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5"/>
  </p:notesMasterIdLst>
  <p:handoutMasterIdLst>
    <p:handoutMasterId r:id="rId6"/>
  </p:handoutMasterIdLst>
  <p:sldIdLst>
    <p:sldId id="389" r:id="rId3"/>
    <p:sldId id="390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97" autoAdjust="0"/>
    <p:restoredTop sz="95986" autoAdjust="0"/>
  </p:normalViewPr>
  <p:slideViewPr>
    <p:cSldViewPr>
      <p:cViewPr>
        <p:scale>
          <a:sx n="105" d="100"/>
          <a:sy n="105" d="100"/>
        </p:scale>
        <p:origin x="-1122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92E2A-AA69-400F-A623-D0592B48A1F2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0949A-3E78-47CA-B2D4-9E5F93706802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27139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9B45D4-B634-4C3E-B384-6CEA78AABF8D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A88EA-CC35-45DA-B5DE-AA137A2EE451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2576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A88EA-CC35-45DA-B5DE-AA137A2EE451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A88EA-CC35-45DA-B5DE-AA137A2EE451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Autofit/>
          </a:bodyPr>
          <a:lstStyle>
            <a:lvl1pPr>
              <a:defRPr sz="2400" b="1">
                <a:latin typeface="Verdana" pitchFamily="34" charset="0"/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473292" y="1508577"/>
            <a:ext cx="8229600" cy="4296687"/>
          </a:xfrm>
          <a:ln>
            <a:noFill/>
          </a:ln>
        </p:spPr>
        <p:txBody>
          <a:bodyPr/>
          <a:lstStyle>
            <a:lvl1pPr>
              <a:buSzPct val="164000"/>
              <a:buFontTx/>
              <a:buBlip>
                <a:blip r:embed="rId2"/>
              </a:buBlip>
              <a:defRPr sz="2000" b="0">
                <a:solidFill>
                  <a:schemeClr val="tx1"/>
                </a:solidFill>
                <a:latin typeface="Verdana" pitchFamily="34" charset="0"/>
              </a:defRPr>
            </a:lvl1pPr>
            <a:lvl2pPr>
              <a:buFontTx/>
              <a:buBlip>
                <a:blip r:embed="rId2"/>
              </a:buBlip>
              <a:defRPr sz="2000" b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defRPr>
            </a:lvl2pPr>
            <a:lvl3pPr>
              <a:buFont typeface="Wingdings" pitchFamily="2" charset="2"/>
              <a:buNone/>
              <a:defRPr sz="2000" b="0">
                <a:solidFill>
                  <a:schemeClr val="tx1"/>
                </a:solidFill>
                <a:latin typeface="Verdana" pitchFamily="34" charset="0"/>
              </a:defRPr>
            </a:lvl3pPr>
            <a:lvl4pPr>
              <a:buFont typeface="Wingdings" pitchFamily="2" charset="2"/>
              <a:buNone/>
              <a:defRPr sz="1600" i="0">
                <a:solidFill>
                  <a:schemeClr val="tx1"/>
                </a:solidFill>
                <a:latin typeface="Verdana" pitchFamily="34" charset="0"/>
              </a:defRPr>
            </a:lvl4pPr>
            <a:lvl5pPr>
              <a:buNone/>
              <a:defRPr sz="1600">
                <a:solidFill>
                  <a:schemeClr val="tx1"/>
                </a:solidFill>
                <a:latin typeface="Verdana" pitchFamily="34" charset="0"/>
              </a:defRPr>
            </a:lvl5pPr>
          </a:lstStyle>
          <a:p>
            <a:pPr lvl="0"/>
            <a:r>
              <a:rPr lang="fr-FR" dirty="0" smtClean="0"/>
              <a:t> </a:t>
            </a:r>
            <a:r>
              <a:rPr lang="en-US" noProof="0" dirty="0" err="1" smtClean="0"/>
              <a:t>Cliquez</a:t>
            </a:r>
            <a:r>
              <a:rPr lang="fr-FR" dirty="0" smtClean="0"/>
              <a:t> pour modifier les styles du texte du masque</a:t>
            </a:r>
          </a:p>
          <a:p>
            <a:pPr lvl="1"/>
            <a:r>
              <a:rPr lang="fr-FR" dirty="0" smtClean="0"/>
              <a:t>	Deuxième niveau</a:t>
            </a:r>
          </a:p>
          <a:p>
            <a:pPr lvl="2"/>
            <a:r>
              <a:rPr lang="fr-FR" dirty="0" smtClean="0"/>
              <a:t>	Troisième niveau</a:t>
            </a:r>
          </a:p>
          <a:p>
            <a:pPr lvl="2"/>
            <a:r>
              <a:rPr lang="fr-FR" dirty="0" smtClean="0"/>
              <a:t>	Quatrième niveau</a:t>
            </a:r>
          </a:p>
          <a:p>
            <a:pPr lvl="2"/>
            <a:r>
              <a:rPr lang="fr-FR" dirty="0" smtClean="0"/>
              <a:t>	Cinquième niveau</a:t>
            </a:r>
            <a:endParaRPr lang="fr-FR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35496" y="6309320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</a:rPr>
              <a:t>Home </a:t>
            </a:r>
            <a:r>
              <a:rPr lang="fr-FR" sz="1100" b="1" dirty="0" err="1" smtClean="0">
                <a:solidFill>
                  <a:schemeClr val="bg1">
                    <a:lumMod val="65000"/>
                  </a:schemeClr>
                </a:solidFill>
              </a:rPr>
              <a:t>Bread</a:t>
            </a:r>
            <a:r>
              <a:rPr lang="fr-FR" sz="1100" b="1" dirty="0" smtClean="0">
                <a:solidFill>
                  <a:schemeClr val="bg1">
                    <a:lumMod val="65000"/>
                  </a:schemeClr>
                </a:solidFill>
              </a:rPr>
              <a:t> Baguette</a:t>
            </a:r>
            <a:r>
              <a:rPr lang="fr-FR" sz="1100" b="1" baseline="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100" b="1" baseline="0" dirty="0" err="1" smtClean="0">
                <a:solidFill>
                  <a:schemeClr val="bg1">
                    <a:lumMod val="65000"/>
                  </a:schemeClr>
                </a:solidFill>
              </a:rPr>
              <a:t>Bread</a:t>
            </a:r>
            <a:r>
              <a:rPr lang="fr-FR" sz="1100" b="1" baseline="0" dirty="0" smtClean="0">
                <a:solidFill>
                  <a:schemeClr val="bg1">
                    <a:lumMod val="65000"/>
                  </a:schemeClr>
                </a:solidFill>
              </a:rPr>
              <a:t> of the World</a:t>
            </a:r>
            <a:endParaRPr lang="fr-FR" sz="11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Verdana" pitchFamily="34" charset="0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fr-FR" sz="2400" b="1" kern="1200" dirty="0">
                <a:solidFill>
                  <a:schemeClr val="tx1"/>
                </a:solidFill>
                <a:latin typeface="Verdana" pitchFamily="34" charset="0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837916" y="6002132"/>
            <a:ext cx="1103167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b="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Strategy</a:t>
            </a:r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/</a:t>
            </a:r>
          </a:p>
          <a:p>
            <a:pPr algn="l" rtl="0"/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Contexte</a:t>
            </a:r>
            <a:endParaRPr lang="fr-FR" sz="1400" b="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563888" y="6093296"/>
            <a:ext cx="869128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Product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48264" y="6002132"/>
            <a:ext cx="954087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P</a:t>
            </a:r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rice /</a:t>
            </a:r>
          </a:p>
          <a:p>
            <a:pPr algn="l" rtl="0"/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Planning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004048" y="6093296"/>
            <a:ext cx="1714512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 algn="l" rtl="0"/>
            <a:r>
              <a:rPr lang="fr-FR" sz="140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Launch</a:t>
            </a:r>
            <a:r>
              <a:rPr lang="fr-FR" sz="1400" i="1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 package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37916" y="6002132"/>
            <a:ext cx="1103167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b="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Strategy</a:t>
            </a:r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/</a:t>
            </a:r>
          </a:p>
          <a:p>
            <a:pPr algn="l" rtl="0"/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Contexte</a:t>
            </a:r>
            <a:endParaRPr lang="fr-FR" sz="1400" b="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563888" y="6093296"/>
            <a:ext cx="869128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Product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948264" y="6002132"/>
            <a:ext cx="954087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P</a:t>
            </a:r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rice /</a:t>
            </a:r>
          </a:p>
          <a:p>
            <a:pPr algn="l" rtl="0"/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Planning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004048" y="6093296"/>
            <a:ext cx="1714512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 algn="l" rtl="0"/>
            <a:r>
              <a:rPr lang="fr-FR" sz="140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Launch</a:t>
            </a:r>
            <a:r>
              <a:rPr lang="fr-FR" sz="1400" i="1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 package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837916" y="6002132"/>
            <a:ext cx="1103167" cy="52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b="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Strategy</a:t>
            </a:r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/</a:t>
            </a:r>
          </a:p>
          <a:p>
            <a:pPr algn="l" rtl="0"/>
            <a:r>
              <a:rPr lang="fr-FR" sz="1400" b="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 Contexte</a:t>
            </a:r>
            <a:endParaRPr lang="fr-FR" sz="1400" b="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563888" y="6093296"/>
            <a:ext cx="869128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kern="1200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Product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239406" y="6093296"/>
            <a:ext cx="788978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30" tIns="45716" rIns="91430" bIns="45716">
            <a:spAutoFit/>
          </a:bodyPr>
          <a:lstStyle/>
          <a:p>
            <a:pPr algn="l" rtl="0"/>
            <a:r>
              <a:rPr lang="fr-FR" sz="140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P</a:t>
            </a:r>
            <a:r>
              <a:rPr lang="fr-FR" sz="1400" i="1" kern="1200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  <a:cs typeface="+mn-cs"/>
              </a:rPr>
              <a:t>ricing</a:t>
            </a:r>
            <a:endParaRPr lang="fr-FR" sz="1400" i="1" kern="1200" dirty="0" smtClean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5004048" y="6093296"/>
            <a:ext cx="1714512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pPr algn="l" rtl="0"/>
            <a:r>
              <a:rPr lang="fr-FR" sz="1400" i="1" dirty="0" err="1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Launch</a:t>
            </a:r>
            <a:r>
              <a:rPr lang="fr-FR" sz="1400" i="1" dirty="0" smtClean="0">
                <a:solidFill>
                  <a:srgbClr val="FFFFFF"/>
                </a:solidFill>
                <a:latin typeface="Verdana" pitchFamily="34" charset="0"/>
                <a:ea typeface="ＭＳ Ｐゴシック" pitchFamily="-108" charset="-128"/>
              </a:rPr>
              <a:t> package</a:t>
            </a:r>
            <a:endParaRPr lang="fr-FR" sz="1400" i="1" kern="1200" dirty="0">
              <a:solidFill>
                <a:srgbClr val="FFFFFF"/>
              </a:solidFill>
              <a:latin typeface="Verdana" pitchFamily="34" charset="0"/>
              <a:ea typeface="ＭＳ Ｐゴシック" pitchFamily="-108" charset="-128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6372200" y="3212976"/>
            <a:ext cx="2520280" cy="2304255"/>
          </a:xfrm>
          <a:prstGeom prst="rect">
            <a:avLst/>
          </a:prstGeom>
        </p:spPr>
        <p:txBody>
          <a:bodyPr/>
          <a:lstStyle>
            <a:lvl1pPr>
              <a:buNone/>
              <a:defRPr sz="1200">
                <a:latin typeface="Verdana" pitchFamily="34" charset="0"/>
              </a:defRPr>
            </a:lvl1pPr>
            <a:lvl2pPr>
              <a:buNone/>
              <a:defRPr sz="1400">
                <a:latin typeface="Verdana" pitchFamily="34" charset="0"/>
              </a:defRPr>
            </a:lvl2pPr>
            <a:lvl3pPr>
              <a:defRPr sz="1200">
                <a:latin typeface="Verdana" pitchFamily="34" charset="0"/>
              </a:defRPr>
            </a:lvl3pPr>
            <a:lvl4pPr>
              <a:buNone/>
              <a:defRPr sz="1200">
                <a:latin typeface="Verdana" pitchFamily="34" charset="0"/>
              </a:defRPr>
            </a:lvl4pPr>
            <a:lvl5pPr>
              <a:defRPr sz="14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</a:t>
            </a:r>
            <a:r>
              <a:rPr lang="fr-FR" dirty="0" err="1" smtClean="0"/>
              <a:t>les</a:t>
            </a:r>
            <a:r>
              <a:rPr lang="fr-FR" dirty="0" smtClean="0"/>
              <a:t> du texte du masque</a:t>
            </a:r>
          </a:p>
          <a:p>
            <a:pPr lvl="0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endParaRPr lang="fr-FR" dirty="0" smtClean="0"/>
          </a:p>
        </p:txBody>
      </p:sp>
      <p:sp>
        <p:nvSpPr>
          <p:cNvPr id="30" name="ZoneTexte 29"/>
          <p:cNvSpPr txBox="1"/>
          <p:nvPr userDrawn="1"/>
        </p:nvSpPr>
        <p:spPr>
          <a:xfrm>
            <a:off x="708261" y="3101479"/>
            <a:ext cx="5076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kern="1200" baseline="0" dirty="0" smtClean="0">
                <a:solidFill>
                  <a:srgbClr val="C00000"/>
                </a:solidFill>
                <a:latin typeface="Verdana" pitchFamily="34" charset="0"/>
                <a:ea typeface="+mn-ea"/>
                <a:cs typeface="+mn-cs"/>
              </a:rPr>
              <a:t>PRODUIT DESCRIPTION</a:t>
            </a:r>
          </a:p>
          <a:p>
            <a:endParaRPr lang="fr-FR" dirty="0"/>
          </a:p>
        </p:txBody>
      </p:sp>
      <p:sp>
        <p:nvSpPr>
          <p:cNvPr id="29" name="ZoneTexte 28"/>
          <p:cNvSpPr txBox="1"/>
          <p:nvPr userDrawn="1"/>
        </p:nvSpPr>
        <p:spPr>
          <a:xfrm>
            <a:off x="719193" y="836712"/>
            <a:ext cx="5076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00" b="1" kern="1200" baseline="0" dirty="0" smtClean="0">
                <a:solidFill>
                  <a:srgbClr val="C00000"/>
                </a:solidFill>
                <a:latin typeface="Verdana" pitchFamily="34" charset="0"/>
                <a:ea typeface="+mn-ea"/>
                <a:cs typeface="+mn-cs"/>
              </a:rPr>
              <a:t>PRODUCT BENEFITS</a:t>
            </a:r>
          </a:p>
          <a:p>
            <a:endParaRPr lang="fr-FR" dirty="0"/>
          </a:p>
        </p:txBody>
      </p:sp>
      <p:sp>
        <p:nvSpPr>
          <p:cNvPr id="13" name="Text Box 12"/>
          <p:cNvSpPr txBox="1">
            <a:spLocks noChangeArrowheads="1"/>
          </p:cNvSpPr>
          <p:nvPr userDrawn="1"/>
        </p:nvSpPr>
        <p:spPr bwMode="auto">
          <a:xfrm>
            <a:off x="6374705" y="3212976"/>
            <a:ext cx="2517775" cy="2340000"/>
          </a:xfrm>
          <a:prstGeom prst="rect">
            <a:avLst/>
          </a:prstGeom>
          <a:solidFill>
            <a:srgbClr val="FFFFFF"/>
          </a:solidFill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  <a:p>
            <a:r>
              <a:rPr lang="fr-FR" sz="1200" u="sng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fr-FR" sz="1200" u="sng" dirty="0" smtClean="0">
                <a:solidFill>
                  <a:srgbClr val="000000"/>
                </a:solidFill>
                <a:cs typeface="Arial" charset="0"/>
              </a:rPr>
            </a:br>
            <a:endParaRPr lang="fr-FR" sz="1200" u="sng" dirty="0" smtClean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18" name="Image 3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791868"/>
            <a:ext cx="377825" cy="410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Espace réservé du contenu 3"/>
          <p:cNvSpPr>
            <a:spLocks noGrp="1"/>
          </p:cNvSpPr>
          <p:nvPr>
            <p:ph sz="half" idx="20"/>
          </p:nvPr>
        </p:nvSpPr>
        <p:spPr>
          <a:xfrm>
            <a:off x="179512" y="1198268"/>
            <a:ext cx="5832648" cy="1798683"/>
          </a:xfrm>
          <a:prstGeom prst="rect">
            <a:avLst/>
          </a:prstGeom>
        </p:spPr>
        <p:txBody>
          <a:bodyPr/>
          <a:lstStyle>
            <a:lvl1pPr marL="361950" indent="180975">
              <a:buSzPct val="77000"/>
              <a:buFontTx/>
              <a:buBlip>
                <a:blip r:embed="rId3"/>
              </a:buBlip>
              <a:tabLst>
                <a:tab pos="542925" algn="l"/>
              </a:tabLst>
              <a:defRPr sz="1200" b="1">
                <a:latin typeface="Verdana" pitchFamily="34" charset="0"/>
              </a:defRPr>
            </a:lvl1pPr>
            <a:lvl2pPr marL="903288" indent="0">
              <a:spcBef>
                <a:spcPts val="0"/>
              </a:spcBef>
              <a:buFontTx/>
              <a:buNone/>
              <a:defRPr sz="1200">
                <a:latin typeface="Verdana" pitchFamily="34" charset="0"/>
              </a:defRPr>
            </a:lvl2pPr>
            <a:lvl3pPr>
              <a:spcBef>
                <a:spcPts val="0"/>
              </a:spcBef>
              <a:buNone/>
              <a:defRPr sz="1200">
                <a:latin typeface="Verdana" pitchFamily="34" charset="0"/>
              </a:defRPr>
            </a:lvl3pPr>
            <a:lvl4pPr>
              <a:buFontTx/>
              <a:buNone/>
              <a:defRPr sz="1200">
                <a:latin typeface="Verdana" pitchFamily="34" charset="0"/>
              </a:defRPr>
            </a:lvl4pPr>
            <a:lvl5pPr>
              <a:buNone/>
              <a:defRPr sz="1200"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6" name="Image 38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36" y="3078111"/>
            <a:ext cx="37782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Espace réservé du contenu 3"/>
          <p:cNvSpPr>
            <a:spLocks noGrp="1"/>
          </p:cNvSpPr>
          <p:nvPr>
            <p:ph sz="half" idx="22"/>
          </p:nvPr>
        </p:nvSpPr>
        <p:spPr>
          <a:xfrm>
            <a:off x="150036" y="3484511"/>
            <a:ext cx="5832648" cy="2320753"/>
          </a:xfrm>
          <a:prstGeom prst="rect">
            <a:avLst/>
          </a:prstGeom>
        </p:spPr>
        <p:txBody>
          <a:bodyPr/>
          <a:lstStyle>
            <a:lvl1pPr marL="361950" indent="180975">
              <a:buSzPct val="77000"/>
              <a:buFontTx/>
              <a:buBlip>
                <a:blip r:embed="rId3"/>
              </a:buBlip>
              <a:tabLst>
                <a:tab pos="542925" algn="l"/>
              </a:tabLst>
              <a:defRPr sz="1200" b="0">
                <a:latin typeface="Verdana" pitchFamily="34" charset="0"/>
              </a:defRPr>
            </a:lvl1pPr>
            <a:lvl2pPr marL="742950" indent="-30163" algn="l" defTabSz="914400" rtl="0" eaLnBrk="1" latinLnBrk="0" hangingPunct="1">
              <a:spcBef>
                <a:spcPts val="0"/>
              </a:spcBef>
              <a:buFontTx/>
              <a:buNone/>
              <a:defRPr lang="fr-FR" sz="1200" kern="1200" dirty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0"/>
              </a:spcBef>
              <a:buNone/>
              <a:defRPr lang="fr-FR" sz="1200" kern="1200" dirty="0" smtClean="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>
              <a:buFontTx/>
              <a:buNone/>
              <a:defRPr sz="1200">
                <a:latin typeface="Verdana" pitchFamily="34" charset="0"/>
              </a:defRPr>
            </a:lvl4pPr>
            <a:lvl5pPr>
              <a:buNone/>
              <a:defRPr sz="1200">
                <a:latin typeface="Verdan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3276" y="836712"/>
            <a:ext cx="3996000" cy="14401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400" b="1" kern="1200" dirty="0">
                <a:solidFill>
                  <a:srgbClr val="C00000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numéro de diapositive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e 56"/>
          <p:cNvGrpSpPr>
            <a:grpSpLocks/>
          </p:cNvGrpSpPr>
          <p:nvPr userDrawn="1"/>
        </p:nvGrpSpPr>
        <p:grpSpPr bwMode="auto">
          <a:xfrm>
            <a:off x="7358063" y="142875"/>
            <a:ext cx="1643062" cy="1571625"/>
            <a:chOff x="3571868" y="4357694"/>
            <a:chExt cx="909635" cy="885816"/>
          </a:xfrm>
        </p:grpSpPr>
        <p:pic>
          <p:nvPicPr>
            <p:cNvPr id="11" name="Image 57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Ellipse 11"/>
            <p:cNvSpPr/>
            <p:nvPr/>
          </p:nvSpPr>
          <p:spPr>
            <a:xfrm>
              <a:off x="3673817" y="4429275"/>
              <a:ext cx="683764" cy="7014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grpSp>
        <p:nvGrpSpPr>
          <p:cNvPr id="4" name="Groupe 56"/>
          <p:cNvGrpSpPr>
            <a:grpSpLocks/>
          </p:cNvGrpSpPr>
          <p:nvPr userDrawn="1"/>
        </p:nvGrpSpPr>
        <p:grpSpPr bwMode="auto">
          <a:xfrm>
            <a:off x="3455417" y="2527763"/>
            <a:ext cx="1044575" cy="900113"/>
            <a:chOff x="3571868" y="4357694"/>
            <a:chExt cx="909635" cy="885816"/>
          </a:xfrm>
        </p:grpSpPr>
        <p:pic>
          <p:nvPicPr>
            <p:cNvPr id="14" name="Image 65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Ellipse 14"/>
            <p:cNvSpPr/>
            <p:nvPr/>
          </p:nvSpPr>
          <p:spPr>
            <a:xfrm>
              <a:off x="3674167" y="4429559"/>
              <a:ext cx="682917" cy="70146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sp>
        <p:nvSpPr>
          <p:cNvPr id="16" name="Rectangle 15"/>
          <p:cNvSpPr/>
          <p:nvPr userDrawn="1"/>
        </p:nvSpPr>
        <p:spPr>
          <a:xfrm>
            <a:off x="0" y="4757738"/>
            <a:ext cx="9144000" cy="111125"/>
          </a:xfrm>
          <a:prstGeom prst="rect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srgbClr val="CC0000"/>
              </a:solidFill>
            </a:endParaRPr>
          </a:p>
        </p:txBody>
      </p:sp>
      <p:grpSp>
        <p:nvGrpSpPr>
          <p:cNvPr id="5" name="Groupe 41"/>
          <p:cNvGrpSpPr>
            <a:grpSpLocks/>
          </p:cNvGrpSpPr>
          <p:nvPr userDrawn="1"/>
        </p:nvGrpSpPr>
        <p:grpSpPr bwMode="auto">
          <a:xfrm>
            <a:off x="4284663" y="4292600"/>
            <a:ext cx="909637" cy="885825"/>
            <a:chOff x="3571868" y="4357694"/>
            <a:chExt cx="909635" cy="885816"/>
          </a:xfrm>
        </p:grpSpPr>
        <p:pic>
          <p:nvPicPr>
            <p:cNvPr id="18" name="Image 39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Ellipse 18"/>
            <p:cNvSpPr/>
            <p:nvPr/>
          </p:nvSpPr>
          <p:spPr>
            <a:xfrm>
              <a:off x="3673468" y="4429131"/>
              <a:ext cx="684210" cy="7016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grpSp>
        <p:nvGrpSpPr>
          <p:cNvPr id="6" name="Groupe 44"/>
          <p:cNvGrpSpPr>
            <a:grpSpLocks/>
          </p:cNvGrpSpPr>
          <p:nvPr userDrawn="1"/>
        </p:nvGrpSpPr>
        <p:grpSpPr bwMode="auto">
          <a:xfrm>
            <a:off x="5508625" y="4292600"/>
            <a:ext cx="909638" cy="885825"/>
            <a:chOff x="3571868" y="4357694"/>
            <a:chExt cx="909635" cy="885816"/>
          </a:xfrm>
        </p:grpSpPr>
        <p:pic>
          <p:nvPicPr>
            <p:cNvPr id="21" name="Image 46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Ellipse 21"/>
            <p:cNvSpPr/>
            <p:nvPr/>
          </p:nvSpPr>
          <p:spPr>
            <a:xfrm>
              <a:off x="3673468" y="4429131"/>
              <a:ext cx="684211" cy="7016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grpSp>
        <p:nvGrpSpPr>
          <p:cNvPr id="7" name="Groupe 48"/>
          <p:cNvGrpSpPr>
            <a:grpSpLocks/>
          </p:cNvGrpSpPr>
          <p:nvPr userDrawn="1"/>
        </p:nvGrpSpPr>
        <p:grpSpPr bwMode="auto">
          <a:xfrm>
            <a:off x="6732588" y="4292600"/>
            <a:ext cx="909637" cy="885825"/>
            <a:chOff x="3571868" y="4357694"/>
            <a:chExt cx="909635" cy="885816"/>
          </a:xfrm>
        </p:grpSpPr>
        <p:pic>
          <p:nvPicPr>
            <p:cNvPr id="24" name="Image 49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Ellipse 24"/>
            <p:cNvSpPr/>
            <p:nvPr/>
          </p:nvSpPr>
          <p:spPr>
            <a:xfrm>
              <a:off x="3673468" y="4429131"/>
              <a:ext cx="684210" cy="7016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  <p:grpSp>
        <p:nvGrpSpPr>
          <p:cNvPr id="8" name="Groupe 53"/>
          <p:cNvGrpSpPr>
            <a:grpSpLocks/>
          </p:cNvGrpSpPr>
          <p:nvPr userDrawn="1"/>
        </p:nvGrpSpPr>
        <p:grpSpPr bwMode="auto">
          <a:xfrm>
            <a:off x="7956550" y="4292600"/>
            <a:ext cx="909638" cy="885825"/>
            <a:chOff x="3571868" y="4357694"/>
            <a:chExt cx="909635" cy="885816"/>
          </a:xfrm>
        </p:grpSpPr>
        <p:pic>
          <p:nvPicPr>
            <p:cNvPr id="27" name="Image 54" descr="Sans titre.bmp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71868" y="4357694"/>
              <a:ext cx="909635" cy="885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Ellipse 27"/>
            <p:cNvSpPr/>
            <p:nvPr/>
          </p:nvSpPr>
          <p:spPr>
            <a:xfrm>
              <a:off x="3673468" y="4429131"/>
              <a:ext cx="684211" cy="70166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r-FR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BD870249-A076-4800-AE0C-661E217BD4CF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0" tIns="45716" rIns="91430" bIns="45716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B467BF6-07D2-4FBF-8CF4-96FCD85C0883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8" charset="-128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  <a:ea typeface="ＭＳ Ｐゴシック" pitchFamily="-108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  <a:ea typeface="ＭＳ Ｐゴシック" pitchFamily="-108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  <a:ea typeface="ＭＳ Ｐゴシック" pitchFamily="-108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  <a:ea typeface="ＭＳ Ｐゴシック" pitchFamily="-108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0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8" charset="-128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8DD57-B911-4F3B-AB02-273CAD25A726}" type="datetimeFigureOut">
              <a:rPr lang="fr-FR" smtClean="0"/>
              <a:pPr/>
              <a:t>13/04/2015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C4C21-DF38-4D7D-91EF-9805D6A00452}" type="slidenum">
              <a:rPr lang="fr-FR" smtClean="0"/>
              <a:pPr/>
              <a:t>‹#›</a:t>
            </a:fld>
            <a:endParaRPr lang="fr-FR"/>
          </a:p>
        </p:txBody>
      </p:sp>
      <p:pic>
        <p:nvPicPr>
          <p:cNvPr id="7" name="Image 8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700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2.jpeg"/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5" Type="http://schemas.openxmlformats.org/officeDocument/2006/relationships/image" Target="../media/image24.jpeg"/><Relationship Id="rId10" Type="http://schemas.openxmlformats.org/officeDocument/2006/relationships/image" Target="../media/image19.jpeg"/><Relationship Id="rId4" Type="http://schemas.openxmlformats.org/officeDocument/2006/relationships/image" Target="../media/image7.jpeg"/><Relationship Id="rId9" Type="http://schemas.openxmlformats.org/officeDocument/2006/relationships/image" Target="../media/image18.jpeg"/><Relationship Id="rId1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Marketing\VÝROBKOVÁ DATABÁZE_Product_database\6.NOVELTIES 2015\116 - breadmakers\PF611838 Bread of the World\1_PF611838-PACKSH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620688"/>
            <a:ext cx="2951669" cy="3456384"/>
          </a:xfrm>
          <a:prstGeom prst="rect">
            <a:avLst/>
          </a:prstGeom>
          <a:noFill/>
        </p:spPr>
      </p:pic>
      <p:sp>
        <p:nvSpPr>
          <p:cNvPr id="14" name="Rectangle 13"/>
          <p:cNvSpPr/>
          <p:nvPr/>
        </p:nvSpPr>
        <p:spPr>
          <a:xfrm>
            <a:off x="0" y="5633864"/>
            <a:ext cx="914400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5286347" y="1666091"/>
            <a:ext cx="3857653" cy="3462486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CE1111"/>
              </a:buClr>
            </a:pPr>
            <a:r>
              <a:rPr lang="cs-CZ" sz="1600" b="1" dirty="0" smtClean="0">
                <a:solidFill>
                  <a:srgbClr val="8E8581"/>
                </a:solidFill>
                <a:latin typeface="Verdana" pitchFamily="34" charset="0"/>
              </a:rPr>
              <a:t>VÝHODY</a:t>
            </a:r>
          </a:p>
          <a:p>
            <a:pPr marL="273050" indent="-266700">
              <a:buClr>
                <a:srgbClr val="CE1111"/>
              </a:buClr>
            </a:pPr>
            <a:endParaRPr lang="cs-CZ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Intuitivní ovládací panel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2 ploché a 2 pečící nepřilnavé plechy na bagety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</a:pPr>
            <a:endParaRPr lang="cs-CZ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</a:pPr>
            <a:r>
              <a:rPr lang="cs-CZ" sz="1600" b="1" dirty="0" smtClean="0">
                <a:solidFill>
                  <a:srgbClr val="8E8581"/>
                </a:solidFill>
                <a:latin typeface="Verdana" pitchFamily="34" charset="0"/>
              </a:rPr>
              <a:t>POPIS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endParaRPr lang="cs-CZ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19 program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ů: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7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na bagety a žemle,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8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na chléb,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1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těsto,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1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koláč,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1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džem,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1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těstoviny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kniha receptů</a:t>
            </a:r>
          </a:p>
          <a:p>
            <a:pPr marL="27305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Barevná kombinace nerezu a černé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3 nastavení hmotnosti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(750g / 1000g / 1500g)</a:t>
            </a: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3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nastavení propečení kůrky 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(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světlá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 /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střední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 /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tmavá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)</a:t>
            </a: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Odložený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 start (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bez zvukového signálu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)</a:t>
            </a: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Automatické udržování teploty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: 1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hodina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Pekařské pomůcky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: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nařezávač, štěteček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Příslušenství</a:t>
            </a:r>
            <a:r>
              <a:rPr lang="en-US" sz="1100" dirty="0" smtClean="0">
                <a:solidFill>
                  <a:srgbClr val="8E8581"/>
                </a:solidFill>
                <a:latin typeface="Verdana" pitchFamily="34" charset="0"/>
              </a:rPr>
              <a:t>: </a:t>
            </a: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odměrka, lžička, hák</a:t>
            </a:r>
            <a:endParaRPr lang="en-US" sz="1100" dirty="0" smtClean="0">
              <a:solidFill>
                <a:srgbClr val="8E8581"/>
              </a:solidFill>
              <a:latin typeface="Verdana" pitchFamily="34" charset="0"/>
            </a:endParaRPr>
          </a:p>
          <a:p>
            <a:pPr marL="273050" lvl="0" indent="-266700">
              <a:buClr>
                <a:srgbClr val="CE1111"/>
              </a:buClr>
              <a:buFont typeface="Wingdings 2" pitchFamily="18" charset="2"/>
              <a:buChar char="¢"/>
            </a:pPr>
            <a:r>
              <a:rPr lang="cs-CZ" sz="1100" dirty="0" smtClean="0">
                <a:solidFill>
                  <a:srgbClr val="8E8581"/>
                </a:solidFill>
                <a:latin typeface="Verdana" pitchFamily="34" charset="0"/>
              </a:rPr>
              <a:t>Splňuje normy </a:t>
            </a:r>
            <a:r>
              <a:rPr lang="en-GB" sz="1100" dirty="0" smtClean="0">
                <a:solidFill>
                  <a:srgbClr val="8E8581"/>
                </a:solidFill>
                <a:latin typeface="Verdana" pitchFamily="34" charset="0"/>
              </a:rPr>
              <a:t>A12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domácí pekárna Bread of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the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World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PF611838 </a:t>
            </a:r>
          </a:p>
        </p:txBody>
      </p:sp>
      <p:cxnSp>
        <p:nvCxnSpPr>
          <p:cNvPr id="29" name="Přímá spojovací čára 28"/>
          <p:cNvCxnSpPr/>
          <p:nvPr/>
        </p:nvCxnSpPr>
        <p:spPr bwMode="auto">
          <a:xfrm rot="5400000">
            <a:off x="-1310996" y="3407340"/>
            <a:ext cx="5429288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556792"/>
            <a:ext cx="820712" cy="35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224136" cy="1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Espace réservé du contenu 1"/>
          <p:cNvSpPr txBox="1">
            <a:spLocks/>
          </p:cNvSpPr>
          <p:nvPr/>
        </p:nvSpPr>
        <p:spPr>
          <a:xfrm>
            <a:off x="1763688" y="5013176"/>
            <a:ext cx="309634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19 </a:t>
            </a:r>
            <a:r>
              <a:rPr lang="cs-CZ" sz="1050" b="1" i="1" dirty="0" smtClean="0">
                <a:solidFill>
                  <a:srgbClr val="CC0000"/>
                </a:solidFill>
                <a:latin typeface="Arial" pitchFamily="34" charset="0"/>
                <a:cs typeface="Arial" pitchFamily="34" charset="0"/>
              </a:rPr>
              <a:t>programů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  <a:endParaRPr kumimoji="0" lang="cs-CZ" sz="1050" b="1" i="1" u="none" strike="noStrike" kern="1200" cap="none" spc="0" normalizeH="0" baseline="0" noProof="0" dirty="0" smtClean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defRPr/>
            </a:pP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bag</a:t>
            </a: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ety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en-GB" sz="105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ciabatta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grissini, </a:t>
            </a: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chléb pide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toastový</a:t>
            </a:r>
          </a:p>
          <a:p>
            <a:pPr lvl="0">
              <a:defRPr/>
            </a:pP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chléb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lang="cs-CZ" sz="1050" b="1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malý sladký chléb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žemle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základní</a:t>
            </a:r>
          </a:p>
          <a:p>
            <a:pPr lvl="0">
              <a:defRPr/>
            </a:pP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chléb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francouzský chléb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celozrnný chléb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endParaRPr kumimoji="0" lang="cs-CZ" sz="105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defRPr/>
            </a:pP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sladký chléb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rychlý chléb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bezlepkový chléb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endParaRPr kumimoji="0" lang="cs-CZ" sz="1050" b="1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defRPr/>
            </a:pPr>
            <a:r>
              <a:rPr kumimoji="0" lang="cs-CZ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chléb</a:t>
            </a:r>
            <a:r>
              <a:rPr kumimoji="0" lang="cs-CZ" sz="1050" b="1" i="1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bez soli</a:t>
            </a:r>
            <a:r>
              <a:rPr kumimoji="0" lang="en-GB" sz="105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pouze</a:t>
            </a:r>
            <a:r>
              <a:rPr kumimoji="0" lang="cs-CZ" sz="1050" b="0" i="1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pečení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kynuté těsto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</a:t>
            </a:r>
            <a:endParaRPr kumimoji="0" lang="cs-CZ" sz="1050" b="0" i="1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lvl="0">
              <a:defRPr/>
            </a:pP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těstoviny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koláč</a:t>
            </a:r>
            <a:r>
              <a:rPr kumimoji="0" lang="en-GB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, </a:t>
            </a:r>
            <a:r>
              <a:rPr kumimoji="0" lang="cs-CZ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džem</a:t>
            </a: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3" name="Group 25"/>
          <p:cNvGrpSpPr/>
          <p:nvPr/>
        </p:nvGrpSpPr>
        <p:grpSpPr>
          <a:xfrm>
            <a:off x="2865125" y="2420888"/>
            <a:ext cx="2243663" cy="2443129"/>
            <a:chOff x="2937133" y="2132856"/>
            <a:chExt cx="2243663" cy="2443129"/>
          </a:xfrm>
        </p:grpSpPr>
        <p:pic>
          <p:nvPicPr>
            <p:cNvPr id="28" name="Picture 2"/>
            <p:cNvPicPr preferRelativeResize="0">
              <a:picLocks noChangeArrowheads="1"/>
            </p:cNvPicPr>
            <p:nvPr/>
          </p:nvPicPr>
          <p:blipFill>
            <a:blip r:embed="rId6" cstate="print"/>
            <a:srcRect b="12500"/>
            <a:stretch>
              <a:fillRect/>
            </a:stretch>
          </p:blipFill>
          <p:spPr bwMode="auto">
            <a:xfrm>
              <a:off x="4139952" y="2132856"/>
              <a:ext cx="1008112" cy="1008112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37"/>
            <p:cNvGrpSpPr/>
            <p:nvPr/>
          </p:nvGrpSpPr>
          <p:grpSpPr>
            <a:xfrm rot="11998000">
              <a:off x="2937133" y="4174749"/>
              <a:ext cx="1048307" cy="309383"/>
              <a:chOff x="6064425" y="2777962"/>
              <a:chExt cx="1048307" cy="309383"/>
            </a:xfrm>
          </p:grpSpPr>
          <p:pic>
            <p:nvPicPr>
              <p:cNvPr id="39" name="Image 8" descr="Grigne.JPG"/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>
              <a:xfrm rot="20367543">
                <a:off x="6064425" y="2777962"/>
                <a:ext cx="979999" cy="200412"/>
              </a:xfrm>
              <a:prstGeom prst="rect">
                <a:avLst/>
              </a:prstGeom>
            </p:spPr>
          </p:pic>
          <p:pic>
            <p:nvPicPr>
              <p:cNvPr id="40" name="Image 11" descr="Pinceau.JPG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>
              <a:xfrm rot="20703427">
                <a:off x="6311084" y="2944193"/>
                <a:ext cx="801648" cy="143152"/>
              </a:xfrm>
              <a:prstGeom prst="rect">
                <a:avLst/>
              </a:prstGeom>
            </p:spPr>
          </p:pic>
        </p:grpSp>
        <p:pic>
          <p:nvPicPr>
            <p:cNvPr id="16" name="Picture 19" descr="J:\DGA ELECTRIQUE CULINAIRE\VPM Breakfast &amp; Convivials\FAMILLES DE PRODUITS\BREAD MAKER\6. LITTERATURE (packs, PLV, notices, stickers)\PHOTOS\Baguette &amp; Co\BaguetteCo-Accessoire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987824" y="2852936"/>
              <a:ext cx="2192972" cy="17230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3" descr="X:\Marketing\VÝROBKOVÁ DATABÁZE_Product_database\6.NOVELTIES 2015\116 - breadmakers\PF611838 Bread of the World\1_PF611838-LOGO-PRODUCT_NAM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4048" y="476672"/>
            <a:ext cx="4139952" cy="732084"/>
          </a:xfrm>
          <a:prstGeom prst="rect">
            <a:avLst/>
          </a:prstGeom>
          <a:noFill/>
        </p:spPr>
      </p:pic>
      <p:pic>
        <p:nvPicPr>
          <p:cNvPr id="23" name="Picture 10" descr="Final Tefal logo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0800000" flipH="1" flipV="1">
            <a:off x="6529803" y="6093296"/>
            <a:ext cx="2614195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5633864"/>
            <a:ext cx="914400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Bread Of The World – Zaručené výsledky ...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877272"/>
            <a:ext cx="820712" cy="35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24136" cy="1573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1376264" y="3068960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latin typeface="Verdana" pitchFamily="34" charset="0"/>
              </a:rPr>
              <a:t>Grissini</a:t>
            </a: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2960440" y="3356992"/>
            <a:ext cx="14398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dirty="0" err="1">
                <a:latin typeface="Verdana" pitchFamily="34" charset="0"/>
              </a:rPr>
              <a:t>Focaccia</a:t>
            </a:r>
            <a:endParaRPr lang="en-US" sz="1600" dirty="0">
              <a:latin typeface="Verdana" pitchFamily="34" charset="0"/>
            </a:endParaRPr>
          </a:p>
        </p:txBody>
      </p:sp>
      <p:sp>
        <p:nvSpPr>
          <p:cNvPr id="33" name="Text Box 5"/>
          <p:cNvSpPr txBox="1">
            <a:spLocks noChangeArrowheads="1"/>
          </p:cNvSpPr>
          <p:nvPr/>
        </p:nvSpPr>
        <p:spPr bwMode="auto">
          <a:xfrm>
            <a:off x="5696695" y="3381004"/>
            <a:ext cx="3168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sz="1600" dirty="0" smtClean="0">
                <a:latin typeface="Verdana" pitchFamily="34" charset="0"/>
              </a:rPr>
              <a:t>Různé druhy žemlí</a:t>
            </a:r>
            <a:endParaRPr lang="en-US" sz="1600" dirty="0">
              <a:latin typeface="Verdana" pitchFamily="34" charset="0"/>
            </a:endParaRPr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3104456" y="5661248"/>
            <a:ext cx="14398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dirty="0" err="1" smtClean="0">
                <a:latin typeface="Verdana" pitchFamily="34" charset="0"/>
              </a:rPr>
              <a:t>Pide</a:t>
            </a:r>
            <a:endParaRPr lang="en-US" sz="1600" dirty="0">
              <a:latin typeface="Verdana" pitchFamily="34" charset="0"/>
            </a:endParaRPr>
          </a:p>
        </p:txBody>
      </p:sp>
      <p:pic>
        <p:nvPicPr>
          <p:cNvPr id="35" name="Picture 7" descr="Getty Images - Ensaimada - 56297453"/>
          <p:cNvPicPr preferRelativeResize="0"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3789040"/>
            <a:ext cx="1439862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6" name="Text Box 8"/>
          <p:cNvSpPr txBox="1">
            <a:spLocks noChangeArrowheads="1"/>
          </p:cNvSpPr>
          <p:nvPr/>
        </p:nvSpPr>
        <p:spPr bwMode="auto">
          <a:xfrm>
            <a:off x="1520280" y="5661248"/>
            <a:ext cx="14398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sz="1600" dirty="0" smtClean="0">
                <a:solidFill>
                  <a:srgbClr val="000000"/>
                </a:solidFill>
                <a:latin typeface="Verdana" pitchFamily="34" charset="0"/>
              </a:rPr>
              <a:t>B</a:t>
            </a:r>
            <a:r>
              <a:rPr lang="en-US" sz="1600" dirty="0" err="1" smtClean="0">
                <a:solidFill>
                  <a:srgbClr val="000000"/>
                </a:solidFill>
                <a:latin typeface="Verdana" pitchFamily="34" charset="0"/>
              </a:rPr>
              <a:t>rio</a:t>
            </a:r>
            <a:r>
              <a:rPr lang="cs-CZ" sz="1600" dirty="0" smtClean="0">
                <a:solidFill>
                  <a:srgbClr val="000000"/>
                </a:solidFill>
                <a:latin typeface="Verdana" pitchFamily="34" charset="0"/>
              </a:rPr>
              <a:t>šky</a:t>
            </a:r>
            <a:r>
              <a:rPr lang="en-US" sz="1600" dirty="0" smtClean="0">
                <a:solidFill>
                  <a:srgbClr val="000000"/>
                </a:solidFill>
                <a:latin typeface="Verdana" pitchFamily="34" charset="0"/>
              </a:rPr>
              <a:t> </a:t>
            </a:r>
            <a:r>
              <a:rPr lang="en-US" sz="1600" dirty="0" smtClean="0">
                <a:latin typeface="Verdana" pitchFamily="34" charset="0"/>
              </a:rPr>
              <a:t> </a:t>
            </a:r>
            <a:endParaRPr lang="en-US" sz="1600" dirty="0">
              <a:latin typeface="Verdana" pitchFamily="34" charset="0"/>
            </a:endParaRPr>
          </a:p>
        </p:txBody>
      </p:sp>
      <p:sp>
        <p:nvSpPr>
          <p:cNvPr id="37" name="Text Box 9"/>
          <p:cNvSpPr txBox="1">
            <a:spLocks noChangeArrowheads="1"/>
          </p:cNvSpPr>
          <p:nvPr/>
        </p:nvSpPr>
        <p:spPr bwMode="auto">
          <a:xfrm>
            <a:off x="4688632" y="5661248"/>
            <a:ext cx="1441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sz="1600" dirty="0" smtClean="0">
                <a:solidFill>
                  <a:srgbClr val="000000"/>
                </a:solidFill>
                <a:latin typeface="Verdana" pitchFamily="34" charset="0"/>
              </a:rPr>
              <a:t>Bulka</a:t>
            </a:r>
            <a:endParaRPr lang="en-US" sz="1600" dirty="0">
              <a:latin typeface="Verdana" pitchFamily="34" charset="0"/>
            </a:endParaRP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4544616" y="3356992"/>
            <a:ext cx="1441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dirty="0" err="1">
                <a:latin typeface="Verdana" pitchFamily="34" charset="0"/>
              </a:rPr>
              <a:t>Ciabatta</a:t>
            </a:r>
            <a:endParaRPr lang="en-US" sz="1600" dirty="0">
              <a:latin typeface="Verdana" pitchFamily="34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7568952" y="5589240"/>
            <a:ext cx="14398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sz="1600" dirty="0" smtClean="0">
                <a:latin typeface="Verdana" pitchFamily="34" charset="0"/>
              </a:rPr>
              <a:t>Různé druhy baget</a:t>
            </a:r>
            <a:endParaRPr lang="en-US" sz="1600" dirty="0">
              <a:latin typeface="Verdana" pitchFamily="34" charset="0"/>
            </a:endParaRPr>
          </a:p>
        </p:txBody>
      </p:sp>
      <p:pic>
        <p:nvPicPr>
          <p:cNvPr id="41" name="Picture 18" descr="StockFood_923633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556792"/>
            <a:ext cx="1439863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2" name="Picture 19" descr="StockFood_fdc923611"/>
          <p:cNvPicPr preferRelativeResize="0"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47664" y="1556792"/>
            <a:ext cx="1439862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" name="Picture 20" descr="GettyImages_5747225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4293096"/>
            <a:ext cx="1439863" cy="1262063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" name="Picture 21" descr="StockFood_95253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44816" y="3789040"/>
            <a:ext cx="1196474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" name="Picture 22" descr="StockFood_95760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12968" y="3789040"/>
            <a:ext cx="1199121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6" name="Picture 23" descr="StockFood_73442853"/>
          <p:cNvPicPr preferRelativeResize="0"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24328" y="1556792"/>
            <a:ext cx="1412479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7" name="Picture 24" descr="StockFood_900977"/>
          <p:cNvPicPr preferRelativeResize="0">
            <a:picLocks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12160" y="1556792"/>
            <a:ext cx="1439862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8" name="Picture 25" descr="StockFood_923937"/>
          <p:cNvPicPr preferRelativeResize="0"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104456" y="3789040"/>
            <a:ext cx="1439863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9" name="Picture 26" descr="StockFood_fdc924582"/>
          <p:cNvPicPr preferRelativeResize="0"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1556792"/>
            <a:ext cx="1367855" cy="1800000"/>
          </a:xfrm>
          <a:prstGeom prst="round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" name="Text Box 40"/>
          <p:cNvSpPr txBox="1">
            <a:spLocks noChangeArrowheads="1"/>
          </p:cNvSpPr>
          <p:nvPr/>
        </p:nvSpPr>
        <p:spPr bwMode="auto">
          <a:xfrm>
            <a:off x="6056784" y="5589240"/>
            <a:ext cx="14398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cs-CZ" sz="1600" dirty="0" smtClean="0">
                <a:latin typeface="Verdana" pitchFamily="34" charset="0"/>
              </a:rPr>
              <a:t>Vídeňské bagety</a:t>
            </a:r>
            <a:endParaRPr lang="en-US" sz="1600" dirty="0">
              <a:latin typeface="Verdana" pitchFamily="34" charset="0"/>
            </a:endParaRPr>
          </a:p>
        </p:txBody>
      </p:sp>
      <p:cxnSp>
        <p:nvCxnSpPr>
          <p:cNvPr id="61" name="Přímá spojovací čára 28"/>
          <p:cNvCxnSpPr/>
          <p:nvPr/>
        </p:nvCxnSpPr>
        <p:spPr bwMode="auto">
          <a:xfrm rot="5400000">
            <a:off x="-1310996" y="3407340"/>
            <a:ext cx="5429288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7" name="Text Box 3"/>
          <p:cNvSpPr txBox="1">
            <a:spLocks noChangeArrowheads="1"/>
          </p:cNvSpPr>
          <p:nvPr/>
        </p:nvSpPr>
        <p:spPr bwMode="auto">
          <a:xfrm>
            <a:off x="720436" y="2513692"/>
            <a:ext cx="254488" cy="30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r>
              <a:rPr lang="en-GB" sz="1400"/>
              <a:t>.</a:t>
            </a:r>
            <a:r>
              <a:rPr lang="fr-FR" sz="1400"/>
              <a:t> </a:t>
            </a:r>
          </a:p>
        </p:txBody>
      </p:sp>
      <p:pic>
        <p:nvPicPr>
          <p:cNvPr id="69" name="Picture 1" descr="J:\DGA ELECTRICAL\DGA  MARKETING  PRODUITS\VOSGES\BREAD MAKER\LITTERATURE (packs, PLV, notices, stickers\NOTICES et LIVRE DE RECETTES\Baguette\Livret recettes Photos\Nouvelles photos Baguette Italie\Pain olives-2.jp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9747" y="1556793"/>
            <a:ext cx="951236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51520" y="2636912"/>
            <a:ext cx="952500" cy="2895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" name="Text Box 3"/>
          <p:cNvSpPr txBox="1">
            <a:spLocks noChangeArrowheads="1"/>
          </p:cNvSpPr>
          <p:nvPr/>
        </p:nvSpPr>
        <p:spPr bwMode="auto">
          <a:xfrm>
            <a:off x="1547664" y="3356992"/>
            <a:ext cx="14398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latin typeface="Verdana" pitchFamily="34" charset="0"/>
              </a:rPr>
              <a:t>Grissini</a:t>
            </a:r>
          </a:p>
        </p:txBody>
      </p:sp>
      <p:pic>
        <p:nvPicPr>
          <p:cNvPr id="50" name="Picture 10" descr="Final Tefal logo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10800000" flipH="1" flipV="1">
            <a:off x="6682354" y="548680"/>
            <a:ext cx="246164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B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Moulinex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PIB</Template>
  <TotalTime>2421</TotalTime>
  <Words>186</Words>
  <Application>Microsoft Office PowerPoint</Application>
  <PresentationFormat>Předvádění na obrazovce (4:3)</PresentationFormat>
  <Paragraphs>39</Paragraphs>
  <Slides>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</vt:i4>
      </vt:variant>
    </vt:vector>
  </HeadingPairs>
  <TitlesOfParts>
    <vt:vector size="4" baseType="lpstr">
      <vt:lpstr>PIB</vt:lpstr>
      <vt:lpstr>Thème Moulinex</vt:lpstr>
      <vt:lpstr>Prezentace aplikace PowerPoint</vt:lpstr>
      <vt:lpstr>Prezentace aplikace PowerPoint</vt:lpstr>
    </vt:vector>
  </TitlesOfParts>
  <Company>Groupe SEB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Pib la Fournée and its dedicated blends</dc:title>
  <dc:creator>cchevaux</dc:creator>
  <cp:lastModifiedBy>Matějčková Ivana</cp:lastModifiedBy>
  <cp:revision>173</cp:revision>
  <dcterms:created xsi:type="dcterms:W3CDTF">2012-02-24T13:38:03Z</dcterms:created>
  <dcterms:modified xsi:type="dcterms:W3CDTF">2015-04-13T12:56:42Z</dcterms:modified>
</cp:coreProperties>
</file>