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xmlns="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28.01.2020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Obrázek 39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5" t="14323" r="2344" b="16927"/>
          <a:stretch/>
        </p:blipFill>
        <p:spPr bwMode="auto">
          <a:xfrm>
            <a:off x="7524328" y="3140968"/>
            <a:ext cx="1584176" cy="17353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err="1" smtClean="0">
                <a:solidFill>
                  <a:srgbClr val="4472C4"/>
                </a:solidFill>
                <a:latin typeface="Arial" charset="0"/>
              </a:rPr>
              <a:t>HRF-522DG7</a:t>
            </a:r>
            <a:endParaRPr lang="cs-CZ" altLang="cs-CZ" sz="2400" b="1" dirty="0" smtClean="0">
              <a:solidFill>
                <a:srgbClr val="4472C4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latin typeface="Arial" charset="0"/>
              </a:rPr>
              <a:t>Volně stojící americká chladnička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Invertor (12 let), NO </a:t>
            </a:r>
            <a:r>
              <a:rPr lang="cs-CZ" altLang="cs-CZ" sz="12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FROST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SMART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3995936" y="980728"/>
            <a:ext cx="0" cy="5400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107504" y="908720"/>
            <a:ext cx="3888432" cy="576064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Energetická </a:t>
            </a:r>
            <a:r>
              <a:rPr lang="cs-CZ" altLang="cs-CZ" sz="800" dirty="0">
                <a:latin typeface="Arial" charset="0"/>
              </a:rPr>
              <a:t>třída	</a:t>
            </a:r>
            <a:r>
              <a:rPr lang="cs-CZ" altLang="cs-CZ" sz="800" dirty="0" smtClean="0">
                <a:latin typeface="Arial" charset="0"/>
              </a:rPr>
              <a:t>		A++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Celkový čistý objem (l)		515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Čistý objem chladničky/mrazáku (l)		</a:t>
            </a:r>
            <a:r>
              <a:rPr lang="cs-CZ" altLang="cs-CZ" sz="800" dirty="0" smtClean="0">
                <a:latin typeface="Arial" charset="0"/>
              </a:rPr>
              <a:t>338/177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den (kWh/24 hod)		</a:t>
            </a:r>
            <a:r>
              <a:rPr lang="cs-CZ" altLang="cs-CZ" sz="800" dirty="0" smtClean="0">
                <a:latin typeface="Arial" charset="0"/>
              </a:rPr>
              <a:t>0,910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za rok Wh/rok)		</a:t>
            </a:r>
            <a:r>
              <a:rPr lang="cs-CZ" altLang="cs-CZ" sz="800" dirty="0" smtClean="0">
                <a:latin typeface="Arial" charset="0"/>
              </a:rPr>
              <a:t>332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Mrazicí kapacita (kg/24 hod)		</a:t>
            </a:r>
            <a:r>
              <a:rPr lang="cs-CZ" altLang="cs-CZ" sz="800" dirty="0" smtClean="0">
                <a:latin typeface="Arial" charset="0"/>
              </a:rPr>
              <a:t>12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Doba skladování při výpadku proudu (hod)	5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Hlučnost (dB(A))			</a:t>
            </a:r>
            <a:r>
              <a:rPr lang="cs-CZ" altLang="cs-CZ" sz="800" dirty="0" smtClean="0">
                <a:latin typeface="Arial" charset="0"/>
              </a:rPr>
              <a:t>42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Klimatická třída			</a:t>
            </a:r>
            <a:r>
              <a:rPr lang="cs-CZ" altLang="cs-CZ" sz="800" dirty="0" err="1" smtClean="0">
                <a:latin typeface="Arial" charset="0"/>
              </a:rPr>
              <a:t>SN</a:t>
            </a:r>
            <a:r>
              <a:rPr lang="cs-CZ" altLang="cs-CZ" sz="800" dirty="0" smtClean="0">
                <a:latin typeface="Arial" charset="0"/>
              </a:rPr>
              <a:t>-T 10 </a:t>
            </a:r>
            <a:r>
              <a:rPr lang="cs-CZ" altLang="cs-CZ" sz="800" dirty="0">
                <a:latin typeface="Arial" charset="0"/>
              </a:rPr>
              <a:t>– </a:t>
            </a:r>
            <a:r>
              <a:rPr lang="cs-CZ" altLang="cs-CZ" sz="800" dirty="0" err="1" smtClean="0">
                <a:latin typeface="Arial" charset="0"/>
              </a:rPr>
              <a:t>43°C</a:t>
            </a:r>
            <a:r>
              <a:rPr lang="cs-CZ" altLang="cs-CZ" sz="800" dirty="0" smtClean="0">
                <a:latin typeface="Arial" charset="0"/>
              </a:rPr>
              <a:t>  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Hvězdičkové označení mrazáku		****</a:t>
            </a:r>
          </a:p>
          <a:p>
            <a:pPr marL="0" indent="0">
              <a:spcBef>
                <a:spcPct val="0"/>
              </a:spcBef>
              <a:buNone/>
            </a:pPr>
            <a:endParaRPr lang="cs-CZ" altLang="cs-CZ" sz="800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Vlastnosti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Invertorový kompresor (záruka 12 let)</a:t>
            </a:r>
            <a:r>
              <a:rPr lang="cs-CZ" altLang="cs-CZ" sz="800" dirty="0">
                <a:latin typeface="Arial" charset="0"/>
              </a:rPr>
              <a:t>	</a:t>
            </a:r>
          </a:p>
          <a:p>
            <a:pPr marL="0"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err="1" smtClean="0">
                <a:latin typeface="Arial" charset="0"/>
              </a:rPr>
              <a:t>Total</a:t>
            </a:r>
            <a:r>
              <a:rPr lang="cs-CZ" altLang="cs-CZ" sz="800" b="1" dirty="0" smtClean="0">
                <a:latin typeface="Arial" charset="0"/>
              </a:rPr>
              <a:t> No </a:t>
            </a:r>
            <a:r>
              <a:rPr lang="cs-CZ" altLang="cs-CZ" sz="800" b="1" dirty="0" err="1" smtClean="0">
                <a:latin typeface="Arial" charset="0"/>
              </a:rPr>
              <a:t>Frost</a:t>
            </a:r>
            <a:r>
              <a:rPr lang="cs-CZ" altLang="cs-CZ" sz="800" b="1" dirty="0" smtClean="0">
                <a:latin typeface="Arial" charset="0"/>
              </a:rPr>
              <a:t> – </a:t>
            </a:r>
            <a:r>
              <a:rPr lang="cs-CZ" altLang="cs-CZ" sz="800" b="1" dirty="0" err="1" smtClean="0">
                <a:latin typeface="Arial" charset="0"/>
              </a:rPr>
              <a:t>beznámrazová</a:t>
            </a:r>
            <a:r>
              <a:rPr lang="cs-CZ" altLang="cs-CZ" sz="800" b="1" dirty="0" smtClean="0">
                <a:latin typeface="Arial" charset="0"/>
              </a:rPr>
              <a:t> (</a:t>
            </a:r>
            <a:r>
              <a:rPr lang="cs-CZ" altLang="cs-CZ" sz="800" b="1" dirty="0" err="1" smtClean="0">
                <a:latin typeface="Arial" charset="0"/>
              </a:rPr>
              <a:t>Multi</a:t>
            </a:r>
            <a:r>
              <a:rPr lang="cs-CZ" altLang="cs-CZ" sz="800" b="1" dirty="0" smtClean="0">
                <a:latin typeface="Arial" charset="0"/>
              </a:rPr>
              <a:t> Air </a:t>
            </a:r>
            <a:r>
              <a:rPr lang="cs-CZ" altLang="cs-CZ" sz="800" b="1" dirty="0" err="1" smtClean="0">
                <a:latin typeface="Arial" charset="0"/>
              </a:rPr>
              <a:t>Flow</a:t>
            </a:r>
            <a:r>
              <a:rPr lang="cs-CZ" altLang="cs-CZ" sz="800" b="1" dirty="0" smtClean="0">
                <a:latin typeface="Arial" charset="0"/>
              </a:rPr>
              <a:t> – aktivní cirkulace vzduchu)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smtClean="0">
                <a:latin typeface="Arial" charset="0"/>
              </a:rPr>
              <a:t>Rychlé </a:t>
            </a:r>
            <a:r>
              <a:rPr lang="cs-CZ" altLang="cs-CZ" sz="800" b="1" dirty="0" smtClean="0">
                <a:latin typeface="Arial" charset="0"/>
              </a:rPr>
              <a:t>chlazení a rychlé mrazení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err="1" smtClean="0">
                <a:latin typeface="Arial" charset="0"/>
              </a:rPr>
              <a:t>Holiday</a:t>
            </a:r>
            <a:r>
              <a:rPr lang="cs-CZ" altLang="cs-CZ" sz="800" b="1" dirty="0" smtClean="0">
                <a:latin typeface="Arial" charset="0"/>
              </a:rPr>
              <a:t> – režim dovolená (zvýší teplotu na 17 °C)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SMART – chladnička si reguluje teplotu podle teploty okolí 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Elektronické ovládání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Automatické odmrazování chladničky</a:t>
            </a:r>
          </a:p>
          <a:p>
            <a:pPr marL="0" indent="0">
              <a:spcBef>
                <a:spcPct val="0"/>
              </a:spcBef>
              <a:buFontTx/>
              <a:buNone/>
            </a:pPr>
            <a:endParaRPr lang="cs-CZ" altLang="cs-CZ" sz="800" b="1" dirty="0" smtClean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Chladnička</a:t>
            </a: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5</a:t>
            </a:r>
            <a:r>
              <a:rPr lang="cs-CZ" altLang="cs-CZ" sz="800" dirty="0" smtClean="0">
                <a:latin typeface="Arial" charset="0"/>
              </a:rPr>
              <a:t> skleněných polic (nastavitelná </a:t>
            </a:r>
            <a:r>
              <a:rPr lang="cs-CZ" altLang="cs-CZ" sz="800" dirty="0">
                <a:latin typeface="Arial" charset="0"/>
              </a:rPr>
              <a:t>v</a:t>
            </a:r>
            <a:r>
              <a:rPr lang="cs-CZ" altLang="cs-CZ" sz="800" dirty="0" smtClean="0">
                <a:latin typeface="Arial" charset="0"/>
              </a:rPr>
              <a:t>ýška) 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3 přihrádky </a:t>
            </a:r>
            <a:r>
              <a:rPr lang="cs-CZ" altLang="cs-CZ" sz="800" dirty="0">
                <a:latin typeface="Arial" charset="0"/>
              </a:rPr>
              <a:t>ve </a:t>
            </a:r>
            <a:r>
              <a:rPr lang="cs-CZ" altLang="cs-CZ" sz="800" dirty="0" smtClean="0">
                <a:latin typeface="Arial" charset="0"/>
              </a:rPr>
              <a:t>dveřích 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2 zásuvky </a:t>
            </a:r>
            <a:r>
              <a:rPr lang="cs-CZ" altLang="cs-CZ" sz="800" dirty="0">
                <a:latin typeface="Arial" charset="0"/>
              </a:rPr>
              <a:t>pro ovoce a </a:t>
            </a:r>
            <a:r>
              <a:rPr lang="cs-CZ" altLang="cs-CZ" sz="800" dirty="0" smtClean="0">
                <a:latin typeface="Arial" charset="0"/>
              </a:rPr>
              <a:t>zeleninu nebo maso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Držák na vajíčka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b="1" dirty="0" smtClean="0">
                <a:latin typeface="Arial" charset="0"/>
              </a:rPr>
              <a:t>Mrazák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5 skleněných </a:t>
            </a:r>
            <a:r>
              <a:rPr lang="cs-CZ" altLang="cs-CZ" sz="800" dirty="0" smtClean="0">
                <a:latin typeface="Arial" charset="0"/>
              </a:rPr>
              <a:t>polic </a:t>
            </a:r>
            <a:endParaRPr lang="cs-CZ" altLang="cs-CZ" sz="800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4 </a:t>
            </a:r>
            <a:r>
              <a:rPr lang="cs-CZ" altLang="cs-CZ" sz="800" dirty="0">
                <a:latin typeface="Arial" charset="0"/>
              </a:rPr>
              <a:t>přihrádky ve dveřích 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2 </a:t>
            </a:r>
            <a:r>
              <a:rPr lang="cs-CZ" altLang="cs-CZ" sz="800" dirty="0" smtClean="0">
                <a:latin typeface="Arial" charset="0"/>
              </a:rPr>
              <a:t>zásuvky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endParaRPr lang="cs-CZ" altLang="cs-CZ" sz="800" b="1" dirty="0">
              <a:latin typeface="Arial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 smtClean="0">
                <a:latin typeface="Arial" charset="0"/>
              </a:rPr>
              <a:t>Konstrukce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Osvětlení </a:t>
            </a:r>
            <a:r>
              <a:rPr lang="cs-CZ" altLang="cs-CZ" sz="800" b="1" dirty="0" smtClean="0">
                <a:latin typeface="Arial" charset="0"/>
              </a:rPr>
              <a:t>LED panel</a:t>
            </a:r>
          </a:p>
          <a:p>
            <a:pPr>
              <a:lnSpc>
                <a:spcPct val="115000"/>
              </a:lnSpc>
              <a:spcBef>
                <a:spcPct val="0"/>
              </a:spcBef>
              <a:buNone/>
            </a:pPr>
            <a:r>
              <a:rPr lang="cs-CZ" altLang="cs-CZ" sz="800" dirty="0" smtClean="0">
                <a:latin typeface="Arial" charset="0"/>
              </a:rPr>
              <a:t>Integrované madlo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cs-CZ" altLang="cs-CZ" sz="800" dirty="0" smtClean="0">
                <a:latin typeface="Arial" charset="0"/>
              </a:rPr>
              <a:t>2 </a:t>
            </a:r>
            <a:r>
              <a:rPr lang="cs-CZ" altLang="cs-CZ" sz="800" dirty="0">
                <a:latin typeface="Arial" charset="0"/>
              </a:rPr>
              <a:t>nastavitelné </a:t>
            </a:r>
            <a:r>
              <a:rPr lang="cs-CZ" altLang="cs-CZ" sz="800" dirty="0" smtClean="0">
                <a:latin typeface="Arial" charset="0"/>
              </a:rPr>
              <a:t>nožičky; 2 kolečka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5652120" y="980728"/>
            <a:ext cx="0" cy="5400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4788024" y="2708920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x zásuvka  na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zeleninu</a:t>
            </a:r>
          </a:p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1x Fresh Zone</a:t>
            </a:r>
            <a:endParaRPr lang="cs-CZ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4788024" y="3645024"/>
            <a:ext cx="8640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Osvětlení LED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Kód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34003655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err="1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6901018064234</a:t>
            </a:r>
            <a:endParaRPr lang="cs-CZ" altLang="cs-CZ" sz="800" dirty="0" smtClean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Stříbrná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výrobku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1790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908 x 655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98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1890 x 980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730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)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112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0" name="TextovéPole 49"/>
          <p:cNvSpPr txBox="1"/>
          <p:nvPr/>
        </p:nvSpPr>
        <p:spPr>
          <a:xfrm>
            <a:off x="4788024" y="1916832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Bezdotyková technologie ovládání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chladničky</a:t>
            </a:r>
            <a:endParaRPr lang="cs-CZ" sz="800" dirty="0">
              <a:solidFill>
                <a:schemeClr val="bg1"/>
              </a:solidFill>
            </a:endParaRPr>
          </a:p>
        </p:txBody>
      </p:sp>
      <p:sp>
        <p:nvSpPr>
          <p:cNvPr id="13" name="Zaoblený obdélník 12"/>
          <p:cNvSpPr/>
          <p:nvPr/>
        </p:nvSpPr>
        <p:spPr>
          <a:xfrm>
            <a:off x="4355976" y="2780928"/>
            <a:ext cx="360040" cy="2160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Vývojový diagram: spojnice 41"/>
          <p:cNvSpPr/>
          <p:nvPr/>
        </p:nvSpPr>
        <p:spPr>
          <a:xfrm>
            <a:off x="4067944" y="1052736"/>
            <a:ext cx="720000" cy="720000"/>
          </a:xfrm>
          <a:prstGeom prst="flowChartConnector">
            <a:avLst/>
          </a:prstGeom>
          <a:noFill/>
          <a:ln w="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noFill/>
            </a:endParaRPr>
          </a:p>
        </p:txBody>
      </p:sp>
      <p:sp>
        <p:nvSpPr>
          <p:cNvPr id="44" name="TextovéPole 43"/>
          <p:cNvSpPr txBox="1"/>
          <p:nvPr/>
        </p:nvSpPr>
        <p:spPr>
          <a:xfrm>
            <a:off x="3995936" y="1268760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100" b="1" dirty="0" smtClean="0">
                <a:solidFill>
                  <a:schemeClr val="bg1">
                    <a:lumMod val="50000"/>
                  </a:schemeClr>
                </a:solidFill>
              </a:rPr>
              <a:t>NO </a:t>
            </a:r>
            <a:r>
              <a:rPr lang="cs-CZ" sz="1100" b="1" dirty="0" err="1" smtClean="0">
                <a:solidFill>
                  <a:schemeClr val="bg1">
                    <a:lumMod val="50000"/>
                  </a:schemeClr>
                </a:solidFill>
              </a:rPr>
              <a:t>FROST</a:t>
            </a:r>
            <a:endParaRPr lang="cs-CZ" sz="11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992299" y="883387"/>
            <a:ext cx="648072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179</a:t>
            </a:r>
          </a:p>
          <a:p>
            <a:pPr algn="r"/>
            <a:r>
              <a:rPr lang="cs-CZ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endParaRPr lang="cs-CZ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2" name="Obrázek 5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67" b="26874"/>
          <a:stretch/>
        </p:blipFill>
        <p:spPr>
          <a:xfrm>
            <a:off x="5796136" y="967388"/>
            <a:ext cx="720000" cy="373380"/>
          </a:xfrm>
          <a:prstGeom prst="rect">
            <a:avLst/>
          </a:prstGeom>
        </p:spPr>
      </p:pic>
      <p:pic>
        <p:nvPicPr>
          <p:cNvPr id="23" name="Obrázek 2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787"/>
          <a:stretch/>
        </p:blipFill>
        <p:spPr>
          <a:xfrm>
            <a:off x="8568363" y="955467"/>
            <a:ext cx="143944" cy="648000"/>
          </a:xfrm>
          <a:prstGeom prst="rect">
            <a:avLst/>
          </a:prstGeom>
        </p:spPr>
      </p:pic>
      <p:pic>
        <p:nvPicPr>
          <p:cNvPr id="31" name="Obrázek 30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81" t="4948" r="16016" b="4948"/>
          <a:stretch/>
        </p:blipFill>
        <p:spPr bwMode="auto">
          <a:xfrm>
            <a:off x="5785569" y="1410809"/>
            <a:ext cx="1882775" cy="359981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Obrázek 19">
            <a:extLst>
              <a:ext uri="{FF2B5EF4-FFF2-40B4-BE49-F238E27FC236}">
                <a16:creationId xmlns:lc="http://schemas.openxmlformats.org/drawingml/2006/lockedCanvas" xmlns:a16="http://schemas.microsoft.com/office/drawing/2014/main" xmlns:xdr="http://schemas.openxmlformats.org/drawingml/2006/spreadsheetDrawing" xmlns="" id="{71B340DF-2DCF-4E22-A2E4-C532E6A472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95936" y="1916405"/>
            <a:ext cx="800100" cy="797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purl.org/dc/dcmitype/"/>
    <ds:schemaRef ds:uri="http://schemas.microsoft.com/office/infopath/2007/PartnerControls"/>
    <ds:schemaRef ds:uri="a09af93a-bc92-4cce-8ba3-c8fdbed82e22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b4af0723-3826-4aee-ba08-906e8dce304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40</Words>
  <Application>Microsoft Office PowerPoint</Application>
  <PresentationFormat>Předvádění na obrazovce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221</cp:revision>
  <cp:lastPrinted>2016-05-31T13:00:02Z</cp:lastPrinted>
  <dcterms:created xsi:type="dcterms:W3CDTF">2015-07-16T11:02:07Z</dcterms:created>
  <dcterms:modified xsi:type="dcterms:W3CDTF">2020-01-28T12:33:57Z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