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060" autoAdjust="0"/>
    <p:restoredTop sz="94660"/>
  </p:normalViewPr>
  <p:slideViewPr>
    <p:cSldViewPr>
      <p:cViewPr varScale="1">
        <p:scale>
          <a:sx n="171" d="100"/>
          <a:sy n="171" d="100"/>
        </p:scale>
        <p:origin x="257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CIS642SCTT/1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deska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Management, 4 varné zóny, dotykové ovládání, časovač, dětská pojistka, 4x Booster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52926" y="980728"/>
            <a:ext cx="3888432" cy="309634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4 (kruhové induktory)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2,5kW až 3kW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10 při 4,5kW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6,5kW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7,4kW -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nastavení maximálního výkonu desky v úrovních: 2,5/ 3/ 4,5/ 6,5/ 7,4 kW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ohledem na parametry instalovaného elektrického příkonu (hodnoty jističů)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Standardní připojení s použitím libovolných dvou fází, např. (L1, L2,N,PE) 400V~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připojení pouze jednofázově s </a:t>
            </a:r>
            <a:r>
              <a:rPr lang="cs-CZ" altLang="cs-CZ" sz="800" dirty="0" err="1">
                <a:latin typeface="Arial" charset="0"/>
              </a:rPr>
              <a:t>Power</a:t>
            </a:r>
            <a:r>
              <a:rPr lang="cs-CZ" altLang="cs-CZ" sz="800" dirty="0">
                <a:latin typeface="Arial" charset="0"/>
              </a:rPr>
              <a:t> Managementem (L,N,PE) 230V~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latin typeface="Calibri" panose="020F0502020204030204" pitchFamily="34" charset="0"/>
                <a:ea typeface="CenturyGothic-Bold"/>
                <a:cs typeface="Calibri" panose="020F0502020204030204" pitchFamily="34" charset="0"/>
              </a:rPr>
              <a:t>Napájecí napětí mezi fází/fázemi a středním vodičem musí být 230 V~  v toleranci ČSN</a:t>
            </a:r>
            <a:endParaRPr lang="cs-CZ" sz="8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Varné zóny</a:t>
            </a:r>
            <a:endParaRPr lang="cs-CZ" altLang="cs-CZ" sz="800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170 mm, 2000 W/ Booster 2600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dna varné nádoby pro varnou zónu je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zadní:   Ø 170 mm, 1500 W/ Booster 2000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dna varné nádoby pro varnou zónu je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 Ø 170 mm, 2000 W/ Booster 2600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dna varné nádoby pro varnou zónu je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170 mm, 1500 W/ Booster 2000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dna varné nádoby pro varnou zónu je 120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Funkce: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Centrální dotykové ovládání - </a:t>
            </a:r>
            <a:r>
              <a:rPr lang="cs-CZ" altLang="cs-CZ" sz="800" b="1" dirty="0" err="1">
                <a:latin typeface="Arial" charset="0"/>
              </a:rPr>
              <a:t>Slider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Booster (4x)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Tlačítko Pauza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Keep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warm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udržování jídla v teple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70376" y="41856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98368" y="4401628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Časovač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94665" y="125492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Centrální dotykové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33803320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b="0" i="0" dirty="0">
                <a:solidFill>
                  <a:srgbClr val="231F20"/>
                </a:solidFill>
                <a:effectLst/>
                <a:latin typeface="Calibri" panose="020F0502020204030204" pitchFamily="34" charset="0"/>
              </a:rPr>
              <a:t>8059019071510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55 x 590 x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8,6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115 x 690 x 635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9,8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454007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59349" y="1085545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54828" y="3651991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 </a:t>
            </a:r>
          </a:p>
        </p:txBody>
      </p:sp>
      <p:pic>
        <p:nvPicPr>
          <p:cNvPr id="55" name="Obrázek 54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8" t="80333" r="54292" b="13889"/>
          <a:stretch/>
        </p:blipFill>
        <p:spPr>
          <a:xfrm>
            <a:off x="4094174" y="4186570"/>
            <a:ext cx="720000" cy="720000"/>
          </a:xfrm>
          <a:prstGeom prst="flowChartConnector">
            <a:avLst/>
          </a:prstGeom>
        </p:spPr>
      </p:pic>
      <p:sp>
        <p:nvSpPr>
          <p:cNvPr id="57" name="Ovál 56"/>
          <p:cNvSpPr/>
          <p:nvPr/>
        </p:nvSpPr>
        <p:spPr>
          <a:xfrm>
            <a:off x="4879789" y="493588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807781" y="507989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87701" y="4935881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74585" y="5182928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Lock</a:t>
            </a: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067904" y="1287876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7,4 kW</a:t>
            </a:r>
          </a:p>
        </p:txBody>
      </p:sp>
      <p:sp>
        <p:nvSpPr>
          <p:cNvPr id="65" name="Ovál 64"/>
          <p:cNvSpPr/>
          <p:nvPr/>
        </p:nvSpPr>
        <p:spPr>
          <a:xfrm>
            <a:off x="4879789" y="2628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6" name="TextovéPole 65"/>
          <p:cNvSpPr txBox="1"/>
          <p:nvPr/>
        </p:nvSpPr>
        <p:spPr>
          <a:xfrm>
            <a:off x="4807781" y="2772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Okamžité zvýšení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Vývojový diagram: spojnice 66"/>
          <p:cNvSpPr/>
          <p:nvPr/>
        </p:nvSpPr>
        <p:spPr>
          <a:xfrm>
            <a:off x="4087701" y="2628080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4015693" y="2844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</a:p>
        </p:txBody>
      </p:sp>
      <p:sp>
        <p:nvSpPr>
          <p:cNvPr id="42" name="Vývojový diagram: spojnice 41"/>
          <p:cNvSpPr/>
          <p:nvPr/>
        </p:nvSpPr>
        <p:spPr>
          <a:xfrm>
            <a:off x="4067944" y="1844904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3851841" y="2002777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772068D5-3A66-4FAF-B6D6-9ACDB9A80353}"/>
              </a:ext>
            </a:extLst>
          </p:cNvPr>
          <p:cNvSpPr txBox="1"/>
          <p:nvPr/>
        </p:nvSpPr>
        <p:spPr>
          <a:xfrm>
            <a:off x="4788024" y="1880399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maximálního výkonu desky dle možností příkonu 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744BC5B-C72C-D3B0-01D6-92F53138B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7092" y="1544984"/>
            <a:ext cx="2655285" cy="232245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A981406-A7E3-6037-BB27-B4C16A7D58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7437" y="3941602"/>
            <a:ext cx="2644613" cy="93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2313</TotalTime>
  <Words>413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Barbora Gissübelová</cp:lastModifiedBy>
  <cp:revision>139</cp:revision>
  <cp:lastPrinted>2016-05-05T10:40:20Z</cp:lastPrinted>
  <dcterms:created xsi:type="dcterms:W3CDTF">2015-07-16T11:02:07Z</dcterms:created>
  <dcterms:modified xsi:type="dcterms:W3CDTF">2023-06-12T11:25:42Z</dcterms:modified>
</cp:coreProperties>
</file>