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xmlns="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emf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HW90-B14959EU1-S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Předem </a:t>
            </a:r>
            <a:r>
              <a:rPr lang="cs-CZ" altLang="cs-CZ" sz="1400" dirty="0">
                <a:solidFill>
                  <a:prstClr val="black"/>
                </a:solidFill>
                <a:latin typeface="Arial" charset="0"/>
              </a:rPr>
              <a:t>plněná automatická pračka </a:t>
            </a:r>
            <a:r>
              <a:rPr lang="cs-CZ" altLang="cs-CZ" sz="1400" dirty="0" smtClean="0">
                <a:solidFill>
                  <a:srgbClr val="4472C4"/>
                </a:solidFill>
                <a:latin typeface="Arial" charset="0"/>
              </a:rPr>
              <a:t>I-PRO SERIES 5 ECO</a:t>
            </a:r>
            <a:endParaRPr lang="cs-CZ" altLang="cs-CZ" sz="1400" dirty="0">
              <a:solidFill>
                <a:srgbClr val="4472C4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Direct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Motion motor, ABT antibakteriální ošetření,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i-</a:t>
            </a:r>
            <a:r>
              <a:rPr lang="cs-CZ" altLang="cs-CZ" sz="120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time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Refresh, digitální dotykový displej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rychlý cyklus,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A-10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%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067944" y="980728"/>
            <a:ext cx="0" cy="511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908720"/>
            <a:ext cx="4104456" cy="594928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Hlavní </a:t>
            </a:r>
            <a:r>
              <a:rPr lang="cs-CZ" altLang="cs-CZ" sz="800" b="1" dirty="0">
                <a:latin typeface="Arial" charset="0"/>
              </a:rPr>
              <a:t>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2019/2014)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latin typeface="Arial" charset="0"/>
              </a:rPr>
              <a:t>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Marketingové označení en.  účinnosti: o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1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0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% úspornější než třída A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Jmenovitá </a:t>
            </a:r>
            <a:r>
              <a:rPr lang="cs-CZ" altLang="cs-CZ" sz="800" dirty="0">
                <a:latin typeface="Arial" charset="0"/>
              </a:rPr>
              <a:t>kapacita (kg)		</a:t>
            </a:r>
            <a:r>
              <a:rPr lang="cs-CZ" altLang="cs-CZ" sz="800" dirty="0">
                <a:latin typeface="Arial" charset="0"/>
              </a:rPr>
              <a:t>9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 cyklus programu Eco 40-60 (kWh) 	</a:t>
            </a:r>
            <a:r>
              <a:rPr lang="cs-CZ" altLang="cs-CZ" sz="800" dirty="0" smtClean="0">
                <a:latin typeface="Arial" charset="0"/>
              </a:rPr>
              <a:t>0,422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100 cyklů programu Eco 40-60 (kWh)	</a:t>
            </a:r>
            <a:r>
              <a:rPr lang="cs-CZ" altLang="cs-CZ" sz="800" dirty="0" smtClean="0">
                <a:latin typeface="Arial" charset="0"/>
              </a:rPr>
              <a:t>42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vody na 1 cyklus v programu Eco 40-60 (l) 	</a:t>
            </a:r>
            <a:r>
              <a:rPr lang="cs-CZ" altLang="cs-CZ" sz="800" dirty="0" smtClean="0">
                <a:latin typeface="Arial" charset="0"/>
              </a:rPr>
              <a:t>46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Otáčky při odstřeďování (ot./min)		</a:t>
            </a:r>
            <a:r>
              <a:rPr lang="cs-CZ" altLang="cs-CZ" sz="800" dirty="0" smtClean="0">
                <a:latin typeface="Arial" charset="0"/>
              </a:rPr>
              <a:t>1330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účinnosti sušení odstřeďováním		</a:t>
            </a:r>
            <a:r>
              <a:rPr lang="cs-CZ" altLang="cs-CZ" sz="800" dirty="0" smtClean="0">
                <a:latin typeface="Arial" charset="0"/>
              </a:rPr>
              <a:t>B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Trvání programu Eco 40-60 (h:min)		</a:t>
            </a:r>
            <a:r>
              <a:rPr lang="cs-CZ" altLang="cs-CZ" sz="800" dirty="0" smtClean="0">
                <a:latin typeface="Arial" charset="0"/>
              </a:rPr>
              <a:t>3:48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ve fázi odstřeďování (dB(A) re 1 pW) 	</a:t>
            </a:r>
            <a:r>
              <a:rPr lang="cs-CZ" altLang="cs-CZ" sz="800" dirty="0" smtClean="0">
                <a:latin typeface="Arial" charset="0"/>
              </a:rPr>
              <a:t>69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 při odstřeďování	</a:t>
            </a:r>
            <a:r>
              <a:rPr lang="cs-CZ" altLang="cs-CZ" sz="800" dirty="0" smtClean="0">
                <a:latin typeface="Arial" charset="0"/>
              </a:rPr>
              <a:t>A</a:t>
            </a:r>
            <a:endParaRPr lang="cs-CZ" altLang="cs-CZ" sz="800" dirty="0">
              <a:latin typeface="Arial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Technologie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Wifi + Bluetooth připojení </a:t>
            </a:r>
            <a:r>
              <a:rPr lang="cs-CZ" altLang="cs-CZ" sz="800" dirty="0">
                <a:latin typeface="Arial" panose="020B0604020202020204" pitchFamily="34" charset="0"/>
              </a:rPr>
              <a:t>-  možnost bezdotykového připojení k Wifi a ovládání pračky přes aplikaci hOn </a:t>
            </a:r>
            <a:r>
              <a:rPr lang="cs-CZ" altLang="cs-CZ" sz="800" dirty="0" smtClean="0">
                <a:latin typeface="Arial" panose="020B0604020202020204" pitchFamily="34" charset="0"/>
              </a:rPr>
              <a:t>s více než 60 dalšími programy a funkcemi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panose="020B0604020202020204" pitchFamily="34" charset="0"/>
              </a:rPr>
              <a:t>Aplikace </a:t>
            </a:r>
            <a:r>
              <a:rPr lang="cs-CZ" altLang="cs-CZ" sz="800" b="1" dirty="0">
                <a:latin typeface="Arial" panose="020B0604020202020204" pitchFamily="34" charset="0"/>
              </a:rPr>
              <a:t>hOn navrhne nejlepší program pro péči o vaše </a:t>
            </a:r>
            <a:r>
              <a:rPr lang="cs-CZ" altLang="cs-CZ" sz="800" b="1" dirty="0" smtClean="0">
                <a:latin typeface="Arial" panose="020B0604020202020204" pitchFamily="34" charset="0"/>
              </a:rPr>
              <a:t>oděvy</a:t>
            </a:r>
            <a:endParaRPr lang="cs-CZ" altLang="cs-CZ" sz="8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Kompatibilní s hlasovými aplikacemi Alexa (Amazon) a Google (v </a:t>
            </a:r>
            <a:r>
              <a:rPr lang="cs-CZ" altLang="cs-CZ" sz="800" b="1" dirty="0" smtClean="0">
                <a:latin typeface="Arial" panose="020B0604020202020204" pitchFamily="34" charset="0"/>
              </a:rPr>
              <a:t>ENG)</a:t>
            </a:r>
            <a:endParaRPr lang="cs-CZ" altLang="cs-CZ" sz="800" b="1" dirty="0">
              <a:latin typeface="Arial" panose="020B0604020202020204" pitchFamily="34" charset="0"/>
            </a:endParaRP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Direct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Motion Motor – motor umístěný přímo na bubnu bez použití řemenu, tichý chod pouhých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70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dB(A) při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odstřeďování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Záruka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na motor 12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let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ABT –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antibakt. ošetření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zásuvky na detergent a gumového těsnění dvířek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SmartDualSpray – dvojité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ostřikování skla dvířek, gumového těsnění a násypky na prášek 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PillowDrum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– šetrný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buben s polštářkovými výstupky,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Osvětlení bubnu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i-</a:t>
            </a:r>
            <a:r>
              <a:rPr lang="cs-CZ" sz="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– regulace doby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praní dle potřeby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 „Refresh“- Osvěžení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vytváří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jemnou a teplou vodní mlhu, která proniká do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vláken; zbavuje zápachu, desinfikuje a sterilizuje prádlo</a:t>
            </a:r>
          </a:p>
          <a:p>
            <a:r>
              <a:rPr lang="cs-CZ" altLang="cs-CZ" sz="800" b="1" dirty="0">
                <a:latin typeface="Arial" charset="0"/>
              </a:rPr>
              <a:t>Energetická spotřeba je o </a:t>
            </a:r>
            <a:r>
              <a:rPr lang="cs-CZ" altLang="cs-CZ" sz="800" b="1" dirty="0">
                <a:latin typeface="Arial" charset="0"/>
              </a:rPr>
              <a:t>1</a:t>
            </a:r>
            <a:r>
              <a:rPr lang="cs-CZ" altLang="cs-CZ" sz="800" b="1" dirty="0" smtClean="0">
                <a:latin typeface="Arial" charset="0"/>
              </a:rPr>
              <a:t>0 </a:t>
            </a:r>
            <a:r>
              <a:rPr lang="cs-CZ" altLang="cs-CZ" sz="800" b="1" dirty="0">
                <a:latin typeface="Arial" charset="0"/>
              </a:rPr>
              <a:t>% nižší než ve třídě </a:t>
            </a:r>
            <a:r>
              <a:rPr lang="cs-CZ" altLang="cs-CZ" sz="800" b="1" dirty="0" smtClean="0">
                <a:latin typeface="Arial" charset="0"/>
              </a:rPr>
              <a:t>A</a:t>
            </a:r>
            <a:endParaRPr lang="cs-CZ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Programy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11 programů + Wifi (dálkové ovládání): 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Smart, Mix, Syntetika, Expres 15‘, Refresh (Osvěžení), Bavlna 20°C, Dálkové ovládání, (Wifi) Bavlna, Antialergenní péče, Vlna, Odstřeďování, Eco 40°C – 60°C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Odložený konec programu, Předpírka, Nastavení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teploty praní, Nastavení otáček odstřeďování,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Přídavné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máchání,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i-</a:t>
            </a:r>
            <a:r>
              <a:rPr lang="cs-CZ" sz="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Dětský zámek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Bezpečnost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Bezpečnostní zámek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dveří; Ochrana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proti úniku vody Antioverflow</a:t>
            </a:r>
          </a:p>
          <a:p>
            <a:pPr marL="0" indent="0">
              <a:buNone/>
            </a:pPr>
            <a:endParaRPr lang="cs-CZ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Konstrukce</a:t>
            </a: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Digitální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dotykový displej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Motion motor; </a:t>
            </a:r>
            <a:endParaRPr lang="cs-CZ" sz="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XL Buben - průměr (výška) bubnu 52,5 cm; Objem bubnu 63 l;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Plnicí 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tvor 36 cm; </a:t>
            </a:r>
            <a:endParaRPr lang="cs-CZ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Materiál bubnu Nerez/ vany Silitech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724128" y="980728"/>
            <a:ext cx="0" cy="51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31019961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6921081500439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Bílá s černými dvířky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850 x 595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500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65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890 x 653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636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68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4854192" y="980728"/>
            <a:ext cx="86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připojení s možností ovládání přes aplikaci 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753190" y="5157192"/>
            <a:ext cx="9785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Dvojité ostřikování –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skla dvířek, gumového těsnění a násypky pro dokonalou hygienu pračky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4826386" y="4354886"/>
            <a:ext cx="897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Motion Motor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motor umístěný přímo na bubnu bez použití řemenu, tichý chod 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4797528" y="3585210"/>
            <a:ext cx="92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Antibakteriální ošetření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zásuvky na prášek a těsnění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4922246" y="2827065"/>
            <a:ext cx="801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chod - 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maximální hlučnost pouze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decibelů</a:t>
            </a: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059" y="973849"/>
            <a:ext cx="720000" cy="757153"/>
          </a:xfrm>
          <a:prstGeom prst="rect">
            <a:avLst/>
          </a:prstGeom>
        </p:spPr>
      </p:pic>
      <p:sp>
        <p:nvSpPr>
          <p:cNvPr id="21" name="TextovéPole 20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27" name="Obrázek 26"/>
          <p:cNvPicPr>
            <a:picLocks noChangeAspect="1"/>
          </p:cNvPicPr>
          <p:nvPr/>
        </p:nvPicPr>
        <p:blipFill rotWithShape="1">
          <a:blip r:embed="rId4"/>
          <a:srcRect l="3022" t="8817" r="4558" b="5317"/>
          <a:stretch/>
        </p:blipFill>
        <p:spPr>
          <a:xfrm>
            <a:off x="4108297" y="961257"/>
            <a:ext cx="733246" cy="741873"/>
          </a:xfrm>
          <a:prstGeom prst="rect">
            <a:avLst/>
          </a:prstGeom>
        </p:spPr>
      </p:pic>
      <p:pic>
        <p:nvPicPr>
          <p:cNvPr id="29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7587367" y="1027418"/>
            <a:ext cx="720000" cy="7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6530713" y="1059023"/>
            <a:ext cx="1008000" cy="643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935646"/>
            <a:ext cx="720000" cy="720000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4887023" y="2010426"/>
            <a:ext cx="837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i-time – </a:t>
            </a:r>
            <a:r>
              <a:rPr lang="pl-PL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regulace doby praní dle potřeby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601" y="3534951"/>
            <a:ext cx="720000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658" y="4326955"/>
            <a:ext cx="720000" cy="720000"/>
          </a:xfrm>
          <a:prstGeom prst="rect">
            <a:avLst/>
          </a:prstGeom>
        </p:spPr>
      </p:pic>
      <p:sp>
        <p:nvSpPr>
          <p:cNvPr id="37" name="Pětiúhelník 36"/>
          <p:cNvSpPr/>
          <p:nvPr/>
        </p:nvSpPr>
        <p:spPr>
          <a:xfrm>
            <a:off x="5887588" y="2078118"/>
            <a:ext cx="1617554" cy="360040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A-10 </a:t>
            </a:r>
            <a:r>
              <a:rPr lang="cs-CZ" dirty="0" smtClean="0">
                <a:solidFill>
                  <a:schemeClr val="bg1"/>
                </a:solidFill>
              </a:rPr>
              <a:t>%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5839757" y="1795784"/>
            <a:ext cx="31069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Energetická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spotřeba o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10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% </a:t>
            </a:r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nižší než ve třídě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A</a:t>
            </a:r>
            <a:endParaRPr lang="cs-CZ" dirty="0"/>
          </a:p>
        </p:txBody>
      </p:sp>
      <p:pic>
        <p:nvPicPr>
          <p:cNvPr id="39" name="Obrázek 3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565" y="2834315"/>
            <a:ext cx="720000" cy="7200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423" y="5112298"/>
            <a:ext cx="720000" cy="720000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4116172" y="2861396"/>
            <a:ext cx="540533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1200" dirty="0" smtClean="0"/>
              <a:t>69 </a:t>
            </a:r>
            <a:r>
              <a:rPr lang="cs-CZ" sz="1200" dirty="0" smtClean="0"/>
              <a:t>dB</a:t>
            </a:r>
            <a:endParaRPr lang="cs-CZ" sz="12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51" t="6951" r="19551" b="8001"/>
          <a:stretch/>
        </p:blipFill>
        <p:spPr>
          <a:xfrm>
            <a:off x="5838539" y="2688506"/>
            <a:ext cx="1688766" cy="2358449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109" y="2712325"/>
            <a:ext cx="1138516" cy="227703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Obrázek 13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437612" y="916899"/>
            <a:ext cx="70638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b4af0723-3826-4aee-ba08-906e8dce3040"/>
    <ds:schemaRef ds:uri="http://schemas.microsoft.com/office/infopath/2007/PartnerControls"/>
    <ds:schemaRef ds:uri="http://purl.org/dc/elements/1.1/"/>
    <ds:schemaRef ds:uri="http://schemas.microsoft.com/office/2006/metadata/properties"/>
    <ds:schemaRef ds:uri="a09af93a-bc92-4cce-8ba3-c8fdbed82e2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2344</TotalTime>
  <Words>120</Words>
  <Application>Microsoft Office PowerPoint</Application>
  <PresentationFormat>Předvádění na obrazovce (4:3)</PresentationFormat>
  <Paragraphs>62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293</cp:revision>
  <cp:lastPrinted>2016-05-31T13:00:02Z</cp:lastPrinted>
  <dcterms:created xsi:type="dcterms:W3CDTF">2015-07-16T11:02:07Z</dcterms:created>
  <dcterms:modified xsi:type="dcterms:W3CDTF">2023-10-16T12:35:25Z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