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0E8FC5"/>
    <a:srgbClr val="0093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91B80A1-FDE9-416C-B9A8-2A1FE73A844A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8055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F63C6288-EF84-456C-B7FC-4481D153D6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8080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C6288-EF84-456C-B7FC-4481D153D6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47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8545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16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5164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302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162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477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0387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3665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320" y="6309320"/>
            <a:ext cx="1251348" cy="386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reeform 28"/>
          <p:cNvSpPr>
            <a:spLocks/>
          </p:cNvSpPr>
          <p:nvPr userDrawn="1"/>
        </p:nvSpPr>
        <p:spPr bwMode="auto">
          <a:xfrm flipH="1" flipV="1">
            <a:off x="0" y="6211575"/>
            <a:ext cx="6984776" cy="646425"/>
          </a:xfrm>
          <a:custGeom>
            <a:avLst/>
            <a:gdLst>
              <a:gd name="connsiteX0" fmla="*/ 0 w 8915400"/>
              <a:gd name="connsiteY0" fmla="*/ 0 h 1026989"/>
              <a:gd name="connsiteX1" fmla="*/ 311567 w 8915400"/>
              <a:gd name="connsiteY1" fmla="*/ 0 h 1026989"/>
              <a:gd name="connsiteX2" fmla="*/ 8609192 w 8915400"/>
              <a:gd name="connsiteY2" fmla="*/ 0 h 1026989"/>
              <a:gd name="connsiteX3" fmla="*/ 8892102 w 8915400"/>
              <a:gd name="connsiteY3" fmla="*/ 281709 h 1026989"/>
              <a:gd name="connsiteX4" fmla="*/ 8915400 w 8915400"/>
              <a:gd name="connsiteY4" fmla="*/ 313802 h 1026989"/>
              <a:gd name="connsiteX5" fmla="*/ 8892102 w 8915400"/>
              <a:gd name="connsiteY5" fmla="*/ 345896 h 1026989"/>
              <a:gd name="connsiteX6" fmla="*/ 8203133 w 8915400"/>
              <a:gd name="connsiteY6" fmla="*/ 1012725 h 1026989"/>
              <a:gd name="connsiteX7" fmla="*/ 8196476 w 8915400"/>
              <a:gd name="connsiteY7" fmla="*/ 1016291 h 1026989"/>
              <a:gd name="connsiteX8" fmla="*/ 8173178 w 8915400"/>
              <a:gd name="connsiteY8" fmla="*/ 1026989 h 1026989"/>
              <a:gd name="connsiteX9" fmla="*/ 686871 w 8915400"/>
              <a:gd name="connsiteY9" fmla="*/ 1026989 h 1026989"/>
              <a:gd name="connsiteX10" fmla="*/ 0 w 8915400"/>
              <a:gd name="connsiteY10" fmla="*/ 1026989 h 102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915400" h="1026989">
                <a:moveTo>
                  <a:pt x="0" y="0"/>
                </a:moveTo>
                <a:lnTo>
                  <a:pt x="311567" y="0"/>
                </a:lnTo>
                <a:cubicBezTo>
                  <a:pt x="1814549" y="0"/>
                  <a:pt x="4345887" y="0"/>
                  <a:pt x="8609192" y="0"/>
                </a:cubicBezTo>
                <a:cubicBezTo>
                  <a:pt x="8609192" y="0"/>
                  <a:pt x="8609192" y="0"/>
                  <a:pt x="8892102" y="281709"/>
                </a:cubicBezTo>
                <a:cubicBezTo>
                  <a:pt x="8892102" y="281709"/>
                  <a:pt x="8915400" y="299539"/>
                  <a:pt x="8915400" y="313802"/>
                </a:cubicBezTo>
                <a:cubicBezTo>
                  <a:pt x="8915400" y="328066"/>
                  <a:pt x="8892102" y="345896"/>
                  <a:pt x="8892102" y="345896"/>
                </a:cubicBezTo>
                <a:cubicBezTo>
                  <a:pt x="8892102" y="345896"/>
                  <a:pt x="8892102" y="345896"/>
                  <a:pt x="8203133" y="1012725"/>
                </a:cubicBezTo>
                <a:cubicBezTo>
                  <a:pt x="8203133" y="1012725"/>
                  <a:pt x="8206461" y="1009159"/>
                  <a:pt x="8196476" y="1016291"/>
                </a:cubicBezTo>
                <a:cubicBezTo>
                  <a:pt x="8186491" y="1026989"/>
                  <a:pt x="8173178" y="1026989"/>
                  <a:pt x="8173178" y="1026989"/>
                </a:cubicBezTo>
                <a:cubicBezTo>
                  <a:pt x="8173178" y="1026989"/>
                  <a:pt x="8173178" y="1026989"/>
                  <a:pt x="686871" y="1026989"/>
                </a:cubicBezTo>
                <a:lnTo>
                  <a:pt x="0" y="1026989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txBody>
          <a:bodyPr vert="horz" wrap="square" lIns="86818" tIns="43409" rIns="86818" bIns="43409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709">
              <a:solidFill>
                <a:prstClr val="black"/>
              </a:solidFill>
            </a:endParaRPr>
          </a:p>
        </p:txBody>
      </p:sp>
      <p:sp>
        <p:nvSpPr>
          <p:cNvPr id="12" name="Freeform 9">
            <a:extLst>
              <a:ext uri="{FF2B5EF4-FFF2-40B4-BE49-F238E27FC236}">
                <a16:creationId xmlns="" xmlns:a16="http://schemas.microsoft.com/office/drawing/2014/main" id="{9CBF3D83-6329-4114-881B-C48C9E2EDB1D}"/>
              </a:ext>
            </a:extLst>
          </p:cNvPr>
          <p:cNvSpPr>
            <a:spLocks/>
          </p:cNvSpPr>
          <p:nvPr userDrawn="1"/>
        </p:nvSpPr>
        <p:spPr bwMode="auto">
          <a:xfrm rot="5400000">
            <a:off x="-98852" y="98850"/>
            <a:ext cx="519832" cy="322129"/>
          </a:xfrm>
          <a:custGeom>
            <a:avLst/>
            <a:gdLst>
              <a:gd name="T0" fmla="*/ 397 w 524"/>
              <a:gd name="T1" fmla="*/ 0 h 398"/>
              <a:gd name="T2" fmla="*/ 0 w 524"/>
              <a:gd name="T3" fmla="*/ 398 h 398"/>
              <a:gd name="T4" fmla="*/ 524 w 524"/>
              <a:gd name="T5" fmla="*/ 398 h 398"/>
              <a:gd name="T6" fmla="*/ 524 w 524"/>
              <a:gd name="T7" fmla="*/ 130 h 398"/>
              <a:gd name="T8" fmla="*/ 397 w 524"/>
              <a:gd name="T9" fmla="*/ 0 h 3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398">
                <a:moveTo>
                  <a:pt x="397" y="0"/>
                </a:moveTo>
                <a:lnTo>
                  <a:pt x="0" y="398"/>
                </a:lnTo>
                <a:lnTo>
                  <a:pt x="524" y="398"/>
                </a:lnTo>
                <a:lnTo>
                  <a:pt x="524" y="130"/>
                </a:lnTo>
                <a:lnTo>
                  <a:pt x="397" y="0"/>
                </a:lnTo>
                <a:close/>
              </a:path>
            </a:pathLst>
          </a:custGeom>
          <a:solidFill>
            <a:srgbClr val="015AAA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5114" tIns="32557" rIns="65114" bIns="32557" numCol="1" anchor="t" anchorCtr="0" compatLnSpc="1">
            <a:prstTxWarp prst="textNoShape">
              <a:avLst/>
            </a:prstTxWarp>
          </a:bodyPr>
          <a:lstStyle/>
          <a:p>
            <a:endParaRPr lang="en-US" sz="1350">
              <a:solidFill>
                <a:prstClr val="black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908720"/>
            <a:ext cx="7147240" cy="0"/>
          </a:xfrm>
          <a:prstGeom prst="line">
            <a:avLst/>
          </a:prstGeom>
          <a:ln w="19050">
            <a:solidFill>
              <a:srgbClr val="4472C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88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9091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962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35264-EE75-400C-80BE-5E821CD423B8}" type="datetimeFigureOut">
              <a:rPr lang="cs-CZ" smtClean="0"/>
              <a:t>08.04.2024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8D434-0B67-4F7A-AD4E-10F73751A67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510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ástupný symbol pro text 3"/>
          <p:cNvSpPr txBox="1">
            <a:spLocks/>
          </p:cNvSpPr>
          <p:nvPr/>
        </p:nvSpPr>
        <p:spPr>
          <a:xfrm>
            <a:off x="323528" y="44624"/>
            <a:ext cx="8818904" cy="864443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4472C4"/>
                </a:solidFill>
                <a:latin typeface="Arial" charset="0"/>
              </a:rPr>
              <a:t>HW90-BPD13386U-S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400" dirty="0" smtClean="0">
                <a:solidFill>
                  <a:prstClr val="black"/>
                </a:solidFill>
                <a:latin typeface="Arial" charset="0"/>
              </a:rPr>
              <a:t>Vrchem </a:t>
            </a:r>
            <a:r>
              <a:rPr lang="cs-CZ" altLang="cs-CZ" sz="1400" dirty="0">
                <a:solidFill>
                  <a:prstClr val="black"/>
                </a:solidFill>
                <a:latin typeface="Arial" charset="0"/>
              </a:rPr>
              <a:t>plněná automatická pračka </a:t>
            </a:r>
            <a:r>
              <a:rPr lang="cs-CZ" altLang="cs-CZ" sz="1400" dirty="0" smtClean="0">
                <a:solidFill>
                  <a:srgbClr val="0070C0"/>
                </a:solidFill>
                <a:latin typeface="Arial" charset="0"/>
              </a:rPr>
              <a:t>I-Pro Series 7</a:t>
            </a:r>
            <a:endParaRPr lang="cs-CZ" altLang="cs-CZ" sz="1400" dirty="0">
              <a:solidFill>
                <a:srgbClr val="0070C0"/>
              </a:solidFill>
              <a:latin typeface="Arial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Wifi, Invertorový motor,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digitální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dotykový displej,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rychlý cyklus, </a:t>
            </a:r>
            <a:r>
              <a:rPr lang="cs-CZ" altLang="cs-CZ" sz="12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Instant Mix, Easy 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Opening, Auto Dose, i-</a:t>
            </a:r>
            <a:r>
              <a:rPr lang="cs-CZ" altLang="cs-CZ" sz="1200" dirty="0" err="1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time</a:t>
            </a:r>
            <a:r>
              <a:rPr lang="cs-CZ" altLang="cs-CZ" sz="1200" dirty="0" smtClean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, ABT</a:t>
            </a:r>
            <a:endParaRPr lang="cs-CZ" altLang="cs-CZ" sz="12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4067944" y="980728"/>
            <a:ext cx="0" cy="511200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Zástupný symbol pro text 3"/>
          <p:cNvSpPr txBox="1">
            <a:spLocks/>
          </p:cNvSpPr>
          <p:nvPr/>
        </p:nvSpPr>
        <p:spPr>
          <a:xfrm>
            <a:off x="35496" y="908720"/>
            <a:ext cx="4104456" cy="5949280"/>
          </a:xfrm>
          <a:prstGeom prst="rect">
            <a:avLst/>
          </a:prstGeom>
        </p:spPr>
        <p:txBody>
          <a:bodyPr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cs-CZ" altLang="cs-CZ" sz="800" b="1" dirty="0">
                <a:latin typeface="Arial" charset="0"/>
              </a:rPr>
              <a:t>Hlavní vlastnosti </a:t>
            </a:r>
            <a:r>
              <a:rPr lang="cs-CZ" altLang="cs-CZ" sz="8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Nařízení v přenesené pravomoci: (EU) 2019/2014)</a:t>
            </a:r>
            <a:endParaRPr lang="cs-CZ" altLang="cs-CZ" sz="800" b="1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Třída energetické účinnosti		A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Jmenovitá kapacita (kg)		</a:t>
            </a:r>
            <a:r>
              <a:rPr lang="cs-CZ" altLang="cs-CZ" sz="800" dirty="0" smtClean="0">
                <a:latin typeface="Arial" charset="0"/>
              </a:rPr>
              <a:t>9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 cyklus programu Eco 40-60 (kWh) 	</a:t>
            </a:r>
            <a:r>
              <a:rPr lang="cs-CZ" altLang="cs-CZ" sz="800" dirty="0" smtClean="0">
                <a:latin typeface="Arial" charset="0"/>
              </a:rPr>
              <a:t>0,493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energie na 100 cyklů programu Eco 40-60 (kWh)	</a:t>
            </a:r>
            <a:r>
              <a:rPr lang="cs-CZ" altLang="cs-CZ" sz="800" dirty="0" smtClean="0">
                <a:latin typeface="Arial" charset="0"/>
              </a:rPr>
              <a:t>49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Spotřeba vody na 1 cyklus v programu Eco 40-60 (l) 	</a:t>
            </a:r>
            <a:r>
              <a:rPr lang="cs-CZ" altLang="cs-CZ" sz="800" dirty="0" smtClean="0">
                <a:latin typeface="Arial" charset="0"/>
              </a:rPr>
              <a:t>48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Otáčky při odstřeďování (ot./min)		</a:t>
            </a:r>
            <a:r>
              <a:rPr lang="cs-CZ" altLang="cs-CZ" sz="800" dirty="0" smtClean="0">
                <a:latin typeface="Arial" charset="0"/>
              </a:rPr>
              <a:t>1300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cs-CZ" altLang="cs-CZ" sz="800" dirty="0">
                <a:latin typeface="Arial" charset="0"/>
              </a:rPr>
              <a:t>Třída účinnosti sušení odstřeďováním		B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Trvání programu Eco 40-60 (h:min)		</a:t>
            </a:r>
            <a:r>
              <a:rPr lang="cs-CZ" altLang="cs-CZ" sz="800" dirty="0" smtClean="0">
                <a:latin typeface="Arial" charset="0"/>
              </a:rPr>
              <a:t>3:38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Úroveň emisí hluku ve fázi odstřeďování (dB(A) re 1 pW) 	</a:t>
            </a:r>
            <a:r>
              <a:rPr lang="cs-CZ" altLang="cs-CZ" sz="800" dirty="0" smtClean="0">
                <a:latin typeface="Arial" charset="0"/>
              </a:rPr>
              <a:t>72</a:t>
            </a:r>
            <a:endParaRPr lang="cs-CZ" altLang="cs-CZ" sz="800" dirty="0">
              <a:latin typeface="Arial" charset="0"/>
            </a:endParaRP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altLang="cs-CZ" sz="800" dirty="0">
                <a:latin typeface="Arial" charset="0"/>
              </a:rPr>
              <a:t>Emisní třída hluku šířeného vzduchem při odstřeďování	A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Technologie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Wifi + Bluetooth připojení </a:t>
            </a:r>
            <a:r>
              <a:rPr lang="cs-CZ" altLang="cs-CZ" sz="800" dirty="0">
                <a:latin typeface="Arial" panose="020B0604020202020204" pitchFamily="34" charset="0"/>
              </a:rPr>
              <a:t>-  možnost bezdotykového připojení k Wifi a ovládání pračky přes aplikaci hOn s více než 60 dalšími programy a funkcemi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Aplikace hOn navrhne nejlepší program pro péči o vaše oděvy</a:t>
            </a:r>
          </a:p>
          <a:p>
            <a:pPr>
              <a:spcBef>
                <a:spcPct val="0"/>
              </a:spcBef>
            </a:pPr>
            <a:r>
              <a:rPr lang="cs-CZ" altLang="cs-CZ" sz="800" b="1" dirty="0">
                <a:latin typeface="Arial" panose="020B0604020202020204" pitchFamily="34" charset="0"/>
              </a:rPr>
              <a:t>Kompatibilní s hlasovými aplikacemi Alexa (Amazon) a Google (v ENG</a:t>
            </a:r>
            <a:r>
              <a:rPr lang="cs-CZ" altLang="cs-CZ" sz="800" b="1" dirty="0" smtClean="0">
                <a:latin typeface="Arial" panose="020B0604020202020204" pitchFamily="34" charset="0"/>
              </a:rPr>
              <a:t>)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Invertorový motor – tichý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chod pouhých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72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dB(A) při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odstřeďování,  vysoký výkon a odolnost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ABT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– antibakt. ošetření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gumového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těsnění dvířek</a:t>
            </a:r>
          </a:p>
          <a:p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Instant 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Mix – rozpuštění pracího prostředku ve vodě a kropení prádla touto směsí v průběhu praní pro rychlejší a účinnější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praní</a:t>
            </a:r>
          </a:p>
          <a:p>
            <a:r>
              <a:rPr lang="cs-CZ" sz="800" b="1" dirty="0">
                <a:latin typeface="Arial" charset="0"/>
                <a:cs typeface="Arial" panose="020B0604020202020204" pitchFamily="34" charset="0"/>
              </a:rPr>
              <a:t>Auto Dose – automatické dávkování detergentu a </a:t>
            </a:r>
            <a:r>
              <a:rPr lang="cs-CZ" sz="800" b="1" dirty="0" smtClean="0">
                <a:latin typeface="Arial" charset="0"/>
                <a:cs typeface="Arial" panose="020B0604020202020204" pitchFamily="34" charset="0"/>
              </a:rPr>
              <a:t>aviváže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i-</a:t>
            </a:r>
            <a:r>
              <a:rPr lang="cs-CZ" sz="800" b="1" dirty="0" err="1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 – regulace doby praní dle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potřeby</a:t>
            </a:r>
          </a:p>
          <a:p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PillowDrum – šetrný buben s polštářkovými výstupky</a:t>
            </a:r>
            <a:endParaRPr lang="cs-CZ" sz="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Programy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9 programů základních + Wifi programy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Eco 40-60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Bavlna 20°C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, Expres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min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Smart AI, Bavlna, Syntetika, Jemné, Vlna, Máchání + Odstřeďování</a:t>
            </a: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>
                <a:latin typeface="Arial" panose="020B0604020202020204" pitchFamily="34" charset="0"/>
                <a:cs typeface="Arial" panose="020B0604020202020204" pitchFamily="34" charset="0"/>
              </a:rPr>
              <a:t>Funkce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Nastavení teploty praní, Nastavení otáček odstřeďování, Snadné žehlení, Odložený konec programu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i-</a:t>
            </a:r>
            <a:r>
              <a:rPr lang="cs-CZ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time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Wifi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Auto Dose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, Dětský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zámek</a:t>
            </a:r>
          </a:p>
          <a:p>
            <a:pPr marL="0" indent="0">
              <a:buNone/>
            </a:pPr>
            <a:endParaRPr lang="cs-CZ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Bezpečnost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Bezpečnostní zámek dveří; Ochrana proti úniku vody Antioverflow</a:t>
            </a:r>
          </a:p>
          <a:p>
            <a:pPr marL="0" indent="0">
              <a:buNone/>
            </a:pPr>
            <a:r>
              <a:rPr lang="cs-CZ" sz="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Konstrukce</a:t>
            </a:r>
            <a:endParaRPr lang="cs-CZ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Digitální </a:t>
            </a:r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dotykový </a:t>
            </a:r>
            <a:r>
              <a:rPr lang="cs-CZ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displej</a:t>
            </a: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Invertorový motor </a:t>
            </a: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tichý chod; </a:t>
            </a:r>
            <a:r>
              <a:rPr lang="cs-CZ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Materiál bubnu Nerez/ vany Silitech</a:t>
            </a:r>
          </a:p>
          <a:p>
            <a:pPr marL="0" indent="0">
              <a:spcBef>
                <a:spcPct val="0"/>
              </a:spcBef>
              <a:buFontTx/>
              <a:buNone/>
            </a:pPr>
            <a:r>
              <a:rPr lang="cs-CZ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Easy Opening – Snadné otevírání </a:t>
            </a: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bubnu, </a:t>
            </a:r>
            <a:r>
              <a:rPr lang="cs-CZ" altLang="cs-CZ" sz="800" b="1" dirty="0">
                <a:solidFill>
                  <a:schemeClr val="bg1"/>
                </a:solidFill>
                <a:latin typeface="Arial" charset="0"/>
              </a:rPr>
              <a:t>Dvířka bubnu potažena Techno polymerem pro šetrnější kontakt při otevírání</a:t>
            </a:r>
          </a:p>
          <a:p>
            <a:pPr marL="0" indent="0">
              <a:buNone/>
            </a:pPr>
            <a:r>
              <a:rPr lang="cs-CZ" sz="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Zesílené boční stěny </a:t>
            </a:r>
            <a:r>
              <a:rPr lang="cs-CZ" sz="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vyšší robustnost , dlouhou životnost a tišší chod</a:t>
            </a:r>
            <a:endParaRPr lang="cs-CZ"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>
            <a:off x="5724128" y="980728"/>
            <a:ext cx="0" cy="511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Obdélník 18"/>
          <p:cNvSpPr/>
          <p:nvPr/>
        </p:nvSpPr>
        <p:spPr>
          <a:xfrm>
            <a:off x="5758056" y="5013176"/>
            <a:ext cx="338437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cs-CZ" altLang="cs-CZ" sz="800" b="1" dirty="0">
                <a:solidFill>
                  <a:prstClr val="black"/>
                </a:solidFill>
                <a:latin typeface="Arial" charset="0"/>
              </a:rPr>
              <a:t>Logistická data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Kód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31020147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EAN</a:t>
            </a: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	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6921081503485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Barva		Bílá s černým dotykovým 		panelem</a:t>
            </a:r>
          </a:p>
          <a:p>
            <a:pPr lvl="0">
              <a:spcBef>
                <a:spcPct val="0"/>
              </a:spcBef>
            </a:pP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Rozměry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výrobku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59</a:t>
            </a:r>
            <a:endParaRPr lang="cs-CZ" altLang="cs-CZ" sz="800" dirty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Rozměry balení v x š x h (mm)	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1042 </a:t>
            </a:r>
            <a:r>
              <a:rPr lang="cs-CZ" altLang="cs-CZ" sz="800" dirty="0">
                <a:solidFill>
                  <a:prstClr val="black"/>
                </a:solidFill>
                <a:latin typeface="Arial" panose="020B0604020202020204" pitchFamily="34" charset="0"/>
              </a:rPr>
              <a:t>x 480 x </a:t>
            </a:r>
            <a:r>
              <a:rPr lang="cs-CZ" altLang="cs-CZ" sz="800" dirty="0" smtClean="0">
                <a:solidFill>
                  <a:prstClr val="black"/>
                </a:solidFill>
                <a:latin typeface="Arial" panose="020B0604020202020204" pitchFamily="34" charset="0"/>
              </a:rPr>
              <a:t>708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  <a:p>
            <a:pPr lvl="0">
              <a:spcBef>
                <a:spcPct val="0"/>
              </a:spcBef>
            </a:pPr>
            <a:r>
              <a:rPr lang="cs-CZ" altLang="cs-CZ" sz="800" dirty="0">
                <a:solidFill>
                  <a:prstClr val="black"/>
                </a:solidFill>
                <a:latin typeface="Arial" charset="0"/>
              </a:rPr>
              <a:t>Hmotnost s obalem (kg)	</a:t>
            </a:r>
            <a:r>
              <a:rPr lang="cs-CZ" altLang="cs-CZ" sz="800" dirty="0" smtClean="0">
                <a:solidFill>
                  <a:prstClr val="black"/>
                </a:solidFill>
                <a:latin typeface="Arial" charset="0"/>
              </a:rPr>
              <a:t>60,5</a:t>
            </a:r>
            <a:endParaRPr lang="cs-CZ" altLang="cs-CZ" sz="800" dirty="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4886948" y="2962939"/>
            <a:ext cx="9091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 Dose – </a:t>
            </a:r>
            <a:r>
              <a:rPr lang="pl-PL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inteligentní dávkování detergentu a aviváže</a:t>
            </a:r>
          </a:p>
        </p:txBody>
      </p:sp>
      <p:sp>
        <p:nvSpPr>
          <p:cNvPr id="24" name="TextovéPole 23"/>
          <p:cNvSpPr txBox="1"/>
          <p:nvPr/>
        </p:nvSpPr>
        <p:spPr>
          <a:xfrm>
            <a:off x="4910653" y="1993487"/>
            <a:ext cx="8977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Invertorový motor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tichý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chod, vysoký výkon a odolnost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932040" y="3903439"/>
            <a:ext cx="6930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Snadné otevírání bubnu 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ovéPole 20">
            <a:extLst>
              <a:ext uri="{FF2B5EF4-FFF2-40B4-BE49-F238E27FC236}">
                <a16:creationId xmlns="" xmlns:a16="http://schemas.microsoft.com/office/drawing/2014/main" id="{87E6A696-3B0E-4AB4-A886-45FE02A3E943}"/>
              </a:ext>
            </a:extLst>
          </p:cNvPr>
          <p:cNvSpPr txBox="1"/>
          <p:nvPr/>
        </p:nvSpPr>
        <p:spPr>
          <a:xfrm>
            <a:off x="5258163" y="90260"/>
            <a:ext cx="388583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Parametry odpovídají Nařízení v přenesené pravomoci: (EU) 2019/2014</a:t>
            </a:r>
          </a:p>
          <a:p>
            <a:r>
              <a:rPr lang="cs-CZ" sz="800" dirty="0">
                <a:latin typeface="Arial" panose="020B0604020202020204" pitchFamily="34" charset="0"/>
                <a:cs typeface="Arial" panose="020B0604020202020204" pitchFamily="34" charset="0"/>
              </a:rPr>
              <a:t>Více informací o výrobku naleznete pod tímto QR kódem:</a:t>
            </a:r>
          </a:p>
        </p:txBody>
      </p:sp>
      <p:sp>
        <p:nvSpPr>
          <p:cNvPr id="18" name="Obdélník 17"/>
          <p:cNvSpPr/>
          <p:nvPr/>
        </p:nvSpPr>
        <p:spPr>
          <a:xfrm>
            <a:off x="4093659" y="5244325"/>
            <a:ext cx="478342" cy="272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139952" y="3861048"/>
            <a:ext cx="8174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Easy Opening</a:t>
            </a:r>
          </a:p>
        </p:txBody>
      </p:sp>
      <p:sp>
        <p:nvSpPr>
          <p:cNvPr id="20" name="TextovéPole 19"/>
          <p:cNvSpPr txBox="1"/>
          <p:nvPr/>
        </p:nvSpPr>
        <p:spPr>
          <a:xfrm>
            <a:off x="4869536" y="4593322"/>
            <a:ext cx="926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Antibakteriální ošetření </a:t>
            </a:r>
            <a:r>
              <a:rPr lang="cs-CZ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těsnění dvířek</a:t>
            </a:r>
            <a:endParaRPr lang="cs-CZ" sz="800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Obrázek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421" y="4510831"/>
            <a:ext cx="720000" cy="720000"/>
          </a:xfrm>
          <a:prstGeom prst="rect">
            <a:avLst/>
          </a:prstGeom>
        </p:spPr>
      </p:pic>
      <p:pic>
        <p:nvPicPr>
          <p:cNvPr id="3" name="Obrázek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100" t="3800" r="29000" b="3800"/>
          <a:stretch/>
        </p:blipFill>
        <p:spPr>
          <a:xfrm>
            <a:off x="5825357" y="1860477"/>
            <a:ext cx="1333167" cy="3087334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00" b="89899"/>
          <a:stretch/>
        </p:blipFill>
        <p:spPr>
          <a:xfrm>
            <a:off x="8316416" y="817190"/>
            <a:ext cx="706388" cy="692696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9847" y="1719813"/>
            <a:ext cx="1601589" cy="320317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9" name="Obrázek 28"/>
          <p:cNvPicPr>
            <a:picLocks noChangeAspect="1"/>
          </p:cNvPicPr>
          <p:nvPr/>
        </p:nvPicPr>
        <p:blipFill rotWithShape="1">
          <a:blip r:embed="rId7"/>
          <a:srcRect l="3022" t="8817" r="4558" b="5317"/>
          <a:stretch/>
        </p:blipFill>
        <p:spPr>
          <a:xfrm>
            <a:off x="4139952" y="994356"/>
            <a:ext cx="733246" cy="741873"/>
          </a:xfrm>
          <a:prstGeom prst="rect">
            <a:avLst/>
          </a:prstGeom>
        </p:spPr>
      </p:pic>
      <p:sp>
        <p:nvSpPr>
          <p:cNvPr id="30" name="TextovéPole 29"/>
          <p:cNvSpPr txBox="1"/>
          <p:nvPr/>
        </p:nvSpPr>
        <p:spPr>
          <a:xfrm>
            <a:off x="4885847" y="1013827"/>
            <a:ext cx="8622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Wifi </a:t>
            </a:r>
          </a:p>
          <a:p>
            <a:r>
              <a:rPr lang="cs-CZ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Bluetooth </a:t>
            </a:r>
            <a:r>
              <a:rPr lang="cs-CZ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připojení s možností ovládání přes aplikaci hOn</a:t>
            </a:r>
          </a:p>
        </p:txBody>
      </p:sp>
      <p:pic>
        <p:nvPicPr>
          <p:cNvPr id="31" name="Obrázek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907" y="2966170"/>
            <a:ext cx="720000" cy="72000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3450" y="198541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233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795BD839E46F24EB4770DF09025A07F" ma:contentTypeVersion="11" ma:contentTypeDescription="Vytvoří nový dokument" ma:contentTypeScope="" ma:versionID="899d58e324f7d2ad8dbbf30f92ba481f">
  <xsd:schema xmlns:xsd="http://www.w3.org/2001/XMLSchema" xmlns:xs="http://www.w3.org/2001/XMLSchema" xmlns:p="http://schemas.microsoft.com/office/2006/metadata/properties" xmlns:ns3="a09af93a-bc92-4cce-8ba3-c8fdbed82e22" xmlns:ns4="b4af0723-3826-4aee-ba08-906e8dce3040" targetNamespace="http://schemas.microsoft.com/office/2006/metadata/properties" ma:root="true" ma:fieldsID="8ecc31191407e2209a8b26e29ff69bbb" ns3:_="" ns4:_="">
    <xsd:import namespace="a09af93a-bc92-4cce-8ba3-c8fdbed82e22"/>
    <xsd:import namespace="b4af0723-3826-4aee-ba08-906e8dce304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9af93a-bc92-4cce-8ba3-c8fdbed82e2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f0723-3826-4aee-ba08-906e8dce304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1747CF-528E-4FB1-8821-D297DBD7BA7C}">
  <ds:schemaRefs>
    <ds:schemaRef ds:uri="http://purl.org/dc/elements/1.1/"/>
    <ds:schemaRef ds:uri="b4af0723-3826-4aee-ba08-906e8dce3040"/>
    <ds:schemaRef ds:uri="http://schemas.microsoft.com/office/infopath/2007/PartnerControls"/>
    <ds:schemaRef ds:uri="a09af93a-bc92-4cce-8ba3-c8fdbed82e22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38943F7-9869-47ED-98D3-9740D3D8EE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DD55FB-A287-496D-995F-BEB9B7F590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9af93a-bc92-4cce-8ba3-c8fdbed82e22"/>
    <ds:schemaRef ds:uri="b4af0723-3826-4aee-ba08-906e8dce30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2855</TotalTime>
  <Words>82</Words>
  <Application>Microsoft Office PowerPoint</Application>
  <PresentationFormat>Předvádění na obrazovce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Motiv systému Office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recepce</dc:creator>
  <cp:lastModifiedBy>Martina Křižáková</cp:lastModifiedBy>
  <cp:revision>324</cp:revision>
  <cp:lastPrinted>2016-05-31T13:00:02Z</cp:lastPrinted>
  <dcterms:created xsi:type="dcterms:W3CDTF">2015-07-16T11:02:07Z</dcterms:created>
  <dcterms:modified xsi:type="dcterms:W3CDTF">2024-04-08T08:03:56Z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0x010100C795BD839E46F24EB4770DF09025A07F</vt:lpwstr>
  </property>
</Properties>
</file>