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  <a:srgbClr val="01AB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02.05.2025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119045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ECNBQL3518EV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kombinovaná chladnička s mrazákem </a:t>
            </a:r>
            <a:r>
              <a:rPr lang="cs-CZ" altLang="cs-CZ" sz="1400" dirty="0" err="1">
                <a:latin typeface="Arial" charset="0"/>
              </a:rPr>
              <a:t>Fresco</a:t>
            </a:r>
            <a:r>
              <a:rPr lang="cs-CZ" altLang="cs-CZ" sz="1400" dirty="0">
                <a:latin typeface="Arial" charset="0"/>
              </a:rPr>
              <a:t> – šířka 54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elektronické ovládání, en. třída E,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Low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ventilátor, 1x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62289" y="1142216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268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chladničky/mrazáku (l)		194/74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220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		</a:t>
            </a:r>
            <a:r>
              <a:rPr lang="cs-CZ" sz="800" b="0" i="0" dirty="0">
                <a:effectLst/>
                <a:latin typeface="arial" panose="020B0604020202020204" pitchFamily="34" charset="0"/>
              </a:rPr>
              <a:t>* * * 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Elektronické ovládání – dotykové ovládání ovládacího panelu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Low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- ve srovnání s chladničkami se statickým chlazením snižuje tvorbu námrazy až o 20 %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Cooling</a:t>
            </a:r>
            <a:r>
              <a:rPr lang="cs-CZ" altLang="cs-CZ" sz="800" b="1" dirty="0">
                <a:latin typeface="Arial" charset="0"/>
              </a:rPr>
              <a:t> – rychlé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Zvukový signál při nedovřených dveřích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ECO režim</a:t>
            </a:r>
          </a:p>
          <a:p>
            <a:pPr marL="0" lv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+ 1 skleněné police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+ 3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Univerzální box (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) bez regulace vlhkosti vzduchu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Mraznička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plastové zásuvky (transparentní)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 v chladicí části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 –  výměnné panty dveří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96136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34901762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8059019107738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1773 × 540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1885 × 584 × 613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63</a:t>
            </a:r>
          </a:p>
        </p:txBody>
      </p:sp>
      <p:sp>
        <p:nvSpPr>
          <p:cNvPr id="5" name="Obdélník 4"/>
          <p:cNvSpPr/>
          <p:nvPr/>
        </p:nvSpPr>
        <p:spPr>
          <a:xfrm>
            <a:off x="7544240" y="1365134"/>
            <a:ext cx="562307" cy="438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177,3 cm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155446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80E7834E-D3E6-4C4F-A544-04717AE6B2E1}"/>
              </a:ext>
            </a:extLst>
          </p:cNvPr>
          <p:cNvCxnSpPr>
            <a:cxnSpLocks/>
          </p:cNvCxnSpPr>
          <p:nvPr/>
        </p:nvCxnSpPr>
        <p:spPr>
          <a:xfrm>
            <a:off x="7524328" y="1234765"/>
            <a:ext cx="0" cy="29626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AF420D95-61FA-4AB2-A277-C6F4165A112C}"/>
              </a:ext>
            </a:extLst>
          </p:cNvPr>
          <p:cNvSpPr txBox="1"/>
          <p:nvPr/>
        </p:nvSpPr>
        <p:spPr>
          <a:xfrm>
            <a:off x="4837402" y="1151986"/>
            <a:ext cx="743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Super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Cooling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 lednici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2C62957C-A3C5-483F-8ED8-BA3AE78FF7E1}"/>
              </a:ext>
            </a:extLst>
          </p:cNvPr>
          <p:cNvSpPr txBox="1"/>
          <p:nvPr/>
        </p:nvSpPr>
        <p:spPr>
          <a:xfrm>
            <a:off x="4809824" y="207503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technologie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4FD41F8B-1AC6-4571-ACAE-E70398C012FD}"/>
              </a:ext>
            </a:extLst>
          </p:cNvPr>
          <p:cNvSpPr txBox="1"/>
          <p:nvPr/>
        </p:nvSpPr>
        <p:spPr>
          <a:xfrm>
            <a:off x="4777038" y="2838635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b="1" dirty="0"/>
          </a:p>
        </p:txBody>
      </p:sp>
      <p:sp>
        <p:nvSpPr>
          <p:cNvPr id="49" name="TextovéPole 48">
            <a:extLst>
              <a:ext uri="{FF2B5EF4-FFF2-40B4-BE49-F238E27FC236}">
                <a16:creationId xmlns:a16="http://schemas.microsoft.com/office/drawing/2014/main" id="{6CC2584B-6CC0-4314-9457-6D57A5D4E7CC}"/>
              </a:ext>
            </a:extLst>
          </p:cNvPr>
          <p:cNvSpPr txBox="1"/>
          <p:nvPr/>
        </p:nvSpPr>
        <p:spPr>
          <a:xfrm>
            <a:off x="4772006" y="365674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osvětlení</a:t>
            </a:r>
            <a:endParaRPr lang="cs-CZ" sz="800" b="1" dirty="0"/>
          </a:p>
        </p:txBody>
      </p: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3250E440-D91C-3050-64D0-5823EE4EE713}"/>
              </a:ext>
            </a:extLst>
          </p:cNvPr>
          <p:cNvCxnSpPr>
            <a:cxnSpLocks/>
          </p:cNvCxnSpPr>
          <p:nvPr/>
        </p:nvCxnSpPr>
        <p:spPr>
          <a:xfrm>
            <a:off x="5870209" y="1099955"/>
            <a:ext cx="180996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59602435-1834-66C8-5FF1-DF8877F8C8F6}"/>
              </a:ext>
            </a:extLst>
          </p:cNvPr>
          <p:cNvSpPr txBox="1"/>
          <p:nvPr/>
        </p:nvSpPr>
        <p:spPr>
          <a:xfrm>
            <a:off x="6490117" y="880606"/>
            <a:ext cx="70182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cs-CZ" altLang="cs-CZ" sz="1100" dirty="0">
                <a:latin typeface="Arial" charset="0"/>
              </a:rPr>
              <a:t>54 cm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B707249-B241-3ED6-29E9-48A48C080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CF143BBD-4EE5-9C91-4FD6-6B27FF0B27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868" y="3534291"/>
            <a:ext cx="649763" cy="649763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25FC2CF3-180F-2029-EDF2-B3BA0DA6A6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2869" y="2721279"/>
            <a:ext cx="649763" cy="649763"/>
          </a:xfrm>
          <a:prstGeom prst="rect">
            <a:avLst/>
          </a:prstGeom>
        </p:spPr>
      </p:pic>
      <p:pic>
        <p:nvPicPr>
          <p:cNvPr id="37" name="Obrázek 36">
            <a:extLst>
              <a:ext uri="{FF2B5EF4-FFF2-40B4-BE49-F238E27FC236}">
                <a16:creationId xmlns:a16="http://schemas.microsoft.com/office/drawing/2014/main" id="{1BDB7117-93B4-FF59-9D8D-A3A3135D1C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892" y="1133128"/>
            <a:ext cx="649763" cy="64976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C31B853-61BA-3620-51A8-B151BAEC4F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0075" y="1151986"/>
            <a:ext cx="1693045" cy="312820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61AAB5A6-7A61-3F03-9BA3-053648AF29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38481" y="1866684"/>
            <a:ext cx="1160982" cy="234335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00D5272-4E89-CA46-596E-B132E885D87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19763" y="399882"/>
            <a:ext cx="662997" cy="655377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4F8D34C-B648-4028-937B-BDBF2AF31A8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860" y="1937564"/>
            <a:ext cx="649763" cy="64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2363</TotalTime>
  <Words>322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221</cp:revision>
  <cp:lastPrinted>2016-05-31T13:00:02Z</cp:lastPrinted>
  <dcterms:created xsi:type="dcterms:W3CDTF">2015-07-16T11:02:07Z</dcterms:created>
  <dcterms:modified xsi:type="dcterms:W3CDTF">2025-05-02T11:23:05Z</dcterms:modified>
</cp:coreProperties>
</file>