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A"/>
    <a:srgbClr val="6F6F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5" d="100"/>
          <a:sy n="95" d="100"/>
        </p:scale>
        <p:origin x="11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cs-CZ"/>
              <a:t>Kliknutím lze upravit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endParaRPr lang="en-US" dirty="0"/>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4057627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94935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s-CZ"/>
              <a:t>Kliknutím lze upravit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26679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08D2B351-D0C7-439C-A47A-565AF3B42AEA}" type="datetimeFigureOut">
              <a:rPr lang="cs-CZ" smtClean="0"/>
              <a:t>14.05.2026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2397023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s-CZ"/>
              <a:t>Kliknutím lze upravit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Content Placeholder 3"/>
          <p:cNvSpPr>
            <a:spLocks noGrp="1"/>
          </p:cNvSpPr>
          <p:nvPr>
            <p:ph sz="half" idx="2"/>
          </p:nvPr>
        </p:nvSpPr>
        <p:spPr>
          <a:xfrm>
            <a:off x="629842" y="2505075"/>
            <a:ext cx="3868340"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Content Placeholder 5"/>
          <p:cNvSpPr>
            <a:spLocks noGrp="1"/>
          </p:cNvSpPr>
          <p:nvPr>
            <p:ph sz="quarter" idx="4"/>
          </p:nvPr>
        </p:nvSpPr>
        <p:spPr>
          <a:xfrm>
            <a:off x="4629150" y="2505075"/>
            <a:ext cx="3887391"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08D2B351-D0C7-439C-A47A-565AF3B42AEA}" type="datetimeFigureOut">
              <a:rPr lang="cs-CZ" smtClean="0"/>
              <a:t>14.05.2026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696525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08D2B351-D0C7-439C-A47A-565AF3B42AEA}" type="datetimeFigureOut">
              <a:rPr lang="cs-CZ" smtClean="0"/>
              <a:t>14.05.2026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68665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2B351-D0C7-439C-A47A-565AF3B42AEA}" type="datetimeFigureOut">
              <a:rPr lang="cs-CZ" smtClean="0"/>
              <a:t>14.05.2026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3293613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08D2B351-D0C7-439C-A47A-565AF3B42AEA}" type="datetimeFigureOut">
              <a:rPr lang="cs-CZ" smtClean="0"/>
              <a:t>14.05.2026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356440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08D2B351-D0C7-439C-A47A-565AF3B42AEA}" type="datetimeFigureOut">
              <a:rPr lang="cs-CZ" smtClean="0"/>
              <a:t>14.05.2026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2301211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1318614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8D2B351-D0C7-439C-A47A-565AF3B42AEA}" type="datetimeFigureOut">
              <a:rPr lang="cs-CZ" smtClean="0"/>
              <a:t>14.05.2026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04E02CC-8610-4400-B3F5-560B2816C3A2}" type="slidenum">
              <a:rPr lang="cs-CZ" smtClean="0"/>
              <a:t>‹#›</a:t>
            </a:fld>
            <a:endParaRPr lang="cs-CZ"/>
          </a:p>
        </p:txBody>
      </p:sp>
    </p:spTree>
    <p:extLst>
      <p:ext uri="{BB962C8B-B14F-4D97-AF65-F5344CB8AC3E}">
        <p14:creationId xmlns:p14="http://schemas.microsoft.com/office/powerpoint/2010/main" val="4076095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2B351-D0C7-439C-A47A-565AF3B42AEA}" type="datetimeFigureOut">
              <a:rPr lang="cs-CZ" smtClean="0"/>
              <a:t>14.05.2026</a:t>
            </a:fld>
            <a:endParaRPr lang="cs-C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E02CC-8610-4400-B3F5-560B2816C3A2}" type="slidenum">
              <a:rPr lang="cs-CZ" smtClean="0"/>
              <a:t>‹#›</a:t>
            </a:fld>
            <a:endParaRPr lang="cs-CZ"/>
          </a:p>
        </p:txBody>
      </p:sp>
    </p:spTree>
    <p:extLst>
      <p:ext uri="{BB962C8B-B14F-4D97-AF65-F5344CB8AC3E}">
        <p14:creationId xmlns:p14="http://schemas.microsoft.com/office/powerpoint/2010/main" val="5367581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9310" y="16252"/>
            <a:ext cx="1809000" cy="728399"/>
          </a:xfrm>
          <a:prstGeom prst="rect">
            <a:avLst/>
          </a:prstGeom>
        </p:spPr>
      </p:pic>
      <p:sp>
        <p:nvSpPr>
          <p:cNvPr id="7" name="Zástupný symbol pro text 3">
            <a:extLst>
              <a:ext uri="{FF2B5EF4-FFF2-40B4-BE49-F238E27FC236}">
                <a16:creationId xmlns:a16="http://schemas.microsoft.com/office/drawing/2014/main" id="{26BAEC73-666C-DD82-3DF6-4C8D10A4E38B}"/>
              </a:ext>
            </a:extLst>
          </p:cNvPr>
          <p:cNvSpPr txBox="1">
            <a:spLocks/>
          </p:cNvSpPr>
          <p:nvPr/>
        </p:nvSpPr>
        <p:spPr>
          <a:xfrm>
            <a:off x="-1" y="16251"/>
            <a:ext cx="9398001" cy="930373"/>
          </a:xfrm>
          <a:prstGeom prst="rect">
            <a:avLst/>
          </a:prstGeom>
        </p:spPr>
        <p:txBody>
          <a:bodyPr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buFontTx/>
              <a:buNone/>
            </a:pPr>
            <a:r>
              <a:rPr lang="cs-CZ" altLang="cs-CZ" sz="2400" b="1" dirty="0">
                <a:solidFill>
                  <a:srgbClr val="005AAA"/>
                </a:solidFill>
                <a:latin typeface="Arial" charset="0"/>
              </a:rPr>
              <a:t>HD100-BQ611U1-S</a:t>
            </a:r>
          </a:p>
          <a:p>
            <a:pPr>
              <a:spcBef>
                <a:spcPct val="0"/>
              </a:spcBef>
              <a:buFontTx/>
              <a:buNone/>
            </a:pPr>
            <a:r>
              <a:rPr lang="cs-CZ" altLang="cs-CZ" sz="1400" dirty="0">
                <a:solidFill>
                  <a:srgbClr val="6F6F6F"/>
                </a:solidFill>
                <a:latin typeface="Arial" charset="0"/>
              </a:rPr>
              <a:t>Kondenzační sušička s tepelným čerpadlem </a:t>
            </a:r>
            <a:r>
              <a:rPr lang="cs-CZ" altLang="cs-CZ" sz="1400" dirty="0">
                <a:solidFill>
                  <a:srgbClr val="005AAA"/>
                </a:solidFill>
                <a:latin typeface="Arial" charset="0"/>
              </a:rPr>
              <a:t>X SERIES 11 PLUS</a:t>
            </a:r>
          </a:p>
          <a:p>
            <a:pPr>
              <a:spcBef>
                <a:spcPct val="0"/>
              </a:spcBef>
              <a:buNone/>
            </a:pPr>
            <a:r>
              <a:rPr lang="cs-CZ" altLang="cs-CZ" sz="1400" dirty="0">
                <a:solidFill>
                  <a:srgbClr val="6F6F6F"/>
                </a:solidFill>
                <a:latin typeface="Arial" charset="0"/>
              </a:rPr>
              <a:t>Tepelné čerpadlo, Wifi, Invertorový motor, Pilow Drum, Woolmark, I –Refresh Pro, TFT displej, Filtr, Držák na boty</a:t>
            </a:r>
          </a:p>
        </p:txBody>
      </p:sp>
      <p:cxnSp>
        <p:nvCxnSpPr>
          <p:cNvPr id="8" name="Straight Connector 32">
            <a:extLst>
              <a:ext uri="{FF2B5EF4-FFF2-40B4-BE49-F238E27FC236}">
                <a16:creationId xmlns:a16="http://schemas.microsoft.com/office/drawing/2014/main" id="{EE360BC3-819E-8DA7-18AA-A6A8796A1E77}"/>
              </a:ext>
            </a:extLst>
          </p:cNvPr>
          <p:cNvCxnSpPr/>
          <p:nvPr/>
        </p:nvCxnSpPr>
        <p:spPr>
          <a:xfrm>
            <a:off x="4624399" y="1028721"/>
            <a:ext cx="0" cy="5760000"/>
          </a:xfrm>
          <a:prstGeom prst="line">
            <a:avLst/>
          </a:prstGeom>
          <a:ln>
            <a:solidFill>
              <a:srgbClr val="005AAA"/>
            </a:solidFill>
          </a:ln>
        </p:spPr>
        <p:style>
          <a:lnRef idx="1">
            <a:schemeClr val="dk1"/>
          </a:lnRef>
          <a:fillRef idx="0">
            <a:schemeClr val="dk1"/>
          </a:fillRef>
          <a:effectRef idx="0">
            <a:schemeClr val="dk1"/>
          </a:effectRef>
          <a:fontRef idx="minor">
            <a:schemeClr val="tx1"/>
          </a:fontRef>
        </p:style>
      </p:cxnSp>
      <p:sp>
        <p:nvSpPr>
          <p:cNvPr id="9" name="Zástupný symbol pro text 3">
            <a:extLst>
              <a:ext uri="{FF2B5EF4-FFF2-40B4-BE49-F238E27FC236}">
                <a16:creationId xmlns:a16="http://schemas.microsoft.com/office/drawing/2014/main" id="{F3CDBFE4-661A-C027-D6B3-38F56028539C}"/>
              </a:ext>
            </a:extLst>
          </p:cNvPr>
          <p:cNvSpPr txBox="1">
            <a:spLocks/>
          </p:cNvSpPr>
          <p:nvPr/>
        </p:nvSpPr>
        <p:spPr>
          <a:xfrm>
            <a:off x="60585" y="932953"/>
            <a:ext cx="4647301" cy="5898558"/>
          </a:xfrm>
          <a:prstGeom prst="rect">
            <a:avLst/>
          </a:prstGeom>
        </p:spPr>
        <p:txBody>
          <a:bodyPr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ct val="0"/>
              </a:spcBef>
              <a:buNone/>
            </a:pPr>
            <a:r>
              <a:rPr lang="cs-CZ" altLang="cs-CZ" sz="1100" b="1" dirty="0">
                <a:solidFill>
                  <a:srgbClr val="005AAA"/>
                </a:solidFill>
                <a:latin typeface="Arial" charset="0"/>
              </a:rPr>
              <a:t>Hlavní vlastnosti (Nařízení v přenesené pravomoci: (EU) 2023/2534)</a:t>
            </a:r>
          </a:p>
          <a:p>
            <a:pPr marL="0" indent="0">
              <a:spcBef>
                <a:spcPct val="0"/>
              </a:spcBef>
              <a:buNone/>
            </a:pPr>
            <a:r>
              <a:rPr lang="cs-CZ" altLang="cs-CZ" sz="800" dirty="0">
                <a:latin typeface="Arial" charset="0"/>
              </a:rPr>
              <a:t>Jmenovitá kapacita  (kg) 		10</a:t>
            </a:r>
          </a:p>
          <a:p>
            <a:pPr marL="0" indent="0">
              <a:spcBef>
                <a:spcPct val="0"/>
              </a:spcBef>
              <a:buNone/>
            </a:pPr>
            <a:r>
              <a:rPr lang="cs-CZ" altLang="cs-CZ" sz="800" dirty="0">
                <a:latin typeface="Arial" charset="0"/>
              </a:rPr>
              <a:t>Energetická třída			B</a:t>
            </a:r>
          </a:p>
          <a:p>
            <a:pPr marL="0" indent="0">
              <a:spcBef>
                <a:spcPct val="0"/>
              </a:spcBef>
              <a:buNone/>
            </a:pPr>
            <a:r>
              <a:rPr lang="cs-CZ" altLang="cs-CZ" sz="800" dirty="0">
                <a:latin typeface="Arial" charset="0"/>
              </a:rPr>
              <a:t>Spotřeba energie na 100 sušičích cyklů	(kwh)	98</a:t>
            </a:r>
          </a:p>
          <a:p>
            <a:pPr marL="0" indent="0">
              <a:spcBef>
                <a:spcPct val="0"/>
              </a:spcBef>
              <a:buNone/>
            </a:pPr>
            <a:r>
              <a:rPr lang="cs-CZ" altLang="cs-CZ" sz="800" dirty="0">
                <a:latin typeface="Arial" charset="0"/>
              </a:rPr>
              <a:t>Spotřeba energie na 1 sušicí cyklus (kWh)	0,98</a:t>
            </a:r>
          </a:p>
          <a:p>
            <a:pPr marL="0" indent="0">
              <a:spcBef>
                <a:spcPct val="0"/>
              </a:spcBef>
              <a:buNone/>
            </a:pPr>
            <a:r>
              <a:rPr lang="cs-CZ" altLang="cs-CZ" sz="800" dirty="0">
                <a:latin typeface="Arial" charset="0"/>
              </a:rPr>
              <a:t>Účinnost kondenzace (%)		90</a:t>
            </a:r>
          </a:p>
          <a:p>
            <a:pPr marL="0" indent="0">
              <a:spcBef>
                <a:spcPct val="0"/>
              </a:spcBef>
              <a:buNone/>
            </a:pPr>
            <a:r>
              <a:rPr lang="cs-CZ" altLang="cs-CZ" sz="800" dirty="0">
                <a:latin typeface="Arial" charset="0"/>
              </a:rPr>
              <a:t>Třída účinnosti kondenzace 		B</a:t>
            </a:r>
          </a:p>
          <a:p>
            <a:pPr marL="0" indent="0">
              <a:spcBef>
                <a:spcPct val="0"/>
              </a:spcBef>
              <a:buNone/>
            </a:pPr>
            <a:r>
              <a:rPr lang="cs-CZ" altLang="cs-CZ" sz="800" dirty="0">
                <a:latin typeface="Arial" charset="0"/>
              </a:rPr>
              <a:t>Úroveň emisí hluku šířeného vzduchem (dB(A) re 1 pW)	57</a:t>
            </a:r>
          </a:p>
          <a:p>
            <a:pPr marL="0" indent="0">
              <a:spcBef>
                <a:spcPct val="0"/>
              </a:spcBef>
              <a:buNone/>
            </a:pPr>
            <a:r>
              <a:rPr lang="cs-CZ" altLang="cs-CZ" sz="800" dirty="0">
                <a:latin typeface="Arial" charset="0"/>
              </a:rPr>
              <a:t>Třída emisí hluku šířeného vzduchem		A</a:t>
            </a:r>
          </a:p>
          <a:p>
            <a:pPr marL="0" indent="0">
              <a:spcBef>
                <a:spcPct val="0"/>
              </a:spcBef>
              <a:buNone/>
            </a:pPr>
            <a:r>
              <a:rPr lang="cs-CZ" altLang="cs-CZ" sz="800" dirty="0">
                <a:latin typeface="Arial" charset="0"/>
              </a:rPr>
              <a:t>Trvání programu plná náplň (hod:min) 		5:35</a:t>
            </a:r>
          </a:p>
          <a:p>
            <a:pPr marL="0" indent="0">
              <a:spcBef>
                <a:spcPct val="0"/>
              </a:spcBef>
              <a:buNone/>
            </a:pPr>
            <a:endParaRPr lang="cs-CZ" altLang="cs-CZ" sz="800" dirty="0">
              <a:latin typeface="Arial" charset="0"/>
            </a:endParaRPr>
          </a:p>
          <a:p>
            <a:pPr marL="0" indent="0">
              <a:spcBef>
                <a:spcPct val="0"/>
              </a:spcBef>
              <a:buNone/>
            </a:pPr>
            <a:r>
              <a:rPr lang="cs-CZ" altLang="cs-CZ" sz="1100" b="1" dirty="0">
                <a:solidFill>
                  <a:srgbClr val="005AAA"/>
                </a:solidFill>
                <a:latin typeface="Arial" charset="0"/>
              </a:rPr>
              <a:t>Technologie</a:t>
            </a:r>
          </a:p>
          <a:p>
            <a:pPr marL="0" indent="0">
              <a:spcBef>
                <a:spcPct val="0"/>
              </a:spcBef>
              <a:buNone/>
            </a:pPr>
            <a:r>
              <a:rPr lang="cs-CZ" altLang="cs-CZ" sz="800" b="1" dirty="0">
                <a:solidFill>
                  <a:prstClr val="black"/>
                </a:solidFill>
                <a:latin typeface="Arial" charset="0"/>
              </a:rPr>
              <a:t>Wifi + Bluetooth připojení -  </a:t>
            </a:r>
            <a:r>
              <a:rPr lang="cs-CZ" altLang="cs-CZ" sz="800" dirty="0">
                <a:solidFill>
                  <a:prstClr val="black"/>
                </a:solidFill>
                <a:latin typeface="Arial" charset="0"/>
              </a:rPr>
              <a:t>bezdotykové připojení k Wifi a ovládání pračky přes aplikaci hOn s dalšími programy a funkcemi</a:t>
            </a:r>
          </a:p>
          <a:p>
            <a:pPr marL="0" indent="0">
              <a:spcBef>
                <a:spcPct val="0"/>
              </a:spcBef>
              <a:buNone/>
            </a:pPr>
            <a:r>
              <a:rPr lang="cs-CZ" altLang="cs-CZ" sz="800" b="1" dirty="0">
                <a:solidFill>
                  <a:prstClr val="black"/>
                </a:solidFill>
                <a:latin typeface="Arial" charset="0"/>
              </a:rPr>
              <a:t>Tepelné čerpadlo </a:t>
            </a:r>
            <a:r>
              <a:rPr lang="cs-CZ" altLang="cs-CZ" sz="800" dirty="0">
                <a:solidFill>
                  <a:prstClr val="black"/>
                </a:solidFill>
                <a:latin typeface="Arial" charset="0"/>
              </a:rPr>
              <a:t>– úsporný provoz, nízká spotřeba</a:t>
            </a:r>
          </a:p>
          <a:p>
            <a:pPr marL="0" indent="0">
              <a:spcBef>
                <a:spcPct val="0"/>
              </a:spcBef>
              <a:buNone/>
            </a:pPr>
            <a:r>
              <a:rPr lang="cs-CZ" altLang="cs-CZ" sz="800" b="1" dirty="0">
                <a:solidFill>
                  <a:prstClr val="black"/>
                </a:solidFill>
                <a:latin typeface="Arial" charset="0"/>
              </a:rPr>
              <a:t>Invertorový motor </a:t>
            </a:r>
          </a:p>
          <a:p>
            <a:pPr marL="0" indent="0">
              <a:spcBef>
                <a:spcPct val="0"/>
              </a:spcBef>
              <a:buNone/>
            </a:pPr>
            <a:r>
              <a:rPr lang="cs-CZ" altLang="cs-CZ" sz="800" b="1" dirty="0">
                <a:latin typeface="Arial" charset="0"/>
              </a:rPr>
              <a:t>Ultra Reverse Drum </a:t>
            </a:r>
            <a:r>
              <a:rPr lang="cs-CZ" altLang="cs-CZ" sz="800" dirty="0">
                <a:latin typeface="Arial" charset="0"/>
              </a:rPr>
              <a:t>– obousměrné otáčení bubnu (1:1) pro rovnoměrné rozložení prádla pro rovnoměrné prosušení</a:t>
            </a:r>
          </a:p>
          <a:p>
            <a:pPr marL="0" indent="0">
              <a:spcBef>
                <a:spcPct val="0"/>
              </a:spcBef>
              <a:buNone/>
            </a:pPr>
            <a:r>
              <a:rPr lang="cs-CZ" sz="800" b="1" dirty="0">
                <a:latin typeface="Arial" panose="020B0604020202020204" pitchFamily="34" charset="0"/>
                <a:cs typeface="Arial" panose="020B0604020202020204" pitchFamily="34" charset="0"/>
              </a:rPr>
              <a:t>Flexi Air – </a:t>
            </a:r>
            <a:r>
              <a:rPr lang="cs-CZ" sz="800" dirty="0">
                <a:latin typeface="Arial" panose="020B0604020202020204" pitchFamily="34" charset="0"/>
                <a:cs typeface="Arial" panose="020B0604020202020204" pitchFamily="34" charset="0"/>
              </a:rPr>
              <a:t>5 úrovní rychlosti proudění vzduchu</a:t>
            </a:r>
          </a:p>
          <a:p>
            <a:pPr marL="0" indent="0">
              <a:spcBef>
                <a:spcPct val="0"/>
              </a:spcBef>
              <a:buNone/>
            </a:pPr>
            <a:r>
              <a:rPr lang="cs-CZ" altLang="cs-CZ" sz="800" b="1" dirty="0">
                <a:solidFill>
                  <a:prstClr val="black"/>
                </a:solidFill>
                <a:latin typeface="Arial" charset="0"/>
              </a:rPr>
              <a:t>AI paměť </a:t>
            </a:r>
            <a:r>
              <a:rPr lang="cs-CZ" altLang="cs-CZ" sz="800" dirty="0">
                <a:solidFill>
                  <a:prstClr val="black"/>
                </a:solidFill>
                <a:latin typeface="Arial" charset="0"/>
              </a:rPr>
              <a:t>– přizpůsobení praní dle zvyklostí a požadavků uživatele na základě posledních 3 cyklů.</a:t>
            </a:r>
            <a:endParaRPr lang="cs-CZ" altLang="cs-CZ" sz="800" dirty="0">
              <a:latin typeface="Arial" charset="0"/>
            </a:endParaRPr>
          </a:p>
          <a:p>
            <a:pPr marL="0" indent="0">
              <a:spcBef>
                <a:spcPct val="0"/>
              </a:spcBef>
              <a:buNone/>
            </a:pPr>
            <a:r>
              <a:rPr lang="cs-CZ" altLang="cs-CZ" sz="800" b="1" dirty="0">
                <a:latin typeface="Arial" charset="0"/>
              </a:rPr>
              <a:t>I-Refresh Pro</a:t>
            </a:r>
            <a:r>
              <a:rPr lang="cs-CZ" altLang="cs-CZ" sz="800" dirty="0">
                <a:latin typeface="Arial" charset="0"/>
              </a:rPr>
              <a:t> -</a:t>
            </a:r>
            <a:r>
              <a:rPr lang="cs-CZ" altLang="cs-CZ" sz="800" b="1" dirty="0">
                <a:latin typeface="Arial" charset="0"/>
              </a:rPr>
              <a:t> ultrazvuková technologie, která pečuje, osvěžuje, narovnává a sterilizuje prádlo. Speciální ultrazvukové zařízení uvnitř bubnu vytváří mlhu, nikoli odpařováním vody, ale štěpením jejích molekul na mikromolekuly. Následně se uvnitř bubnu zvýší teplota (pára) a neuvěřitelně přesný senzor tento proces zastaví přesně ve chvíli, kdy je to potřeba.</a:t>
            </a:r>
          </a:p>
          <a:p>
            <a:pPr marL="0" indent="0">
              <a:spcBef>
                <a:spcPct val="0"/>
              </a:spcBef>
              <a:buNone/>
            </a:pPr>
            <a:r>
              <a:rPr lang="cs-CZ" altLang="cs-CZ" sz="800" b="1" dirty="0">
                <a:latin typeface="Arial" charset="0"/>
              </a:rPr>
              <a:t>XL Buben s průměrem 525 mm</a:t>
            </a:r>
          </a:p>
          <a:p>
            <a:pPr marL="0" indent="0">
              <a:spcBef>
                <a:spcPct val="0"/>
              </a:spcBef>
              <a:buNone/>
            </a:pPr>
            <a:r>
              <a:rPr lang="cs-CZ" altLang="cs-CZ" sz="800" b="1" dirty="0">
                <a:latin typeface="Arial" charset="0"/>
              </a:rPr>
              <a:t>Certifikace Woolmark </a:t>
            </a:r>
            <a:r>
              <a:rPr lang="cs-CZ" altLang="cs-CZ" sz="800" dirty="0">
                <a:latin typeface="Arial" charset="0"/>
              </a:rPr>
              <a:t>pro šetrné sušení vlny</a:t>
            </a:r>
            <a:endParaRPr lang="cs-CZ" altLang="cs-CZ" sz="800" b="1" dirty="0">
              <a:latin typeface="Arial" charset="0"/>
            </a:endParaRPr>
          </a:p>
          <a:p>
            <a:pPr marL="0" indent="0">
              <a:spcBef>
                <a:spcPct val="0"/>
              </a:spcBef>
              <a:buNone/>
            </a:pPr>
            <a:r>
              <a:rPr lang="cs-CZ" sz="800" b="1" dirty="0">
                <a:solidFill>
                  <a:prstClr val="black"/>
                </a:solidFill>
                <a:latin typeface="Arial" charset="0"/>
              </a:rPr>
              <a:t>Pillow Drum</a:t>
            </a:r>
            <a:r>
              <a:rPr lang="cs-CZ" sz="800" dirty="0">
                <a:solidFill>
                  <a:prstClr val="black"/>
                </a:solidFill>
                <a:latin typeface="Arial" charset="0"/>
              </a:rPr>
              <a:t> – šetrný buben s polštářkovými výstupky pro jemnou péči o tkaniny</a:t>
            </a:r>
            <a:endParaRPr lang="cs-CZ" altLang="cs-CZ" sz="800" dirty="0">
              <a:latin typeface="Arial" charset="0"/>
            </a:endParaRPr>
          </a:p>
          <a:p>
            <a:pPr marL="0" indent="0">
              <a:spcBef>
                <a:spcPct val="0"/>
              </a:spcBef>
              <a:buNone/>
            </a:pPr>
            <a:r>
              <a:rPr lang="cs-CZ" altLang="cs-CZ" sz="800" b="1" dirty="0">
                <a:latin typeface="Arial" charset="0"/>
              </a:rPr>
              <a:t>Možná kombinace a synchronizace s pračkou ze stejné kolekce X SERIES 11 PLUS, model: 31021207 HW100-BD14611U1S</a:t>
            </a:r>
          </a:p>
          <a:p>
            <a:pPr marL="0" indent="0">
              <a:spcBef>
                <a:spcPct val="0"/>
              </a:spcBef>
              <a:buNone/>
            </a:pPr>
            <a:endParaRPr lang="cs-CZ" altLang="cs-CZ" sz="800" b="1" dirty="0">
              <a:latin typeface="Arial" charset="0"/>
            </a:endParaRPr>
          </a:p>
          <a:p>
            <a:pPr marL="0" indent="0">
              <a:spcBef>
                <a:spcPct val="0"/>
              </a:spcBef>
              <a:buNone/>
            </a:pPr>
            <a:r>
              <a:rPr lang="cs-CZ" altLang="cs-CZ" sz="1100" b="1" dirty="0">
                <a:solidFill>
                  <a:srgbClr val="005AAA"/>
                </a:solidFill>
                <a:latin typeface="Arial" charset="0"/>
              </a:rPr>
              <a:t>Programy</a:t>
            </a:r>
          </a:p>
          <a:p>
            <a:pPr marL="0" indent="0">
              <a:spcBef>
                <a:spcPct val="0"/>
              </a:spcBef>
              <a:buNone/>
            </a:pPr>
            <a:r>
              <a:rPr lang="cs-CZ" altLang="cs-CZ" sz="800" b="1" dirty="0">
                <a:latin typeface="Arial" charset="0"/>
              </a:rPr>
              <a:t>23 programů sušení: </a:t>
            </a:r>
            <a:r>
              <a:rPr lang="cs-CZ" altLang="cs-CZ" sz="800" dirty="0">
                <a:latin typeface="Arial" charset="0"/>
              </a:rPr>
              <a:t>Eco, Časovač, Bavlna, Smíšené, Vlna, Syntetika, Košile, Sportovní, Jemné, Hygienický, Dětské prádlo, Přikrývky, Náplň XXL, Ručníky, Sušení s nízkou teplotou, Outdoor, Ohřátí, Smart AI, I-Refresh Pro (Syntetika, Košile, Vlna, Smíšené)</a:t>
            </a:r>
          </a:p>
          <a:p>
            <a:pPr marL="0" indent="0">
              <a:spcBef>
                <a:spcPct val="0"/>
              </a:spcBef>
              <a:buNone/>
            </a:pPr>
            <a:endParaRPr lang="cs-CZ" altLang="cs-CZ" sz="800" dirty="0">
              <a:latin typeface="Arial" charset="0"/>
            </a:endParaRPr>
          </a:p>
          <a:p>
            <a:pPr marL="0" indent="0">
              <a:spcBef>
                <a:spcPct val="0"/>
              </a:spcBef>
              <a:buNone/>
            </a:pPr>
            <a:r>
              <a:rPr lang="cs-CZ" altLang="cs-CZ" sz="1100" b="1" dirty="0">
                <a:solidFill>
                  <a:srgbClr val="005AAA"/>
                </a:solidFill>
                <a:latin typeface="Arial" charset="0"/>
              </a:rPr>
              <a:t>Funkce</a:t>
            </a:r>
          </a:p>
          <a:p>
            <a:pPr marL="0" indent="0">
              <a:spcBef>
                <a:spcPct val="0"/>
              </a:spcBef>
              <a:buNone/>
            </a:pPr>
            <a:r>
              <a:rPr lang="cs-CZ" altLang="cs-CZ" sz="800" dirty="0">
                <a:latin typeface="Arial" charset="0"/>
              </a:rPr>
              <a:t>Úroveň vysušení (4), Teplota, Proti pomačkání, Proměnlivý vzduch (Flexi Air), Připomínka žehlení, Prodleva, Důkladné odstranění textilního prachu, Noční sušení, Časované sušení, Pauza, Pokračovat, Dálkové ovládání (Wifi), Doporučení AI, Identifikační encyklopedie, Chytré třídění, Nastavení (Jazyk, Jas, Reset), Prodleva, Teplota, Proti pomačkání, Úroveň vysušení, Flexy Air (proměnlivý vzduch), Dětská pojistka, </a:t>
            </a:r>
          </a:p>
          <a:p>
            <a:pPr marL="0" indent="0">
              <a:spcBef>
                <a:spcPct val="0"/>
              </a:spcBef>
              <a:buNone/>
            </a:pPr>
            <a:r>
              <a:rPr lang="cs-CZ" altLang="cs-CZ" sz="1100" b="1" dirty="0">
                <a:solidFill>
                  <a:srgbClr val="005AAA"/>
                </a:solidFill>
                <a:latin typeface="Arial" charset="0"/>
              </a:rPr>
              <a:t>Konstrukce</a:t>
            </a:r>
          </a:p>
          <a:p>
            <a:pPr marL="0" indent="0">
              <a:spcBef>
                <a:spcPct val="0"/>
              </a:spcBef>
              <a:buNone/>
            </a:pPr>
            <a:r>
              <a:rPr lang="cs-CZ" altLang="cs-CZ" sz="800" b="1" dirty="0">
                <a:latin typeface="Arial" charset="0"/>
              </a:rPr>
              <a:t>Barevný obrázkový a textový TFT displej 10,1‘ v CZ a SK</a:t>
            </a:r>
            <a:r>
              <a:rPr lang="cs-CZ" altLang="cs-CZ" sz="800" dirty="0">
                <a:latin typeface="Arial" charset="0"/>
              </a:rPr>
              <a:t>; </a:t>
            </a:r>
            <a:r>
              <a:rPr lang="cs-CZ" altLang="cs-CZ" sz="800" b="1" dirty="0">
                <a:latin typeface="Arial" charset="0"/>
              </a:rPr>
              <a:t>Osvětlení bubnu</a:t>
            </a:r>
            <a:r>
              <a:rPr lang="cs-CZ" altLang="cs-CZ" sz="800" dirty="0">
                <a:latin typeface="Arial" charset="0"/>
              </a:rPr>
              <a:t>; </a:t>
            </a:r>
            <a:r>
              <a:rPr lang="cs-CZ" altLang="cs-CZ" sz="800" b="1" dirty="0">
                <a:latin typeface="Arial" charset="0"/>
              </a:rPr>
              <a:t>Čtyřúrovňový filtr na zachycování textilního prachu </a:t>
            </a:r>
            <a:r>
              <a:rPr lang="cs-CZ" altLang="cs-CZ" sz="800" dirty="0">
                <a:latin typeface="Arial" charset="0"/>
              </a:rPr>
              <a:t>– snadný přístup a údržba; Možná záměna směru otevírání dvířek, Hadička na vypouštění do odpadu součástí, Materiál bubnu Nerez/ vany Silitech, </a:t>
            </a:r>
            <a:r>
              <a:rPr lang="cs-CZ" altLang="cs-CZ" sz="800" b="1" dirty="0">
                <a:latin typeface="Arial" charset="0"/>
              </a:rPr>
              <a:t>XL buben 118 l s průměrem 525 mm</a:t>
            </a:r>
            <a:r>
              <a:rPr lang="cs-CZ" altLang="cs-CZ" sz="800" dirty="0">
                <a:latin typeface="Arial" charset="0"/>
              </a:rPr>
              <a:t>, </a:t>
            </a:r>
            <a:r>
              <a:rPr lang="cs-CZ" altLang="cs-CZ" sz="800" b="1" dirty="0">
                <a:latin typeface="Arial" charset="0"/>
              </a:rPr>
              <a:t>Držák na sušení </a:t>
            </a:r>
            <a:endParaRPr lang="cs-CZ" altLang="cs-CZ" sz="800" dirty="0">
              <a:latin typeface="Arial" charset="0"/>
            </a:endParaRPr>
          </a:p>
        </p:txBody>
      </p:sp>
      <p:cxnSp>
        <p:nvCxnSpPr>
          <p:cNvPr id="10" name="Straight Connector 34">
            <a:extLst>
              <a:ext uri="{FF2B5EF4-FFF2-40B4-BE49-F238E27FC236}">
                <a16:creationId xmlns:a16="http://schemas.microsoft.com/office/drawing/2014/main" id="{55C391B9-6C53-8A18-3380-BC8C9EC370A1}"/>
              </a:ext>
            </a:extLst>
          </p:cNvPr>
          <p:cNvCxnSpPr/>
          <p:nvPr/>
        </p:nvCxnSpPr>
        <p:spPr>
          <a:xfrm>
            <a:off x="6218790" y="1010838"/>
            <a:ext cx="0" cy="5760000"/>
          </a:xfrm>
          <a:prstGeom prst="line">
            <a:avLst/>
          </a:prstGeom>
          <a:ln>
            <a:solidFill>
              <a:srgbClr val="005AAA"/>
            </a:solidFill>
          </a:ln>
        </p:spPr>
        <p:style>
          <a:lnRef idx="1">
            <a:schemeClr val="dk1"/>
          </a:lnRef>
          <a:fillRef idx="0">
            <a:schemeClr val="dk1"/>
          </a:fillRef>
          <a:effectRef idx="0">
            <a:schemeClr val="dk1"/>
          </a:effectRef>
          <a:fontRef idx="minor">
            <a:schemeClr val="tx1"/>
          </a:fontRef>
        </p:style>
      </p:cxnSp>
      <p:sp>
        <p:nvSpPr>
          <p:cNvPr id="11" name="Obdélník 10">
            <a:extLst>
              <a:ext uri="{FF2B5EF4-FFF2-40B4-BE49-F238E27FC236}">
                <a16:creationId xmlns:a16="http://schemas.microsoft.com/office/drawing/2014/main" id="{47973599-958F-BCF4-2835-C696DC979488}"/>
              </a:ext>
            </a:extLst>
          </p:cNvPr>
          <p:cNvSpPr/>
          <p:nvPr/>
        </p:nvSpPr>
        <p:spPr>
          <a:xfrm>
            <a:off x="6218156" y="4689571"/>
            <a:ext cx="3030514" cy="1862048"/>
          </a:xfrm>
          <a:prstGeom prst="rect">
            <a:avLst/>
          </a:prstGeom>
        </p:spPr>
        <p:txBody>
          <a:bodyPr wrap="square">
            <a:spAutoFit/>
          </a:bodyPr>
          <a:lstStyle/>
          <a:p>
            <a:pPr lvl="0">
              <a:spcBef>
                <a:spcPct val="0"/>
              </a:spcBef>
            </a:pPr>
            <a:r>
              <a:rPr lang="cs-CZ" altLang="cs-CZ" sz="1100" b="1" dirty="0">
                <a:solidFill>
                  <a:srgbClr val="005AAA"/>
                </a:solidFill>
                <a:latin typeface="Arial" charset="0"/>
              </a:rPr>
              <a:t>Logistická data</a:t>
            </a:r>
          </a:p>
          <a:p>
            <a:pPr lvl="0">
              <a:spcBef>
                <a:spcPct val="0"/>
              </a:spcBef>
            </a:pPr>
            <a:r>
              <a:rPr lang="cs-CZ" altLang="cs-CZ" sz="800" b="1" dirty="0">
                <a:latin typeface="Arial" charset="0"/>
              </a:rPr>
              <a:t>Logistická data</a:t>
            </a:r>
          </a:p>
          <a:p>
            <a:pPr lvl="0">
              <a:spcBef>
                <a:spcPct val="0"/>
              </a:spcBef>
            </a:pPr>
            <a:r>
              <a:rPr lang="cs-CZ" altLang="cs-CZ" sz="800" dirty="0">
                <a:latin typeface="Arial" charset="0"/>
              </a:rPr>
              <a:t>Kód		31103167</a:t>
            </a:r>
          </a:p>
          <a:p>
            <a:pPr lvl="0">
              <a:spcBef>
                <a:spcPct val="0"/>
              </a:spcBef>
            </a:pPr>
            <a:r>
              <a:rPr lang="cs-CZ" altLang="cs-CZ" sz="800" dirty="0">
                <a:latin typeface="Arial" charset="0"/>
              </a:rPr>
              <a:t>EAN		6921081520956</a:t>
            </a:r>
          </a:p>
          <a:p>
            <a:pPr lvl="0">
              <a:spcBef>
                <a:spcPct val="0"/>
              </a:spcBef>
            </a:pPr>
            <a:r>
              <a:rPr lang="cs-CZ" altLang="cs-CZ" sz="800" dirty="0">
                <a:solidFill>
                  <a:prstClr val="black"/>
                </a:solidFill>
                <a:latin typeface="Arial" charset="0"/>
              </a:rPr>
              <a:t>Barva		Bílá s černými dvířky</a:t>
            </a:r>
          </a:p>
          <a:p>
            <a:pPr>
              <a:spcBef>
                <a:spcPct val="0"/>
              </a:spcBef>
            </a:pPr>
            <a:r>
              <a:rPr lang="cs-CZ" altLang="cs-CZ" sz="800" dirty="0">
                <a:solidFill>
                  <a:prstClr val="black"/>
                </a:solidFill>
                <a:latin typeface="Arial" panose="020B0604020202020204" pitchFamily="34" charset="0"/>
              </a:rPr>
              <a:t>Rozměry výrobku v x š x h (mm)	850 x 595 x </a:t>
            </a:r>
            <a:r>
              <a:rPr lang="cs-CZ" altLang="cs-CZ" sz="800" b="1" dirty="0">
                <a:solidFill>
                  <a:prstClr val="black"/>
                </a:solidFill>
                <a:latin typeface="Arial" panose="020B0604020202020204" pitchFamily="34" charset="0"/>
              </a:rPr>
              <a:t>680 mm 		celková hloubka</a:t>
            </a:r>
            <a:r>
              <a:rPr lang="cs-CZ" altLang="cs-CZ" sz="800" dirty="0">
                <a:solidFill>
                  <a:prstClr val="black"/>
                </a:solidFill>
                <a:latin typeface="Arial" panose="020B0604020202020204" pitchFamily="34" charset="0"/>
              </a:rPr>
              <a:t> 			včetně dveří a 			připojení na odpad, 			(</a:t>
            </a:r>
            <a:r>
              <a:rPr lang="cs-CZ" altLang="cs-CZ" sz="800" b="1" dirty="0">
                <a:solidFill>
                  <a:prstClr val="black"/>
                </a:solidFill>
                <a:latin typeface="Arial" panose="020B0604020202020204" pitchFamily="34" charset="0"/>
              </a:rPr>
              <a:t>610 mm </a:t>
            </a:r>
            <a:r>
              <a:rPr lang="cs-CZ" altLang="cs-CZ" sz="800" dirty="0">
                <a:solidFill>
                  <a:prstClr val="black"/>
                </a:solidFill>
                <a:latin typeface="Arial" panose="020B0604020202020204" pitchFamily="34" charset="0"/>
              </a:rPr>
              <a:t>bez dveří    		a připojení na odpad)</a:t>
            </a:r>
          </a:p>
          <a:p>
            <a:pPr>
              <a:spcBef>
                <a:spcPct val="0"/>
              </a:spcBef>
            </a:pPr>
            <a:r>
              <a:rPr lang="cs-CZ" altLang="cs-CZ" sz="800" dirty="0">
                <a:solidFill>
                  <a:prstClr val="black"/>
                </a:solidFill>
                <a:latin typeface="Arial" panose="020B0604020202020204" pitchFamily="34" charset="0"/>
              </a:rPr>
              <a:t>Čistá váha výrobku (kg)	59</a:t>
            </a:r>
          </a:p>
          <a:p>
            <a:pPr lvl="0">
              <a:spcBef>
                <a:spcPct val="0"/>
              </a:spcBef>
            </a:pPr>
            <a:r>
              <a:rPr lang="cs-CZ" altLang="cs-CZ" sz="800" dirty="0">
                <a:solidFill>
                  <a:prstClr val="black"/>
                </a:solidFill>
                <a:latin typeface="Arial" panose="020B0604020202020204" pitchFamily="34" charset="0"/>
              </a:rPr>
              <a:t>Rozměry balení v x š x h (mm)	890 x 668 x 758</a:t>
            </a:r>
            <a:endParaRPr lang="cs-CZ" altLang="cs-CZ" sz="800" dirty="0">
              <a:solidFill>
                <a:prstClr val="black"/>
              </a:solidFill>
              <a:latin typeface="Arial" charset="0"/>
            </a:endParaRPr>
          </a:p>
          <a:p>
            <a:pPr lvl="0">
              <a:spcBef>
                <a:spcPct val="0"/>
              </a:spcBef>
            </a:pPr>
            <a:r>
              <a:rPr lang="cs-CZ" altLang="cs-CZ" sz="800" dirty="0">
                <a:solidFill>
                  <a:prstClr val="black"/>
                </a:solidFill>
                <a:latin typeface="Arial" charset="0"/>
              </a:rPr>
              <a:t>Hmotnost s obalem (kg)	65</a:t>
            </a:r>
          </a:p>
        </p:txBody>
      </p:sp>
      <p:cxnSp>
        <p:nvCxnSpPr>
          <p:cNvPr id="6" name="Přímá spojnice 5"/>
          <p:cNvCxnSpPr/>
          <p:nvPr/>
        </p:nvCxnSpPr>
        <p:spPr>
          <a:xfrm>
            <a:off x="139700" y="959442"/>
            <a:ext cx="8910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Obrázek 31">
            <a:extLst>
              <a:ext uri="{FF2B5EF4-FFF2-40B4-BE49-F238E27FC236}">
                <a16:creationId xmlns:a16="http://schemas.microsoft.com/office/drawing/2014/main" id="{AEF81B81-0013-DA82-B16E-EB4DCC615A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2432" y="1054913"/>
            <a:ext cx="623745" cy="623745"/>
          </a:xfrm>
          <a:prstGeom prst="rect">
            <a:avLst/>
          </a:prstGeom>
        </p:spPr>
      </p:pic>
      <p:sp>
        <p:nvSpPr>
          <p:cNvPr id="49" name="TextovéPole 48"/>
          <p:cNvSpPr txBox="1"/>
          <p:nvPr/>
        </p:nvSpPr>
        <p:spPr>
          <a:xfrm>
            <a:off x="5406271" y="1023185"/>
            <a:ext cx="862287" cy="707886"/>
          </a:xfrm>
          <a:prstGeom prst="rect">
            <a:avLst/>
          </a:prstGeom>
          <a:noFill/>
        </p:spPr>
        <p:txBody>
          <a:bodyPr wrap="square" rtlCol="0">
            <a:spAutoFit/>
          </a:bodyPr>
          <a:lstStyle/>
          <a:p>
            <a:r>
              <a:rPr lang="cs-CZ" sz="800" b="1" dirty="0">
                <a:solidFill>
                  <a:prstClr val="black">
                    <a:lumMod val="65000"/>
                    <a:lumOff val="35000"/>
                  </a:prstClr>
                </a:solidFill>
                <a:latin typeface="Arial" panose="020B0604020202020204" pitchFamily="34" charset="0"/>
                <a:cs typeface="Arial" panose="020B0604020202020204" pitchFamily="34" charset="0"/>
              </a:rPr>
              <a:t>Wifi </a:t>
            </a:r>
          </a:p>
          <a:p>
            <a:r>
              <a:rPr lang="cs-CZ" sz="800" dirty="0">
                <a:solidFill>
                  <a:prstClr val="black">
                    <a:lumMod val="65000"/>
                    <a:lumOff val="35000"/>
                  </a:prstClr>
                </a:solidFill>
                <a:latin typeface="Arial" panose="020B0604020202020204" pitchFamily="34" charset="0"/>
                <a:cs typeface="Arial" panose="020B0604020202020204" pitchFamily="34" charset="0"/>
              </a:rPr>
              <a:t>připojení s možností ovládání přes aplikaci hOn</a:t>
            </a:r>
          </a:p>
        </p:txBody>
      </p:sp>
      <p:sp>
        <p:nvSpPr>
          <p:cNvPr id="38" name="TextovéPole 37"/>
          <p:cNvSpPr txBox="1"/>
          <p:nvPr/>
        </p:nvSpPr>
        <p:spPr>
          <a:xfrm>
            <a:off x="5394881" y="3522689"/>
            <a:ext cx="897742" cy="707886"/>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Ultra Reverse Drum – </a:t>
            </a:r>
            <a:r>
              <a:rPr lang="cs-CZ" sz="800" dirty="0">
                <a:solidFill>
                  <a:schemeClr val="tx1">
                    <a:lumMod val="65000"/>
                    <a:lumOff val="35000"/>
                  </a:schemeClr>
                </a:solidFill>
                <a:latin typeface="Arial" panose="020B0604020202020204" pitchFamily="34" charset="0"/>
                <a:cs typeface="Arial" panose="020B0604020202020204" pitchFamily="34" charset="0"/>
              </a:rPr>
              <a:t>obousměrné otáčení bubnu 1:1</a:t>
            </a:r>
          </a:p>
        </p:txBody>
      </p:sp>
      <p:sp>
        <p:nvSpPr>
          <p:cNvPr id="39" name="TextovéPole 38"/>
          <p:cNvSpPr txBox="1"/>
          <p:nvPr/>
        </p:nvSpPr>
        <p:spPr>
          <a:xfrm>
            <a:off x="5373966" y="2710656"/>
            <a:ext cx="926600" cy="707886"/>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I-Refresh Pro – </a:t>
            </a:r>
            <a:r>
              <a:rPr lang="cs-CZ" sz="800" dirty="0">
                <a:solidFill>
                  <a:schemeClr val="tx1">
                    <a:lumMod val="65000"/>
                    <a:lumOff val="35000"/>
                  </a:schemeClr>
                </a:solidFill>
                <a:latin typeface="Arial" panose="020B0604020202020204" pitchFamily="34" charset="0"/>
                <a:cs typeface="Arial" panose="020B0604020202020204" pitchFamily="34" charset="0"/>
              </a:rPr>
              <a:t>ultrazvuková technologie pro osvěžení a péči o prádlo</a:t>
            </a:r>
          </a:p>
        </p:txBody>
      </p:sp>
      <p:sp>
        <p:nvSpPr>
          <p:cNvPr id="44" name="TextovéPole 43"/>
          <p:cNvSpPr txBox="1"/>
          <p:nvPr/>
        </p:nvSpPr>
        <p:spPr>
          <a:xfrm>
            <a:off x="5394881" y="1819455"/>
            <a:ext cx="897742" cy="584775"/>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Tepelné čerpadlo – </a:t>
            </a:r>
            <a:r>
              <a:rPr lang="cs-CZ" sz="800" dirty="0">
                <a:solidFill>
                  <a:schemeClr val="tx1">
                    <a:lumMod val="65000"/>
                    <a:lumOff val="35000"/>
                  </a:schemeClr>
                </a:solidFill>
                <a:latin typeface="Arial" panose="020B0604020202020204" pitchFamily="34" charset="0"/>
                <a:cs typeface="Arial" panose="020B0604020202020204" pitchFamily="34" charset="0"/>
              </a:rPr>
              <a:t>úsporné a šetrné sušení</a:t>
            </a:r>
          </a:p>
        </p:txBody>
      </p:sp>
      <p:pic>
        <p:nvPicPr>
          <p:cNvPr id="48" name="Obrázek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8235" y="1763767"/>
            <a:ext cx="720000" cy="720000"/>
          </a:xfrm>
          <a:prstGeom prst="rect">
            <a:avLst/>
          </a:prstGeom>
        </p:spPr>
      </p:pic>
      <p:sp>
        <p:nvSpPr>
          <p:cNvPr id="58" name="TextovéPole 57"/>
          <p:cNvSpPr txBox="1"/>
          <p:nvPr/>
        </p:nvSpPr>
        <p:spPr>
          <a:xfrm>
            <a:off x="5482516" y="5198374"/>
            <a:ext cx="930851" cy="584775"/>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Držák na sušení bot </a:t>
            </a:r>
          </a:p>
          <a:p>
            <a:r>
              <a:rPr lang="cs-CZ" sz="800" dirty="0">
                <a:solidFill>
                  <a:schemeClr val="tx1">
                    <a:lumMod val="65000"/>
                    <a:lumOff val="35000"/>
                  </a:schemeClr>
                </a:solidFill>
                <a:latin typeface="Arial" panose="020B0604020202020204" pitchFamily="34" charset="0"/>
                <a:cs typeface="Arial" panose="020B0604020202020204" pitchFamily="34" charset="0"/>
              </a:rPr>
              <a:t>a sušení na plocho</a:t>
            </a:r>
          </a:p>
        </p:txBody>
      </p:sp>
      <p:pic>
        <p:nvPicPr>
          <p:cNvPr id="13" name="Obrázek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1754" y="2681351"/>
            <a:ext cx="720000" cy="720000"/>
          </a:xfrm>
          <a:prstGeom prst="rect">
            <a:avLst/>
          </a:prstGeom>
        </p:spPr>
      </p:pic>
      <p:sp>
        <p:nvSpPr>
          <p:cNvPr id="36" name="TextovéPole 35">
            <a:extLst>
              <a:ext uri="{FF2B5EF4-FFF2-40B4-BE49-F238E27FC236}">
                <a16:creationId xmlns:a16="http://schemas.microsoft.com/office/drawing/2014/main" id="{3CB82D36-F317-99CF-2471-4F31EEBAEB83}"/>
              </a:ext>
            </a:extLst>
          </p:cNvPr>
          <p:cNvSpPr txBox="1"/>
          <p:nvPr/>
        </p:nvSpPr>
        <p:spPr>
          <a:xfrm>
            <a:off x="6241096" y="1083251"/>
            <a:ext cx="2878743" cy="461665"/>
          </a:xfrm>
          <a:prstGeom prst="rect">
            <a:avLst/>
          </a:prstGeom>
          <a:noFill/>
        </p:spPr>
        <p:txBody>
          <a:bodyPr wrap="square">
            <a:spAutoFit/>
          </a:bodyPr>
          <a:lstStyle/>
          <a:p>
            <a:r>
              <a:rPr lang="cs-CZ" sz="800" dirty="0">
                <a:latin typeface="Arial" panose="020B0604020202020204" pitchFamily="34" charset="0"/>
                <a:cs typeface="Arial" panose="020B0604020202020204" pitchFamily="34" charset="0"/>
              </a:rPr>
              <a:t>Parametry odpovídají Nařízení v přenesené pravomoci: (EU) 2023/2534</a:t>
            </a:r>
          </a:p>
          <a:p>
            <a:r>
              <a:rPr lang="cs-CZ" sz="800" dirty="0">
                <a:latin typeface="Arial" panose="020B0604020202020204" pitchFamily="34" charset="0"/>
                <a:cs typeface="Arial" panose="020B0604020202020204" pitchFamily="34" charset="0"/>
              </a:rPr>
              <a:t>Více informací o výrobku naleznete pod tímto QR kódem:</a:t>
            </a:r>
          </a:p>
        </p:txBody>
      </p:sp>
      <p:pic>
        <p:nvPicPr>
          <p:cNvPr id="15" name="Obrázek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80926" y="5130264"/>
            <a:ext cx="720000" cy="720000"/>
          </a:xfrm>
          <a:prstGeom prst="rect">
            <a:avLst/>
          </a:prstGeom>
        </p:spPr>
      </p:pic>
      <p:pic>
        <p:nvPicPr>
          <p:cNvPr id="16" name="Obrázek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74304" y="3517709"/>
            <a:ext cx="720000" cy="720000"/>
          </a:xfrm>
          <a:prstGeom prst="rect">
            <a:avLst/>
          </a:prstGeom>
        </p:spPr>
      </p:pic>
      <p:pic>
        <p:nvPicPr>
          <p:cNvPr id="17" name="Obrázek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98999" y="4354068"/>
            <a:ext cx="720000" cy="673715"/>
          </a:xfrm>
          <a:prstGeom prst="rect">
            <a:avLst/>
          </a:prstGeom>
        </p:spPr>
      </p:pic>
      <p:sp>
        <p:nvSpPr>
          <p:cNvPr id="41" name="TextovéPole 40"/>
          <p:cNvSpPr txBox="1"/>
          <p:nvPr/>
        </p:nvSpPr>
        <p:spPr>
          <a:xfrm>
            <a:off x="5408293" y="4381243"/>
            <a:ext cx="897742" cy="461665"/>
          </a:xfrm>
          <a:prstGeom prst="rect">
            <a:avLst/>
          </a:prstGeom>
          <a:noFill/>
        </p:spPr>
        <p:txBody>
          <a:bodyPr wrap="square" rtlCol="0">
            <a:spAutoFit/>
          </a:bodyPr>
          <a:lstStyle/>
          <a:p>
            <a:r>
              <a:rPr lang="cs-CZ" sz="800" b="1" dirty="0">
                <a:solidFill>
                  <a:schemeClr val="tx1">
                    <a:lumMod val="65000"/>
                    <a:lumOff val="35000"/>
                  </a:schemeClr>
                </a:solidFill>
                <a:latin typeface="Arial" panose="020B0604020202020204" pitchFamily="34" charset="0"/>
                <a:cs typeface="Arial" panose="020B0604020202020204" pitchFamily="34" charset="0"/>
              </a:rPr>
              <a:t>Certifikace Woolmark  – </a:t>
            </a:r>
            <a:r>
              <a:rPr lang="cs-CZ" sz="800" dirty="0">
                <a:solidFill>
                  <a:schemeClr val="tx1">
                    <a:lumMod val="65000"/>
                    <a:lumOff val="35000"/>
                  </a:schemeClr>
                </a:solidFill>
                <a:latin typeface="Arial" panose="020B0604020202020204" pitchFamily="34" charset="0"/>
                <a:cs typeface="Arial" panose="020B0604020202020204" pitchFamily="34" charset="0"/>
              </a:rPr>
              <a:t>jemné sušení</a:t>
            </a:r>
          </a:p>
        </p:txBody>
      </p:sp>
      <p:pic>
        <p:nvPicPr>
          <p:cNvPr id="18" name="Obrázek 17">
            <a:extLst>
              <a:ext uri="{FF2B5EF4-FFF2-40B4-BE49-F238E27FC236}">
                <a16:creationId xmlns:a16="http://schemas.microsoft.com/office/drawing/2014/main" id="{66A8FF5D-A0DF-9018-2F7A-ECCB8D9712B2}"/>
              </a:ext>
            </a:extLst>
          </p:cNvPr>
          <p:cNvPicPr>
            <a:picLocks noChangeAspect="1"/>
          </p:cNvPicPr>
          <p:nvPr/>
        </p:nvPicPr>
        <p:blipFill>
          <a:blip r:embed="rId9" cstate="print">
            <a:extLst>
              <a:ext uri="{28A0092B-C50C-407E-A947-70E740481C1C}">
                <a14:useLocalDpi xmlns:a14="http://schemas.microsoft.com/office/drawing/2010/main" val="0"/>
              </a:ext>
            </a:extLst>
          </a:blip>
          <a:srcRect l="21228" t="8304" r="19473" b="9357"/>
          <a:stretch>
            <a:fillRect/>
          </a:stretch>
        </p:blipFill>
        <p:spPr>
          <a:xfrm>
            <a:off x="6292623" y="2283831"/>
            <a:ext cx="1643604" cy="2282247"/>
          </a:xfrm>
          <a:prstGeom prst="rect">
            <a:avLst/>
          </a:prstGeom>
        </p:spPr>
      </p:pic>
      <p:pic>
        <p:nvPicPr>
          <p:cNvPr id="20" name="Obrázek 19">
            <a:extLst>
              <a:ext uri="{FF2B5EF4-FFF2-40B4-BE49-F238E27FC236}">
                <a16:creationId xmlns:a16="http://schemas.microsoft.com/office/drawing/2014/main" id="{FE319E83-1357-031E-A964-94C17C26AF4E}"/>
              </a:ext>
            </a:extLst>
          </p:cNvPr>
          <p:cNvPicPr>
            <a:picLocks noChangeAspect="1"/>
          </p:cNvPicPr>
          <p:nvPr/>
        </p:nvPicPr>
        <p:blipFill>
          <a:blip r:embed="rId10" cstate="print">
            <a:extLst>
              <a:ext uri="{28A0092B-C50C-407E-A947-70E740481C1C}">
                <a14:useLocalDpi xmlns:a14="http://schemas.microsoft.com/office/drawing/2010/main" val="0"/>
              </a:ext>
            </a:extLst>
          </a:blip>
          <a:srcRect l="81111" t="1099" r="1324" b="90013"/>
          <a:stretch>
            <a:fillRect/>
          </a:stretch>
        </p:blipFill>
        <p:spPr>
          <a:xfrm>
            <a:off x="8447404" y="1617487"/>
            <a:ext cx="602296" cy="609591"/>
          </a:xfrm>
          <a:prstGeom prst="rect">
            <a:avLst/>
          </a:prstGeom>
        </p:spPr>
      </p:pic>
      <p:pic>
        <p:nvPicPr>
          <p:cNvPr id="22" name="Obrázek 21">
            <a:extLst>
              <a:ext uri="{FF2B5EF4-FFF2-40B4-BE49-F238E27FC236}">
                <a16:creationId xmlns:a16="http://schemas.microsoft.com/office/drawing/2014/main" id="{59B58CDA-219F-FA62-2E3F-9A7B45C4D75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003648" y="2328065"/>
            <a:ext cx="1079767" cy="2159533"/>
          </a:xfrm>
          <a:prstGeom prst="rect">
            <a:avLst/>
          </a:prstGeom>
          <a:ln>
            <a:solidFill>
              <a:schemeClr val="tx1"/>
            </a:solidFill>
          </a:ln>
        </p:spPr>
      </p:pic>
    </p:spTree>
    <p:extLst>
      <p:ext uri="{BB962C8B-B14F-4D97-AF65-F5344CB8AC3E}">
        <p14:creationId xmlns:p14="http://schemas.microsoft.com/office/powerpoint/2010/main" val="46396314"/>
      </p:ext>
    </p:extLst>
  </p:cSld>
  <p:clrMapOvr>
    <a:masterClrMapping/>
  </p:clrMapOvr>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iv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440</TotalTime>
  <Words>674</Words>
  <Application>Microsoft Office PowerPoint</Application>
  <PresentationFormat>Předvádění na obrazovce (4:3)</PresentationFormat>
  <Paragraphs>53</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Arial</vt:lpstr>
      <vt:lpstr>Calibri</vt:lpstr>
      <vt:lpstr>Calibri Light</vt:lpstr>
      <vt:lpstr>Motiv Office</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Martina Křižáková</dc:creator>
  <cp:lastModifiedBy>Martina Křižáková</cp:lastModifiedBy>
  <cp:revision>73</cp:revision>
  <dcterms:created xsi:type="dcterms:W3CDTF">2026-02-18T10:09:31Z</dcterms:created>
  <dcterms:modified xsi:type="dcterms:W3CDTF">2026-05-14T13:19:24Z</dcterms:modified>
</cp:coreProperties>
</file>