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24.07.2025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79478" y="56581"/>
            <a:ext cx="9150611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HAMGI20S2STB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Volně stojící mikrovlnná trouba s grilem </a:t>
            </a:r>
            <a:r>
              <a:rPr lang="en-US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ID Touch Grill Microwave Series 2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800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 mikrovlny, 1000 W gril, Ø otočného talíře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24,5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cm, auto programy, grilovací mřížka, Invertor – tichý chod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64881" y="1192059"/>
            <a:ext cx="3573492" cy="532859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</a:t>
            </a:r>
            <a:r>
              <a:rPr lang="cs-CZ" altLang="cs-CZ" sz="800" dirty="0" smtClean="0">
                <a:latin typeface="Arial" charset="0"/>
              </a:rPr>
              <a:t>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mikrovlnný ohřev (W)		</a:t>
            </a:r>
            <a:r>
              <a:rPr lang="cs-CZ" altLang="cs-CZ" sz="800" dirty="0" smtClean="0">
                <a:latin typeface="Arial" charset="0"/>
              </a:rPr>
              <a:t>800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gril (W)		1000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talíře (mm)		</a:t>
            </a:r>
            <a:r>
              <a:rPr lang="cs-CZ" altLang="cs-CZ" sz="800" dirty="0" smtClean="0">
                <a:latin typeface="Arial" charset="0"/>
              </a:rPr>
              <a:t>245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 úrovní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21 automatických programů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 dle času nebo dle hmotnosti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 0 – </a:t>
            </a:r>
            <a:r>
              <a:rPr lang="cs-CZ" altLang="cs-CZ" sz="800" dirty="0" smtClean="0">
                <a:latin typeface="Arial" charset="0"/>
              </a:rPr>
              <a:t>95 </a:t>
            </a:r>
            <a:r>
              <a:rPr lang="cs-CZ" altLang="cs-CZ" sz="800" dirty="0">
                <a:latin typeface="Arial" charset="0"/>
              </a:rPr>
              <a:t>min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Zvuková signalizace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vypnutí zvukové signalizace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 – vypnutí </a:t>
            </a:r>
            <a:r>
              <a:rPr lang="cs-CZ" altLang="cs-CZ" sz="800" dirty="0" smtClean="0">
                <a:latin typeface="Arial" charset="0"/>
              </a:rPr>
              <a:t>displeje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Paměť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Doplňkový obsah v aplikaci hOn  - Tipy a triky, recepty, atd. (bez dálkové ovládání a bez připojení k Wifi)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 </a:t>
            </a:r>
            <a:r>
              <a:rPr lang="cs-CZ" altLang="cs-CZ" sz="800" dirty="0" smtClean="0">
                <a:latin typeface="Arial" charset="0"/>
              </a:rPr>
              <a:t>– tišší </a:t>
            </a:r>
            <a:r>
              <a:rPr lang="cs-CZ" altLang="cs-CZ" sz="800" dirty="0">
                <a:latin typeface="Arial" charset="0"/>
              </a:rPr>
              <a:t>chod a nižší spotřeba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Šedý lakovaný </a:t>
            </a:r>
            <a:r>
              <a:rPr lang="cs-CZ" altLang="cs-CZ" sz="800" dirty="0" smtClean="0">
                <a:latin typeface="Arial" charset="0"/>
              </a:rPr>
              <a:t>interiér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Typ grilu Quartz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grilovací </a:t>
            </a:r>
            <a:r>
              <a:rPr lang="cs-CZ" altLang="cs-CZ" sz="800" dirty="0" smtClean="0">
                <a:latin typeface="Arial" charset="0"/>
              </a:rPr>
              <a:t>mřížka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Otočný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38001045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8059019096605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Černé sklo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303 </a:t>
            </a:r>
            <a:r>
              <a:rPr lang="cs-CZ" altLang="cs-CZ" sz="800" dirty="0">
                <a:latin typeface="Arial" panose="020B0604020202020204" pitchFamily="34" charset="0"/>
              </a:rPr>
              <a:t>× </a:t>
            </a:r>
            <a:r>
              <a:rPr lang="cs-CZ" altLang="cs-CZ" sz="800" dirty="0" smtClean="0">
                <a:latin typeface="Arial" panose="020B0604020202020204" pitchFamily="34" charset="0"/>
              </a:rPr>
              <a:t>495 </a:t>
            </a:r>
            <a:r>
              <a:rPr lang="cs-CZ" altLang="cs-CZ" sz="800" dirty="0">
                <a:latin typeface="Arial" panose="020B0604020202020204" pitchFamily="34" charset="0"/>
              </a:rPr>
              <a:t>× </a:t>
            </a:r>
            <a:r>
              <a:rPr lang="cs-CZ" altLang="cs-CZ" sz="800" dirty="0" smtClean="0">
                <a:latin typeface="Arial" panose="020B0604020202020204" pitchFamily="34" charset="0"/>
              </a:rPr>
              <a:t>442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12,7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332 </a:t>
            </a:r>
            <a:r>
              <a:rPr lang="cs-CZ" altLang="cs-CZ" sz="800" dirty="0">
                <a:latin typeface="Arial" panose="020B0604020202020204" pitchFamily="34" charset="0"/>
              </a:rPr>
              <a:t>× </a:t>
            </a:r>
            <a:r>
              <a:rPr lang="cs-CZ" altLang="cs-CZ" sz="800" dirty="0" smtClean="0">
                <a:latin typeface="Arial" panose="020B0604020202020204" pitchFamily="34" charset="0"/>
              </a:rPr>
              <a:t>541 </a:t>
            </a:r>
            <a:r>
              <a:rPr lang="cs-CZ" altLang="cs-CZ" sz="800" dirty="0">
                <a:latin typeface="Arial" panose="020B0604020202020204" pitchFamily="34" charset="0"/>
              </a:rPr>
              <a:t>× </a:t>
            </a:r>
            <a:r>
              <a:rPr lang="cs-CZ" altLang="cs-CZ" sz="800" dirty="0" smtClean="0">
                <a:latin typeface="Arial" panose="020B0604020202020204" pitchFamily="34" charset="0"/>
              </a:rPr>
              <a:t>463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</a:t>
            </a:r>
            <a:r>
              <a:rPr lang="cs-CZ" altLang="cs-CZ" sz="800" dirty="0" smtClean="0">
                <a:latin typeface="Arial" charset="0"/>
              </a:rPr>
              <a:t>15,4</a:t>
            </a:r>
            <a:endParaRPr lang="cs-CZ" altLang="cs-CZ" sz="800" dirty="0"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D6FC313A-3170-E855-2751-8646B9758281}"/>
              </a:ext>
            </a:extLst>
          </p:cNvPr>
          <p:cNvSpPr txBox="1"/>
          <p:nvPr/>
        </p:nvSpPr>
        <p:spPr>
          <a:xfrm>
            <a:off x="4579394" y="210086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Mikrovlnný ohřev + gril</a:t>
            </a:r>
            <a:endParaRPr lang="cs-CZ" sz="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794994FC-57D9-DCDC-8872-AEC539C177DF}"/>
              </a:ext>
            </a:extLst>
          </p:cNvPr>
          <p:cNvSpPr txBox="1"/>
          <p:nvPr/>
        </p:nvSpPr>
        <p:spPr>
          <a:xfrm>
            <a:off x="4638793" y="119205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dálkového ovládání)</a:t>
            </a:r>
            <a:endParaRPr lang="cs-CZ" sz="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4602014" y="272654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Rozmrazování dle času nebo hmotnosti</a:t>
            </a:r>
            <a:endParaRPr lang="cs-CZ" altLang="cs-CZ" sz="800" b="1" dirty="0">
              <a:latin typeface="Arial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xmlns="" id="{904C4E65-E37D-0AF9-8318-9A90365A8A58}"/>
              </a:ext>
            </a:extLst>
          </p:cNvPr>
          <p:cNvSpPr txBox="1"/>
          <p:nvPr/>
        </p:nvSpPr>
        <p:spPr>
          <a:xfrm>
            <a:off x="4860032" y="3644717"/>
            <a:ext cx="71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Tišší chod a nižší spotřeba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24801" r="4862" b="25850"/>
          <a:stretch/>
        </p:blipFill>
        <p:spPr>
          <a:xfrm>
            <a:off x="5782799" y="1996345"/>
            <a:ext cx="2957923" cy="161653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10" y="2721484"/>
            <a:ext cx="720000" cy="70457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44663" y="2042156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GRIL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798146" y="3708125"/>
            <a:ext cx="1140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INVERTOR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84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275</cp:revision>
  <cp:lastPrinted>2025-07-01T09:17:14Z</cp:lastPrinted>
  <dcterms:created xsi:type="dcterms:W3CDTF">2015-07-16T11:02:07Z</dcterms:created>
  <dcterms:modified xsi:type="dcterms:W3CDTF">2025-07-24T08:34:43Z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