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9" d="100"/>
          <a:sy n="89" d="100"/>
        </p:scale>
        <p:origin x="13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CTP </a:t>
            </a:r>
            <a:r>
              <a:rPr lang="cs-CZ" altLang="cs-CZ" sz="2400" b="1" dirty="0">
                <a:solidFill>
                  <a:srgbClr val="0093CE"/>
                </a:solidFill>
                <a:latin typeface="Arial" charset="0"/>
              </a:rPr>
              <a:t>643 </a:t>
            </a: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Vestavná </a:t>
            </a:r>
            <a:r>
              <a:rPr lang="cs-CZ" altLang="cs-CZ" sz="1400" dirty="0" smtClean="0">
                <a:latin typeface="Arial" charset="0"/>
              </a:rPr>
              <a:t>indukční deska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4 varné zóny, flexi zóna, dotykové ovládání, časovač, dětská pojistka, Booster, Power Management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4006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Počet varných zón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Celkový příkon (W)		7000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Jištění (A)		16/32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Elektrické připojení (V)	220-240V,50hz nebo </a:t>
            </a:r>
            <a:r>
              <a:rPr lang="cs-CZ" altLang="cs-CZ" sz="800" dirty="0">
                <a:latin typeface="Arial" charset="0"/>
              </a:rPr>
              <a:t>60hz                  </a:t>
            </a:r>
            <a:r>
              <a:rPr lang="cs-CZ" altLang="cs-CZ" sz="800" dirty="0" smtClean="0">
                <a:latin typeface="Arial" charset="0"/>
              </a:rPr>
              <a:t>			380 </a:t>
            </a:r>
            <a:r>
              <a:rPr lang="cs-CZ" altLang="cs-CZ" sz="800" dirty="0">
                <a:latin typeface="Arial" charset="0"/>
              </a:rPr>
              <a:t>– 415 V 2N 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1x indukční Flexi zóna 200 x 400, 3000 W (B 3600 W) </a:t>
            </a:r>
            <a:r>
              <a:rPr lang="cs-CZ" altLang="cs-CZ" sz="800" dirty="0">
                <a:latin typeface="Arial" charset="0"/>
              </a:rPr>
              <a:t>nebo 2xindukční Ø 180 mm, </a:t>
            </a:r>
            <a:r>
              <a:rPr lang="cs-CZ" altLang="cs-CZ" sz="800" dirty="0" smtClean="0">
                <a:latin typeface="Arial" charset="0"/>
              </a:rPr>
              <a:t>1500 W </a:t>
            </a:r>
            <a:r>
              <a:rPr lang="cs-CZ" altLang="cs-CZ" sz="800" dirty="0">
                <a:latin typeface="Arial" charset="0"/>
              </a:rPr>
              <a:t>(B </a:t>
            </a:r>
            <a:r>
              <a:rPr lang="cs-CZ" altLang="cs-CZ" sz="800" dirty="0" smtClean="0">
                <a:latin typeface="Arial" charset="0"/>
              </a:rPr>
              <a:t>2000</a:t>
            </a:r>
            <a:r>
              <a:rPr lang="cs-CZ" altLang="cs-CZ" sz="800" dirty="0">
                <a:latin typeface="Arial" charset="0"/>
              </a:rPr>
              <a:t>) W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1x </a:t>
            </a:r>
            <a:r>
              <a:rPr lang="cs-CZ" altLang="cs-CZ" sz="800" dirty="0" smtClean="0">
                <a:latin typeface="Arial" charset="0"/>
              </a:rPr>
              <a:t>indukční Ø </a:t>
            </a:r>
            <a:r>
              <a:rPr lang="cs-CZ" altLang="cs-CZ" sz="800" dirty="0" smtClean="0">
                <a:latin typeface="Arial" charset="0"/>
              </a:rPr>
              <a:t>210 </a:t>
            </a:r>
            <a:r>
              <a:rPr lang="cs-CZ" altLang="cs-CZ" sz="800" dirty="0" smtClean="0">
                <a:latin typeface="Arial" charset="0"/>
              </a:rPr>
              <a:t>mm, 1500 W (B 2000) </a:t>
            </a:r>
            <a:r>
              <a:rPr lang="cs-CZ" altLang="cs-CZ" sz="800" dirty="0" smtClean="0">
                <a:latin typeface="Arial" charset="0"/>
              </a:rPr>
              <a:t>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indukční Ø 180 mm, 1500 W (B 2000) W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Power Management – nastavení příkonu desky </a:t>
            </a:r>
            <a:r>
              <a:rPr lang="cs-CZ" altLang="cs-CZ" sz="800" b="1" dirty="0" smtClean="0">
                <a:latin typeface="Arial" charset="0"/>
              </a:rPr>
              <a:t>na jeden z příkonů: 2,5/ 3,5/ 4,5/ 5,5/ 7 kW s </a:t>
            </a:r>
            <a:r>
              <a:rPr lang="cs-CZ" altLang="cs-CZ" sz="800" b="1" dirty="0">
                <a:latin typeface="Arial" charset="0"/>
              </a:rPr>
              <a:t>možností připojení na </a:t>
            </a:r>
            <a:r>
              <a:rPr lang="cs-CZ" altLang="cs-CZ" sz="800" b="1" dirty="0" smtClean="0">
                <a:latin typeface="Arial" charset="0"/>
              </a:rPr>
              <a:t>230 </a:t>
            </a:r>
            <a:r>
              <a:rPr lang="cs-CZ" altLang="cs-CZ" sz="800" b="1" dirty="0">
                <a:latin typeface="Arial" charset="0"/>
              </a:rPr>
              <a:t>V, 16 A </a:t>
            </a:r>
            <a:r>
              <a:rPr lang="cs-CZ" altLang="cs-CZ" sz="800" b="1" dirty="0" smtClean="0">
                <a:latin typeface="Arial" charset="0"/>
              </a:rPr>
              <a:t>jistič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Dotykové ovládání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9 úrovní výkonu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Ukazatel zbytkového tepla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Časovač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Booster (4x</a:t>
            </a:r>
            <a:r>
              <a:rPr lang="cs-CZ" altLang="cs-CZ" sz="800" dirty="0" smtClean="0">
                <a:latin typeface="Arial" charset="0"/>
              </a:rPr>
              <a:t>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 Pauza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automatické vypnutí v případě dlouhodobé nečinnosti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před přehřátím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2852936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Časovač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Nastavení výkonu desky pro jistič 16A nebo 32A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88041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Celkový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příkon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3573016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8024" y="438659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Trysky na PB součástí balení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33801943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8016361966215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		Rovné hrany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latin typeface="Arial" panose="020B0604020202020204" pitchFamily="34" charset="0"/>
              </a:rPr>
              <a:t>60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590 x 520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latin typeface="Arial" panose="020B0604020202020204" pitchFamily="34" charset="0"/>
              </a:rPr>
              <a:t>135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x 725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6012160" y="1772816"/>
            <a:ext cx="259228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6842604" y="1412776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60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Vývojový diagram: spojnice 40"/>
          <p:cNvSpPr/>
          <p:nvPr/>
        </p:nvSpPr>
        <p:spPr>
          <a:xfrm>
            <a:off x="4067944" y="3429000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067944" y="3614827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Touch </a:t>
            </a:r>
            <a:endParaRPr lang="cs-CZ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Obrázek 54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18" t="80333" r="54292" b="13889"/>
          <a:stretch/>
        </p:blipFill>
        <p:spPr>
          <a:xfrm>
            <a:off x="4067944" y="2636912"/>
            <a:ext cx="720000" cy="720000"/>
          </a:xfrm>
          <a:prstGeom prst="flowChartConnector">
            <a:avLst/>
          </a:prstGeom>
        </p:spPr>
      </p:pic>
      <p:sp>
        <p:nvSpPr>
          <p:cNvPr id="57" name="Ovál 56"/>
          <p:cNvSpPr/>
          <p:nvPr/>
        </p:nvSpPr>
        <p:spPr>
          <a:xfrm>
            <a:off x="4860032" y="422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8" name="TextovéPole 57"/>
          <p:cNvSpPr txBox="1"/>
          <p:nvPr/>
        </p:nvSpPr>
        <p:spPr>
          <a:xfrm>
            <a:off x="4788024" y="436510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9" name="Vývojový diagram: spojnice 58"/>
          <p:cNvSpPr/>
          <p:nvPr/>
        </p:nvSpPr>
        <p:spPr>
          <a:xfrm>
            <a:off x="4067944" y="4221088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0" name="TextovéPole 59"/>
          <p:cNvSpPr txBox="1"/>
          <p:nvPr/>
        </p:nvSpPr>
        <p:spPr>
          <a:xfrm>
            <a:off x="4067944" y="439704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 Lock</a:t>
            </a:r>
            <a:endParaRPr lang="cs-CZ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Vývojový diagram: spojnice 61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3" name="TextovéPole 62"/>
          <p:cNvSpPr txBox="1"/>
          <p:nvPr/>
        </p:nvSpPr>
        <p:spPr>
          <a:xfrm>
            <a:off x="4067944" y="1238563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kW</a:t>
            </a:r>
            <a:endParaRPr lang="cs-CZ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Ovál 64"/>
          <p:cNvSpPr/>
          <p:nvPr/>
        </p:nvSpPr>
        <p:spPr>
          <a:xfrm>
            <a:off x="4860032" y="50132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6" name="TextovéPole 65"/>
          <p:cNvSpPr txBox="1"/>
          <p:nvPr/>
        </p:nvSpPr>
        <p:spPr>
          <a:xfrm>
            <a:off x="4788024" y="5157272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Okamžité zvýšení výkonu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67" name="Vývojový diagram: spojnice 66"/>
          <p:cNvSpPr/>
          <p:nvPr/>
        </p:nvSpPr>
        <p:spPr>
          <a:xfrm>
            <a:off x="4067944" y="5013256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68" name="TextovéPole 67"/>
          <p:cNvSpPr txBox="1"/>
          <p:nvPr/>
        </p:nvSpPr>
        <p:spPr>
          <a:xfrm>
            <a:off x="3995936" y="5229200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Booster</a:t>
            </a:r>
            <a:endParaRPr lang="cs-CZ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Vývojový diagram: spojnice 41"/>
          <p:cNvSpPr/>
          <p:nvPr/>
        </p:nvSpPr>
        <p:spPr>
          <a:xfrm>
            <a:off x="4067944" y="1844904"/>
            <a:ext cx="720000" cy="720000"/>
          </a:xfrm>
          <a:prstGeom prst="flowChartConnector">
            <a:avLst/>
          </a:prstGeom>
          <a:solidFill>
            <a:schemeClr val="bg1">
              <a:lumMod val="50000"/>
            </a:schemeClr>
          </a:solidFill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3887844" y="1980129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Management</a:t>
            </a:r>
            <a:endParaRPr lang="cs-CZ" sz="9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45" t="9051" r="9944" b="8000"/>
          <a:stretch/>
        </p:blipFill>
        <p:spPr>
          <a:xfrm>
            <a:off x="5919223" y="2132857"/>
            <a:ext cx="2901089" cy="263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1374</TotalTime>
  <Words>70</Words>
  <Application>Microsoft Office PowerPoint</Application>
  <PresentationFormat>Předvádění na obrazovce (4:3)</PresentationFormat>
  <Paragraphs>52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126</cp:revision>
  <cp:lastPrinted>2016-05-05T10:40:20Z</cp:lastPrinted>
  <dcterms:created xsi:type="dcterms:W3CDTF">2015-07-16T11:02:07Z</dcterms:created>
  <dcterms:modified xsi:type="dcterms:W3CDTF">2020-03-09T10:44:58Z</dcterms:modified>
</cp:coreProperties>
</file>