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</p:sldIdLst>
  <p:sldSz cx="9144000" cy="6858000" type="screen4x3"/>
  <p:notesSz cx="6858000" cy="994568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  <p15:guide id="3" orient="horz" pos="1389" userDrawn="1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5405" autoAdjust="0"/>
  </p:normalViewPr>
  <p:slideViewPr>
    <p:cSldViewPr snapToGrid="0">
      <p:cViewPr varScale="1">
        <p:scale>
          <a:sx n="89" d="100"/>
          <a:sy n="89" d="100"/>
        </p:scale>
        <p:origin x="1310" y="77"/>
      </p:cViewPr>
      <p:guideLst>
        <p:guide orient="horz" pos="2478"/>
        <p:guide orient="horz" pos="2160"/>
        <p:guide orient="horz" pos="138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11.10.2023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33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11.10.2023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086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11.10.2023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982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14536" y="410412"/>
            <a:ext cx="7772400" cy="576064"/>
          </a:xfrm>
          <a:prstGeom prst="rect">
            <a:avLst/>
          </a:prstGeom>
        </p:spPr>
        <p:txBody>
          <a:bodyPr anchor="t"/>
          <a:lstStyle>
            <a:lvl1pPr algn="l">
              <a:defRPr sz="2400" b="1" cap="all" baseline="0">
                <a:solidFill>
                  <a:srgbClr val="CC0000"/>
                </a:solidFill>
                <a:latin typeface="Gotham Narrow Bold" pitchFamily="50" charset="0"/>
              </a:defRPr>
            </a:lvl1pPr>
          </a:lstStyle>
          <a:p>
            <a:r>
              <a:rPr lang="cs-CZ" dirty="0" smtClean="0"/>
              <a:t>Kliknutím lze upravit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20284" y="1170254"/>
            <a:ext cx="8517700" cy="37827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solidFill>
                  <a:srgbClr val="CC0000"/>
                </a:solidFill>
                <a:latin typeface="Gotham Narrow Light" pitchFamily="50" charset="0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pic>
        <p:nvPicPr>
          <p:cNvPr id="7" name="bolloH.png"/>
          <p:cNvPicPr/>
          <p:nvPr userDrawn="1"/>
        </p:nvPicPr>
        <p:blipFill>
          <a:blip r:embed="rId2" cstate="print">
            <a:alphaModFix amt="50277"/>
            <a:extLst/>
          </a:blip>
          <a:srcRect l="24242" t="42040"/>
          <a:stretch>
            <a:fillRect/>
          </a:stretch>
        </p:blipFill>
        <p:spPr>
          <a:xfrm>
            <a:off x="-16423" y="-27383"/>
            <a:ext cx="3148264" cy="2352183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egnaposto testo 2"/>
          <p:cNvSpPr>
            <a:spLocks noGrp="1"/>
          </p:cNvSpPr>
          <p:nvPr>
            <p:ph type="body" idx="14" hasCustomPrompt="1"/>
          </p:nvPr>
        </p:nvSpPr>
        <p:spPr>
          <a:xfrm>
            <a:off x="467544" y="2420888"/>
            <a:ext cx="3600400" cy="4176464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600" b="0" i="0">
                <a:solidFill>
                  <a:schemeClr val="tx1">
                    <a:lumMod val="50000"/>
                    <a:lumOff val="50000"/>
                  </a:schemeClr>
                </a:solidFill>
                <a:latin typeface="Gotham Narrow Medium"/>
                <a:cs typeface="Gotham Narrow Medium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8324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11.10.2023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2269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11.10.2023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6662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11.10.2023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63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11.10.2023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588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11.10.2023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2310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11.10.2023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47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11.10.2023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8632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11.10.2023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8261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00C46-D848-4F40-BD5D-C53C2B13DC1D}" type="datetimeFigureOut">
              <a:rPr lang="cs-CZ" smtClean="0"/>
              <a:t>11.10.2023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8230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image" Target="../media/image13.jp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5" Type="http://schemas.openxmlformats.org/officeDocument/2006/relationships/image" Target="../media/image15.pn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 descr="L:\marketing\L O G O\HOOVER\logo Hoover 2014\logo_hoover Bi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2793" y="5922000"/>
            <a:ext cx="961207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" y="-15240"/>
            <a:ext cx="8983980" cy="928255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cs-CZ" sz="2700" dirty="0">
                <a:latin typeface="Arial" panose="020B0604020202020204" pitchFamily="34" charset="0"/>
                <a:cs typeface="Arial" panose="020B0604020202020204" pitchFamily="34" charset="0"/>
              </a:rPr>
              <a:t>HW4 </a:t>
            </a:r>
            <a:r>
              <a:rPr lang="cs-CZ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37AMBC7/1-S</a:t>
            </a:r>
            <a:br>
              <a:rPr lang="cs-CZ" sz="2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1400" b="0" cap="none" dirty="0" smtClean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t>Předem plněná automatická pračka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H-</a:t>
            </a:r>
            <a:r>
              <a:rPr lang="cs-CZ" altLang="cs-CZ" sz="1400" b="0" cap="none" dirty="0" smtClean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t>WASH 500 SLIM</a:t>
            </a:r>
            <a:br>
              <a:rPr lang="cs-CZ" altLang="cs-CZ" sz="1400" b="0" cap="none" dirty="0" smtClean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</a:b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  <a:t>Wifi + Bluetooth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</a:rPr>
              <a:t>připojení, aplikace hOn, All </a:t>
            </a: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  <a:t>In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</a:rPr>
              <a:t>One 59 min,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displej v CZ i SK, pára, Eco Power Inverter motor, A-15 </a:t>
            </a: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%</a:t>
            </a:r>
            <a:br>
              <a:rPr lang="cs-CZ" altLang="cs-CZ" sz="1400" b="0" cap="none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</a:br>
            <a:endParaRPr lang="cs-CZ" altLang="cs-CZ" sz="1400" b="0" cap="none" dirty="0">
              <a:solidFill>
                <a:srgbClr val="C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1" name="Zástupný symbol pro text 3"/>
          <p:cNvSpPr>
            <a:spLocks noGrp="1"/>
          </p:cNvSpPr>
          <p:nvPr>
            <p:ph type="body" idx="14"/>
          </p:nvPr>
        </p:nvSpPr>
        <p:spPr>
          <a:xfrm>
            <a:off x="0" y="785618"/>
            <a:ext cx="4122420" cy="6072382"/>
          </a:xfrm>
        </p:spPr>
        <p:txBody>
          <a:bodyPr anchor="t">
            <a:noAutofit/>
          </a:bodyPr>
          <a:lstStyle/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  <a:cs typeface="+mn-cs"/>
              </a:rPr>
              <a:t>Hlavní vlastnosti (Nařízení v přenesené pravomoci: (EU) 2019/2014)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Třída energetické účinnosti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A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  <a:cs typeface="+mn-cs"/>
              </a:rPr>
              <a:t>Marketingové označení en.  účinnosti: o </a:t>
            </a: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15 </a:t>
            </a:r>
            <a:r>
              <a:rPr lang="cs-CZ" altLang="cs-CZ" sz="800" b="1" dirty="0">
                <a:solidFill>
                  <a:prstClr val="black"/>
                </a:solidFill>
                <a:latin typeface="Arial" charset="0"/>
                <a:cs typeface="+mn-cs"/>
              </a:rPr>
              <a:t>% úspornější než třída A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 smtClean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Jmenovitá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kapacita (kg)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7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Spotřeba energie na 1 cyklus programu Eco 40-60 (kWh) 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0,381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Spotřeba energie na 100 cyklů programu Eco 40-60 (kWh)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38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Spotřeba vody na 1 cyklus v programu Eco 40-60 (l) 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41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Otáčky při odstřeďování (ot./min)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1251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Třída účinnosti sušení odstřeďováním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B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Trvání programu Eco 40-60 (h:min)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3:28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Úroveň emisí hluku ve fázi odstřeďování (dB(A) re 1 pW) 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76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Emisní třída hluku šířeného vzduchem při odstřeďování	B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b="1" dirty="0" smtClean="0">
              <a:solidFill>
                <a:prstClr val="black"/>
              </a:solidFill>
              <a:latin typeface="Arial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Technologie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Wifi + Bluetooth připojení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-  možnost bezdotykového připojení k Wifi a ovládání pračky přes aplikaci hOn se širokou škálou dodatečných informací a funkcí.</a:t>
            </a:r>
            <a:endParaRPr lang="cs-CZ" altLang="cs-CZ" sz="8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Funkce naskenování štítků oblečení a možnost vytvoření virtuálního šatníku.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      Aplikace hOn navrhne nejlepší program pro péči o vaše oděvy.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Kompatibilní s hlasovými aplikacemi Alexa (Amazon) a Google (v angličtině)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Total </a:t>
            </a: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Care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– automaticky přizpůsobí průběh praní kapacitě a typologii zatížení       s maximální péčí a s dokonalými výsledky již při 30°C díky perfektnímu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      smísení vody a detergentu.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charset="0"/>
              </a:rPr>
              <a:t>Kg Mode Plus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– optimalizace délky cyklu, spotřeby vody a energie v závislosti na aktuálním množství náplně. 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Eco Power Inverter – BPM Invertorový motor s tichým chodem. Nejvýkonnější bezkartáčový motor s nejdelší výdrží a největší efektivitou</a:t>
            </a: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.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charset="0"/>
              </a:rPr>
              <a:t>Energetická spotřeba je o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15 </a:t>
            </a:r>
            <a:r>
              <a:rPr lang="cs-CZ" altLang="cs-CZ" sz="800" b="1" dirty="0">
                <a:solidFill>
                  <a:schemeClr val="tx1"/>
                </a:solidFill>
                <a:latin typeface="Arial" charset="0"/>
              </a:rPr>
              <a:t>% nižší než ve třídě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A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Programy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	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16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programů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základních + Wifi programy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	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Bílé, Eco 40 - 60°C, Vlna / Ruční praní, 20°C – snížená teplota praní se stejným výsledkem jako při praní na 40°C s 60% úsporou energie,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Syntetika a barevné, Odčerpání + Odstřeďování, Máchání,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Fitness péče,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Jemná péče, Péče při osvěžení, Antialergenní péče, Rychlá péče 14,30.44 min, All In One 59 min, Total Care, Wifi 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cs-CZ" altLang="cs-CZ" sz="800" b="1" dirty="0" smtClean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Funkce</a:t>
            </a:r>
            <a:endParaRPr lang="cs-CZ" altLang="cs-CZ" sz="800" b="1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Nastavení jazyka (CZ i SK ve výbavě),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Nastavení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otáček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odstřeďování a teploty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praní, Odložený start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až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24 hod,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Předpírka, Přídavné máchání, Hygienický+, Rychlé praní (14, 30, 44 min), Nastavení úrovně znečištění (3),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Active Wash – optimalizace spotřeby vody a energie u malých náplní se slabým znečištěním, Noční praní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, </a:t>
            </a:r>
            <a:r>
              <a:rPr lang="cs-CZ" altLang="cs-CZ" sz="800" b="1" dirty="0">
                <a:solidFill>
                  <a:schemeClr val="tx1"/>
                </a:solidFill>
                <a:latin typeface="Arial" charset="0"/>
              </a:rPr>
              <a:t>Pára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,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Program pro čištění bubnu, Zablokování tlačítek, Ukazatel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zůstatkového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času</a:t>
            </a:r>
          </a:p>
          <a:p>
            <a:pPr>
              <a:spcBef>
                <a:spcPct val="0"/>
              </a:spcBef>
            </a:pPr>
            <a:endParaRPr lang="cs-CZ" altLang="cs-CZ" sz="800" b="1" dirty="0">
              <a:solidFill>
                <a:schemeClr val="tx1"/>
              </a:solidFill>
              <a:latin typeface="Arial" charset="0"/>
              <a:cs typeface="+mn-cs"/>
            </a:endParaRP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Bezpečnost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	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Bezpečnostní zámek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dveří/ Ochrana proti úniku vody a proti přepěnění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b="1" dirty="0" smtClean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Konstrukce</a:t>
            </a:r>
            <a:endParaRPr lang="cs-CZ" altLang="cs-CZ" sz="800" b="1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Dotykový digitální 6místný displej v češtině i slovenštině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Eco Power Inverter motor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Materiál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bubnu Nerez/ vany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Silitech/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Panty dvířek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vlevo</a:t>
            </a:r>
            <a:endParaRPr lang="cs-CZ" altLang="cs-CZ" sz="800" dirty="0" smtClean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Průměr plnícího otvoru 35 cm / Úhel otevírání dvířek 180°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126078" y="1067303"/>
            <a:ext cx="0" cy="540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78604" y="1067314"/>
            <a:ext cx="0" cy="540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2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406" y="5753747"/>
            <a:ext cx="720000" cy="720000"/>
          </a:xfrm>
          <a:prstGeom prst="rect">
            <a:avLst/>
          </a:prstGeom>
        </p:spPr>
      </p:pic>
      <p:sp>
        <p:nvSpPr>
          <p:cNvPr id="33" name="TextBox 22"/>
          <p:cNvSpPr txBox="1"/>
          <p:nvPr/>
        </p:nvSpPr>
        <p:spPr>
          <a:xfrm>
            <a:off x="4914901" y="5760049"/>
            <a:ext cx="762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Pára pro oživení prádla, desinfekci 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odstranění zápachu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36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786" y="3384620"/>
            <a:ext cx="720000" cy="720000"/>
          </a:xfrm>
          <a:prstGeom prst="rect">
            <a:avLst/>
          </a:prstGeom>
        </p:spPr>
      </p:pic>
      <p:sp>
        <p:nvSpPr>
          <p:cNvPr id="37" name="TextBox 22"/>
          <p:cNvSpPr txBox="1"/>
          <p:nvPr/>
        </p:nvSpPr>
        <p:spPr>
          <a:xfrm>
            <a:off x="4904509" y="3477509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Noční praní se sníženou hladinou hluku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39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5380" y="1036967"/>
            <a:ext cx="720000" cy="720000"/>
          </a:xfrm>
          <a:prstGeom prst="rect">
            <a:avLst/>
          </a:prstGeom>
        </p:spPr>
      </p:pic>
      <p:sp>
        <p:nvSpPr>
          <p:cNvPr id="40" name="TextBox 22"/>
          <p:cNvSpPr txBox="1"/>
          <p:nvPr/>
        </p:nvSpPr>
        <p:spPr>
          <a:xfrm>
            <a:off x="4952609" y="1131936"/>
            <a:ext cx="6915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 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Bluetooth připojení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23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886" y="1829447"/>
            <a:ext cx="720000" cy="720000"/>
          </a:xfrm>
          <a:prstGeom prst="rect">
            <a:avLst/>
          </a:prstGeom>
        </p:spPr>
      </p:pic>
      <p:pic>
        <p:nvPicPr>
          <p:cNvPr id="27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026" y="2591447"/>
            <a:ext cx="720000" cy="720000"/>
          </a:xfrm>
          <a:prstGeom prst="rect">
            <a:avLst/>
          </a:prstGeom>
        </p:spPr>
      </p:pic>
      <p:sp>
        <p:nvSpPr>
          <p:cNvPr id="28" name="TextBox 22"/>
          <p:cNvSpPr txBox="1"/>
          <p:nvPr/>
        </p:nvSpPr>
        <p:spPr>
          <a:xfrm>
            <a:off x="4947080" y="2659981"/>
            <a:ext cx="7550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 Power Invertor motor -  tichý chod a silný výkon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34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9411" y="4195112"/>
            <a:ext cx="720000" cy="720000"/>
          </a:xfrm>
          <a:prstGeom prst="rect">
            <a:avLst/>
          </a:prstGeom>
        </p:spPr>
      </p:pic>
      <p:sp>
        <p:nvSpPr>
          <p:cNvPr id="42" name="TextBox 22"/>
          <p:cNvSpPr txBox="1"/>
          <p:nvPr/>
        </p:nvSpPr>
        <p:spPr>
          <a:xfrm>
            <a:off x="4925292" y="4288300"/>
            <a:ext cx="7204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Perfektní výsledky praní již při 30°C</a:t>
            </a:r>
            <a:endParaRPr lang="cs-CZ" sz="700" b="1" dirty="0">
              <a:solidFill>
                <a:schemeClr val="bg1"/>
              </a:solidFill>
            </a:endParaRPr>
          </a:p>
        </p:txBody>
      </p:sp>
      <p:sp>
        <p:nvSpPr>
          <p:cNvPr id="35" name="Obdélník 34"/>
          <p:cNvSpPr/>
          <p:nvPr/>
        </p:nvSpPr>
        <p:spPr>
          <a:xfrm>
            <a:off x="5707536" y="4941168"/>
            <a:ext cx="34364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Kód		</a:t>
            </a:r>
            <a:r>
              <a:rPr 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31019975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  <a:endParaRPr lang="cs-CZ" altLang="cs-CZ" sz="800" dirty="0" smtClean="0">
              <a:solidFill>
                <a:prstClr val="black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		8059019082684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latin typeface="Arial" charset="0"/>
              </a:rPr>
              <a:t>Bílá s černými dvířky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850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595 x 450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59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900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650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480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61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7447" y="2594470"/>
            <a:ext cx="720000" cy="720000"/>
          </a:xfrm>
          <a:prstGeom prst="flowChartConnector">
            <a:avLst/>
          </a:prstGeom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775" y="4184015"/>
            <a:ext cx="720000" cy="720000"/>
          </a:xfrm>
          <a:prstGeom prst="flowChartConnector">
            <a:avLst/>
          </a:prstGeom>
        </p:spPr>
      </p:pic>
      <p:sp>
        <p:nvSpPr>
          <p:cNvPr id="49" name="TextBox 22"/>
          <p:cNvSpPr txBox="1"/>
          <p:nvPr/>
        </p:nvSpPr>
        <p:spPr>
          <a:xfrm>
            <a:off x="4939531" y="1827619"/>
            <a:ext cx="7550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Aplikace 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 umožní naskenovat oblečení a navrhne péči o oděvy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17" name="Obrázek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775" y="5768975"/>
            <a:ext cx="720000" cy="720000"/>
          </a:xfrm>
          <a:prstGeom prst="flowChartConnector">
            <a:avLst/>
          </a:prstGeom>
        </p:spPr>
      </p:pic>
      <p:pic>
        <p:nvPicPr>
          <p:cNvPr id="57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027" y="4976507"/>
            <a:ext cx="720000" cy="720000"/>
          </a:xfrm>
          <a:prstGeom prst="rect">
            <a:avLst/>
          </a:prstGeom>
        </p:spPr>
      </p:pic>
      <p:sp>
        <p:nvSpPr>
          <p:cNvPr id="58" name="TextBox 22"/>
          <p:cNvSpPr txBox="1"/>
          <p:nvPr/>
        </p:nvSpPr>
        <p:spPr>
          <a:xfrm>
            <a:off x="4901731" y="5056236"/>
            <a:ext cx="77755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Antialergenní péče 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bavlněné 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dětské 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prádlo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18" name="Obrázek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015" y="1029335"/>
            <a:ext cx="720000" cy="720000"/>
          </a:xfrm>
          <a:prstGeom prst="flowChartConnector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 rotWithShape="1">
          <a:blip r:embed="rId8"/>
          <a:srcRect l="3022" t="8817" r="4558" b="5317"/>
          <a:stretch/>
        </p:blipFill>
        <p:spPr>
          <a:xfrm>
            <a:off x="4192438" y="1811546"/>
            <a:ext cx="733246" cy="741873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4220" y="3384620"/>
            <a:ext cx="720000" cy="720000"/>
          </a:xfrm>
          <a:prstGeom prst="flowChartConnector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015" y="4974165"/>
            <a:ext cx="720000" cy="720000"/>
          </a:xfrm>
          <a:prstGeom prst="flowChartConnector">
            <a:avLst/>
          </a:prstGeom>
        </p:spPr>
      </p:pic>
      <p:pic>
        <p:nvPicPr>
          <p:cNvPr id="43" name="Picture 2" descr="VÃ½sledek obrÃ¡zku pro alexa"/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23" t="7143" r="25978" b="7619"/>
          <a:stretch/>
        </p:blipFill>
        <p:spPr bwMode="auto">
          <a:xfrm>
            <a:off x="5744701" y="1020368"/>
            <a:ext cx="648000" cy="64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8" descr="VÃ½sledek obrÃ¡zku pro google home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86" r="62359" b="14322"/>
          <a:stretch/>
        </p:blipFill>
        <p:spPr bwMode="auto">
          <a:xfrm>
            <a:off x="6489768" y="1040938"/>
            <a:ext cx="936000" cy="597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TextovéPole 45">
            <a:extLst>
              <a:ext uri="{FF2B5EF4-FFF2-40B4-BE49-F238E27FC236}">
                <a16:creationId xmlns:a16="http://schemas.microsoft.com/office/drawing/2014/main" xmlns="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2019/2014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sp>
        <p:nvSpPr>
          <p:cNvPr id="47" name="Pětiúhelník 46"/>
          <p:cNvSpPr/>
          <p:nvPr/>
        </p:nvSpPr>
        <p:spPr>
          <a:xfrm>
            <a:off x="5785643" y="2008455"/>
            <a:ext cx="1617554" cy="360040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bg1"/>
                </a:solidFill>
              </a:rPr>
              <a:t>A-15 %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5682589" y="1762878"/>
            <a:ext cx="31069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altLang="cs-CZ" sz="10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Energetická </a:t>
            </a:r>
            <a:r>
              <a:rPr lang="cs-CZ" altLang="cs-CZ" sz="1000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spotřeba o 15 % </a:t>
            </a:r>
            <a:r>
              <a:rPr lang="cs-CZ" altLang="cs-CZ" sz="10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nižší než ve třídě </a:t>
            </a:r>
            <a:r>
              <a:rPr lang="cs-CZ" altLang="cs-CZ" sz="1000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A</a:t>
            </a:r>
            <a:endParaRPr lang="cs-CZ" dirty="0"/>
          </a:p>
        </p:txBody>
      </p:sp>
      <p:pic>
        <p:nvPicPr>
          <p:cNvPr id="19" name="Obrázek 18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73" b="21023"/>
          <a:stretch/>
        </p:blipFill>
        <p:spPr>
          <a:xfrm>
            <a:off x="5778923" y="2604318"/>
            <a:ext cx="720000" cy="439949"/>
          </a:xfrm>
          <a:prstGeom prst="rect">
            <a:avLst/>
          </a:prstGeom>
        </p:spPr>
      </p:pic>
      <p:cxnSp>
        <p:nvCxnSpPr>
          <p:cNvPr id="22" name="Přímá spojnice se šipkou 21"/>
          <p:cNvCxnSpPr/>
          <p:nvPr/>
        </p:nvCxnSpPr>
        <p:spPr>
          <a:xfrm>
            <a:off x="7027607" y="2643321"/>
            <a:ext cx="237543" cy="333190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ovéPole 23"/>
          <p:cNvSpPr txBox="1"/>
          <p:nvPr/>
        </p:nvSpPr>
        <p:spPr>
          <a:xfrm>
            <a:off x="6441579" y="2674296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45 cm</a:t>
            </a:r>
            <a:endParaRPr lang="cs-CZ" dirty="0">
              <a:solidFill>
                <a:srgbClr val="C00000"/>
              </a:solidFill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927" b="90440"/>
          <a:stretch/>
        </p:blipFill>
        <p:spPr>
          <a:xfrm>
            <a:off x="8319242" y="940590"/>
            <a:ext cx="688308" cy="655608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8449" y="2206642"/>
            <a:ext cx="1348687" cy="269737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23" t="11321" r="21949" b="9685"/>
          <a:stretch/>
        </p:blipFill>
        <p:spPr>
          <a:xfrm>
            <a:off x="5872757" y="3084341"/>
            <a:ext cx="1322554" cy="1858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92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1656</TotalTime>
  <Words>80</Words>
  <Application>Microsoft Office PowerPoint</Application>
  <PresentationFormat>Předvádění na obrazovce (4:3)</PresentationFormat>
  <Paragraphs>66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Gotham Narrow Bold</vt:lpstr>
      <vt:lpstr>Gotham Narrow Light</vt:lpstr>
      <vt:lpstr>Gotham Narrow Medium</vt:lpstr>
      <vt:lpstr>Motiv Office</vt:lpstr>
      <vt:lpstr>HW4 37AMBC7/1-S Předem plněná automatická pračka H-WASH 500 SLIM Wifi + Bluetooth připojení, aplikace hOn, All In One 59 min, displej v CZ i SK, pára, Eco Power Inverter motor, A-15 %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CP70_CP50011 - SÁČKOVÝ vysavač CAPTURE</dc:title>
  <dc:creator>Martina Křižáková</dc:creator>
  <cp:lastModifiedBy>Martina Křižáková</cp:lastModifiedBy>
  <cp:revision>151</cp:revision>
  <cp:lastPrinted>2016-03-31T14:41:45Z</cp:lastPrinted>
  <dcterms:created xsi:type="dcterms:W3CDTF">2016-03-31T13:54:55Z</dcterms:created>
  <dcterms:modified xsi:type="dcterms:W3CDTF">2023-10-11T12:01:01Z</dcterms:modified>
</cp:coreProperties>
</file>