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493" autoAdjust="0"/>
    <p:restoredTop sz="94660"/>
  </p:normalViewPr>
  <p:slideViewPr>
    <p:cSldViewPr>
      <p:cViewPr varScale="1">
        <p:scale>
          <a:sx n="108" d="100"/>
          <a:sy n="108" d="100"/>
        </p:scale>
        <p:origin x="23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10.08.2023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289661" y="19066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4472C4"/>
                </a:solidFill>
                <a:latin typeface="Arial" charset="0"/>
              </a:rPr>
              <a:t>XDD 66E5LS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600" dirty="0">
                <a:latin typeface="Arial" charset="0"/>
              </a:rPr>
              <a:t>Vestavná myčka nádobí se dvěma zásuvkami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Dotykové ovládání, 6 + 6 sad nádobí, Direct </a:t>
            </a:r>
            <a:r>
              <a:rPr lang="cs-CZ" altLang="cs-CZ" sz="1400" dirty="0" err="1">
                <a:solidFill>
                  <a:srgbClr val="706F6F"/>
                </a:solidFill>
                <a:latin typeface="Arial" charset="0"/>
              </a:rPr>
              <a:t>Motion</a:t>
            </a: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, LED kontrolky, 6 programů</a:t>
            </a:r>
            <a:endParaRPr lang="cs-CZ" altLang="cs-CZ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21507" y="980728"/>
            <a:ext cx="3946438" cy="518457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Hlavní vlastnosti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2019/2017)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(sady nádobí)		6+6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</a:t>
            </a:r>
            <a:r>
              <a:rPr lang="cs-CZ" altLang="cs-CZ" sz="800" dirty="0" err="1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 (kWh) 	0,54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</a:t>
            </a:r>
            <a:r>
              <a:rPr lang="cs-CZ" altLang="cs-CZ" sz="800" dirty="0" err="1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 (kWh)	54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</a:t>
            </a:r>
            <a:r>
              <a:rPr lang="cs-CZ" altLang="cs-CZ" sz="800" dirty="0" err="1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 (l)	7,8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</a:t>
            </a:r>
            <a:r>
              <a:rPr lang="cs-CZ" altLang="cs-CZ" sz="800" dirty="0" err="1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 (</a:t>
            </a:r>
            <a:r>
              <a:rPr lang="cs-CZ" altLang="cs-CZ" sz="800" dirty="0" err="1">
                <a:latin typeface="Arial" charset="0"/>
              </a:rPr>
              <a:t>h:min</a:t>
            </a:r>
            <a:r>
              <a:rPr lang="cs-CZ" altLang="cs-CZ" sz="800" dirty="0">
                <a:latin typeface="Arial" charset="0"/>
              </a:rPr>
              <a:t>)		4:03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</a:t>
            </a:r>
            <a:r>
              <a:rPr lang="cs-CZ" altLang="cs-CZ" sz="800" dirty="0" err="1">
                <a:latin typeface="Arial" charset="0"/>
              </a:rPr>
              <a:t>pW</a:t>
            </a:r>
            <a:r>
              <a:rPr lang="cs-CZ" altLang="cs-CZ" sz="800" dirty="0">
                <a:latin typeface="Arial" charset="0"/>
              </a:rPr>
              <a:t>)	45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u="sng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Programy</a:t>
            </a:r>
            <a:r>
              <a:rPr lang="cs-CZ" altLang="cs-CZ" sz="800" b="1" dirty="0">
                <a:latin typeface="Arial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6 programů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Intenzivní</a:t>
            </a:r>
            <a:r>
              <a:rPr lang="cs-CZ" altLang="cs-CZ" sz="800" dirty="0">
                <a:latin typeface="Arial" charset="0"/>
              </a:rPr>
              <a:t> 65°C - Silně znečištěné hrnce, pánve a nádobí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Univerzální</a:t>
            </a:r>
            <a:r>
              <a:rPr lang="cs-CZ" altLang="cs-CZ" sz="800" dirty="0">
                <a:latin typeface="Arial" charset="0"/>
              </a:rPr>
              <a:t> 60°C – Pro zašpiněné nádobí nebo zbytky potravin,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err="1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 50°C - Pro běžně znečištěné nádobí s optimální spotřebou vody a energie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Rychlý</a:t>
            </a:r>
            <a:r>
              <a:rPr lang="cs-CZ" altLang="cs-CZ" sz="800" dirty="0">
                <a:latin typeface="Arial" charset="0"/>
              </a:rPr>
              <a:t> 49‘ - Lehce znečištěné nádobí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Šetrné/Sklo </a:t>
            </a:r>
            <a:r>
              <a:rPr lang="cs-CZ" altLang="cs-CZ" sz="800" dirty="0">
                <a:latin typeface="Arial" charset="0"/>
              </a:rPr>
              <a:t>50°C - Lehce znečištěné a tepelně citlivé nádobí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Oplach</a:t>
            </a:r>
            <a:r>
              <a:rPr lang="cs-CZ" altLang="cs-CZ" sz="800" dirty="0">
                <a:latin typeface="Arial" charset="0"/>
              </a:rPr>
              <a:t> 15‘ - </a:t>
            </a:r>
            <a:r>
              <a:rPr lang="pl-PL" altLang="cs-CZ" sz="800" dirty="0">
                <a:latin typeface="Arial" charset="0"/>
              </a:rPr>
              <a:t>Zabraňuje pachům a zasychání nečistot na nádobí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solidFill>
                  <a:srgbClr val="FF0000"/>
                </a:solidFill>
                <a:latin typeface="Arial" charset="0"/>
              </a:rPr>
              <a:t>	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u="sng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Odložený start  až o 12 hod</a:t>
            </a:r>
            <a:r>
              <a:rPr lang="cs-CZ" altLang="cs-CZ" sz="800" dirty="0">
                <a:solidFill>
                  <a:srgbClr val="FF0000"/>
                </a:solidFill>
                <a:latin typeface="Arial" charset="0"/>
              </a:rPr>
              <a:t>,</a:t>
            </a:r>
            <a:r>
              <a:rPr lang="cs-CZ" altLang="cs-CZ" sz="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Ukazatel nedostatku soli a leštidla</a:t>
            </a: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ExtraDry</a:t>
            </a:r>
            <a:r>
              <a:rPr lang="cs-CZ" altLang="cs-CZ" sz="800" b="1" dirty="0">
                <a:latin typeface="Arial" charset="0"/>
              </a:rPr>
              <a:t> - </a:t>
            </a:r>
            <a:r>
              <a:rPr lang="cs-CZ" altLang="cs-CZ" sz="800" dirty="0">
                <a:latin typeface="Arial" charset="0"/>
              </a:rPr>
              <a:t>Zvyšuje teplotu závěrečného oplachu a délku fáze sušení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HYGIENE - </a:t>
            </a:r>
            <a:r>
              <a:rPr lang="cs-CZ" altLang="cs-CZ" sz="800" dirty="0">
                <a:latin typeface="Arial" charset="0"/>
              </a:rPr>
              <a:t>Zvyšuje teplotu vody během fáze oplachování, aby se provedla dezinfekce.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Express</a:t>
            </a:r>
            <a:r>
              <a:rPr lang="cs-CZ" altLang="cs-CZ" sz="800" dirty="0">
                <a:latin typeface="Arial" charset="0"/>
              </a:rPr>
              <a:t> - Využívá více vody a energie pro rychlejší mytí.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Bezpečnost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Dětská pojistka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Direct </a:t>
            </a:r>
            <a:r>
              <a:rPr lang="cs-CZ" altLang="cs-CZ" sz="800" dirty="0" err="1">
                <a:latin typeface="Arial" charset="0"/>
              </a:rPr>
              <a:t>Motion</a:t>
            </a:r>
            <a:r>
              <a:rPr lang="cs-CZ" altLang="cs-CZ" sz="800" dirty="0">
                <a:latin typeface="Arial" charset="0"/>
              </a:rPr>
              <a:t> motor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Plně sklopitelné držáky v obou koších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Knock</a:t>
            </a:r>
            <a:r>
              <a:rPr lang="cs-CZ" altLang="cs-CZ" sz="800" b="1" dirty="0">
                <a:latin typeface="Arial" charset="0"/>
              </a:rPr>
              <a:t> to </a:t>
            </a:r>
            <a:r>
              <a:rPr lang="cs-CZ" altLang="cs-CZ" sz="800" b="1" dirty="0" err="1">
                <a:latin typeface="Arial" charset="0"/>
              </a:rPr>
              <a:t>pause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– zaklepání na dvířka pro pozastavení mycího cyklu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32901724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8059019071084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Barva		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820 × 599 × 571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54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srgbClr val="FF0000"/>
                </a:solidFill>
                <a:latin typeface="Arial" panose="020B0604020202020204" pitchFamily="34" charset="0"/>
              </a:rPr>
              <a:t>Rozměry balení V × Š × H (mm)	896 × 640 × 676</a:t>
            </a: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55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34706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3F7EB904-E2EF-478C-AF83-540EF98E5E85}"/>
              </a:ext>
            </a:extLst>
          </p:cNvPr>
          <p:cNvSpPr txBox="1"/>
          <p:nvPr/>
        </p:nvSpPr>
        <p:spPr>
          <a:xfrm>
            <a:off x="4695759" y="1308628"/>
            <a:ext cx="993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6+6 </a:t>
            </a:r>
          </a:p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 nádobí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C9EE0D1-DA8F-42F6-97BC-3220B6B2C80E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2019/2017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AA445DE0-0264-4052-8990-8C8D45AB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107" y="1819130"/>
            <a:ext cx="673723" cy="657272"/>
          </a:xfrm>
          <a:prstGeom prst="rect">
            <a:avLst/>
          </a:prstGeom>
        </p:spPr>
      </p:pic>
      <p:sp>
        <p:nvSpPr>
          <p:cNvPr id="37" name="TextovéPole 36">
            <a:extLst>
              <a:ext uri="{FF2B5EF4-FFF2-40B4-BE49-F238E27FC236}">
                <a16:creationId xmlns:a16="http://schemas.microsoft.com/office/drawing/2014/main" id="{48A7AE9A-423A-41A5-B327-10A59B8A7EFD}"/>
              </a:ext>
            </a:extLst>
          </p:cNvPr>
          <p:cNvSpPr txBox="1"/>
          <p:nvPr/>
        </p:nvSpPr>
        <p:spPr>
          <a:xfrm>
            <a:off x="4681872" y="1976752"/>
            <a:ext cx="993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Odložený start</a:t>
            </a:r>
            <a:b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1-12 hod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3F8BB78-3B63-C1DC-2242-C9CD13FF1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486" y="1034226"/>
            <a:ext cx="1549080" cy="230044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5375C5A-B88E-89CF-B6DC-F0F6C354E7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916" y="3472890"/>
            <a:ext cx="1359253" cy="113815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06A8F9B-7BEA-F054-D0EB-50A18EA69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064" y="3472890"/>
            <a:ext cx="1444815" cy="113815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BAD8323-06AF-F38E-9390-DD21A0CBD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1610" y="934336"/>
            <a:ext cx="1207721" cy="2400058"/>
          </a:xfrm>
          <a:prstGeom prst="rect">
            <a:avLst/>
          </a:prstGeom>
        </p:spPr>
      </p:pic>
      <p:sp>
        <p:nvSpPr>
          <p:cNvPr id="18" name="Ovál 17">
            <a:extLst>
              <a:ext uri="{FF2B5EF4-FFF2-40B4-BE49-F238E27FC236}">
                <a16:creationId xmlns:a16="http://schemas.microsoft.com/office/drawing/2014/main" id="{59F56841-34EA-0CA3-F0D3-6A999CB7D22E}"/>
              </a:ext>
            </a:extLst>
          </p:cNvPr>
          <p:cNvSpPr/>
          <p:nvPr/>
        </p:nvSpPr>
        <p:spPr>
          <a:xfrm>
            <a:off x="4050965" y="1094940"/>
            <a:ext cx="618915" cy="618915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14546033-0A77-974C-7875-01621C36BDEF}"/>
              </a:ext>
            </a:extLst>
          </p:cNvPr>
          <p:cNvSpPr txBox="1"/>
          <p:nvPr/>
        </p:nvSpPr>
        <p:spPr>
          <a:xfrm>
            <a:off x="3852690" y="1204342"/>
            <a:ext cx="993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6+6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52A9B312-2A26-4CE7-AD1A-CC805CF0E6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1498" y="2506391"/>
            <a:ext cx="710673" cy="751817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31DBAA86-832D-F9AA-C6EA-47E2485ECC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8575" y="3364864"/>
            <a:ext cx="710673" cy="711847"/>
          </a:xfrm>
          <a:prstGeom prst="rect">
            <a:avLst/>
          </a:prstGeom>
        </p:spPr>
      </p:pic>
      <p:sp>
        <p:nvSpPr>
          <p:cNvPr id="28" name="TextovéPole 27">
            <a:extLst>
              <a:ext uri="{FF2B5EF4-FFF2-40B4-BE49-F238E27FC236}">
                <a16:creationId xmlns:a16="http://schemas.microsoft.com/office/drawing/2014/main" id="{AC0F1D8E-05AA-75EF-40E5-3F3A1F3C3D74}"/>
              </a:ext>
            </a:extLst>
          </p:cNvPr>
          <p:cNvSpPr txBox="1"/>
          <p:nvPr/>
        </p:nvSpPr>
        <p:spPr>
          <a:xfrm>
            <a:off x="4721596" y="2802115"/>
            <a:ext cx="993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Hygiene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 dezinfekci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0A1C1A7A-1823-7F5F-34E2-F058647049C6}"/>
              </a:ext>
            </a:extLst>
          </p:cNvPr>
          <p:cNvSpPr txBox="1"/>
          <p:nvPr/>
        </p:nvSpPr>
        <p:spPr>
          <a:xfrm>
            <a:off x="4681872" y="3613065"/>
            <a:ext cx="9939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1747CF-528E-4FB1-8821-D297DBD7BA7C}">
  <ds:schemaRefs>
    <ds:schemaRef ds:uri="http://schemas.openxmlformats.org/package/2006/metadata/core-properties"/>
    <ds:schemaRef ds:uri="http://purl.org/dc/dcmitype/"/>
    <ds:schemaRef ds:uri="b4af0723-3826-4aee-ba08-906e8dce3040"/>
    <ds:schemaRef ds:uri="http://purl.org/dc/terms/"/>
    <ds:schemaRef ds:uri="a09af93a-bc92-4cce-8ba3-c8fdbed82e22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3018</TotalTime>
  <Words>372</Words>
  <Application>Microsoft Office PowerPoint</Application>
  <PresentationFormat>Předvádění na obrazovce (4:3)</PresentationFormat>
  <Paragraphs>52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Michaela Kurková</cp:lastModifiedBy>
  <cp:revision>350</cp:revision>
  <cp:lastPrinted>2016-05-31T13:00:02Z</cp:lastPrinted>
  <dcterms:created xsi:type="dcterms:W3CDTF">2015-07-16T11:02:07Z</dcterms:created>
  <dcterms:modified xsi:type="dcterms:W3CDTF">2023-08-10T10:20:26Z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