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12.01.2026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xmlns="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xmlns="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12.01.2026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12.01.2026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12.01.2026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12.01.2026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12.01.2026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12.01.2026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12.01.2026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12.01.2026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12.01.2026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12.01.2026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xmlns="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Arial" charset="0"/>
              </a:rPr>
              <a:t>HW90-B14367U-S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plněná automatická pračka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X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SERIES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7</a:t>
            </a:r>
            <a:endParaRPr lang="cs-CZ" altLang="cs-CZ" sz="1400" b="1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Motion motor, ABT, Flexy Time, Refresh, digitální dotykový displej, rychlý cyklus, odstraňování skvrn,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A-35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:a16="http://schemas.microsoft.com/office/drawing/2014/main" xmlns="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173916" y="998330"/>
            <a:ext cx="3621687" cy="585966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latin typeface="Arial" charset="0"/>
              </a:rPr>
              <a:t>35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0,314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3</a:t>
            </a:r>
            <a:r>
              <a:rPr lang="cs-CZ" altLang="cs-CZ" sz="800" dirty="0">
                <a:latin typeface="Arial" charset="0"/>
              </a:rPr>
              <a:t>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1330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68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Wifi + Bluetooth připojení </a:t>
            </a:r>
            <a:r>
              <a:rPr lang="cs-CZ" altLang="cs-CZ" sz="800" dirty="0">
                <a:latin typeface="Arial" charset="0"/>
              </a:rPr>
              <a:t>-  </a:t>
            </a:r>
            <a:r>
              <a:rPr lang="cs-CZ" altLang="cs-CZ" sz="800" dirty="0" smtClean="0">
                <a:latin typeface="Arial" charset="0"/>
              </a:rPr>
              <a:t>bezdotykové </a:t>
            </a:r>
            <a:r>
              <a:rPr lang="cs-CZ" altLang="cs-CZ" sz="800" dirty="0">
                <a:latin typeface="Arial" charset="0"/>
              </a:rPr>
              <a:t>připojení k Wifi a ovládání pračky přes aplikaci hOn s více než 60 dalšími programy a funkcemi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Aplikace hOn navrhne nejlepší program pro péči o vaše oděvy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Direct Motion Motor </a:t>
            </a:r>
            <a:r>
              <a:rPr lang="cs-CZ" altLang="cs-CZ" sz="800" dirty="0">
                <a:latin typeface="Arial" charset="0"/>
              </a:rPr>
              <a:t>– motor umístěný přímo na bubnu bez použití řemenu, tichý chod pouhých </a:t>
            </a:r>
            <a:r>
              <a:rPr lang="cs-CZ" altLang="cs-CZ" sz="800" dirty="0" smtClean="0">
                <a:latin typeface="Arial" charset="0"/>
              </a:rPr>
              <a:t>67 </a:t>
            </a:r>
            <a:r>
              <a:rPr lang="cs-CZ" altLang="cs-CZ" sz="800" dirty="0">
                <a:latin typeface="Arial" charset="0"/>
              </a:rPr>
              <a:t>dB(A) při odstřeďování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ABT</a:t>
            </a:r>
            <a:r>
              <a:rPr lang="cs-CZ" altLang="cs-CZ" sz="800" dirty="0">
                <a:latin typeface="Arial" charset="0"/>
              </a:rPr>
              <a:t> – antibakt. ošetření zásuvky na detergent a gumového těsnění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Smart Dual Spray </a:t>
            </a:r>
            <a:r>
              <a:rPr lang="cs-CZ" altLang="cs-CZ" sz="800" dirty="0">
                <a:latin typeface="Arial" charset="0"/>
              </a:rPr>
              <a:t>– dvojité sprchování okénka dvířek a gumového těsnění </a:t>
            </a:r>
            <a:r>
              <a:rPr lang="cs-CZ" altLang="cs-CZ" sz="800" b="1" dirty="0" smtClean="0">
                <a:latin typeface="Arial" charset="0"/>
              </a:rPr>
              <a:t>Pillow Drum </a:t>
            </a:r>
            <a:r>
              <a:rPr lang="cs-CZ" altLang="cs-CZ" sz="800" dirty="0">
                <a:latin typeface="Arial" charset="0"/>
              </a:rPr>
              <a:t>– šetrný buben s polštářkovými výstupky, Osvětlení bubnu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Flexy Time </a:t>
            </a:r>
            <a:r>
              <a:rPr lang="cs-CZ" altLang="cs-CZ" sz="800" dirty="0">
                <a:latin typeface="Arial" charset="0"/>
              </a:rPr>
              <a:t>– tři režimu: Úspora času/ Úspora energie / Intenzivní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 </a:t>
            </a:r>
            <a:r>
              <a:rPr lang="cs-CZ" altLang="cs-CZ" sz="800" b="1" dirty="0" smtClean="0">
                <a:latin typeface="Arial" charset="0"/>
              </a:rPr>
              <a:t>Refresh </a:t>
            </a:r>
            <a:r>
              <a:rPr lang="cs-CZ" altLang="cs-CZ" sz="800" dirty="0" smtClean="0">
                <a:latin typeface="Arial" charset="0"/>
              </a:rPr>
              <a:t>- </a:t>
            </a:r>
            <a:r>
              <a:rPr lang="cs-CZ" altLang="cs-CZ" sz="800" dirty="0">
                <a:latin typeface="Arial" charset="0"/>
              </a:rPr>
              <a:t>Osvěžení </a:t>
            </a:r>
            <a:r>
              <a:rPr lang="cs-CZ" altLang="cs-CZ" sz="800" dirty="0" smtClean="0">
                <a:latin typeface="Arial" charset="0"/>
              </a:rPr>
              <a:t>párou - </a:t>
            </a:r>
            <a:r>
              <a:rPr lang="cs-CZ" altLang="cs-CZ" sz="800" dirty="0">
                <a:latin typeface="Arial" charset="0"/>
              </a:rPr>
              <a:t>vytváří jemnou a teplou vodní mlhu, která proniká do vláken; zbavuje zápachu, desinfikuje a sterilizuje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XL Buben</a:t>
            </a:r>
            <a:r>
              <a:rPr lang="cs-CZ" altLang="cs-CZ" sz="800" dirty="0">
                <a:latin typeface="Arial" charset="0"/>
              </a:rPr>
              <a:t> s Ø525 mm </a:t>
            </a:r>
            <a:r>
              <a:rPr lang="cs-CZ" altLang="cs-CZ" sz="800" dirty="0" smtClean="0">
                <a:latin typeface="Arial" charset="0"/>
              </a:rPr>
              <a:t>– objemný prostor pro velké prádlo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Pára </a:t>
            </a:r>
            <a:r>
              <a:rPr lang="cs-CZ" altLang="cs-CZ" sz="800" b="1" dirty="0">
                <a:latin typeface="Arial" charset="0"/>
              </a:rPr>
              <a:t>je automaticky součástí programů: Smart Al, Antialergenní péče, Dětská </a:t>
            </a:r>
            <a:r>
              <a:rPr lang="cs-CZ" altLang="cs-CZ" sz="800" b="1" dirty="0" smtClean="0">
                <a:latin typeface="Arial" charset="0"/>
              </a:rPr>
              <a:t>péče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14 programů + Wifi: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Smart AI, Refresh (Osvěžení párou), Antialergenní péče (parní), Dětská péče (parní), Smíšené, Jemné, ECO 40-60, Syntetika, Bavlna, Přikrývky, Super rychlý 15 min, Odstřeďování, Vlna, Bavlna 20 °C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Flexy Time, Odložený konec programu, Přídavné máchání (3), Nastavení teploty praní, Nastavení otáček odstřeďování, Proti pomačkání, Čištění bubnu, Dálkové ovládání, Dětský </a:t>
            </a:r>
            <a:r>
              <a:rPr lang="cs-CZ" altLang="cs-CZ" sz="800" dirty="0" smtClean="0">
                <a:latin typeface="Arial" charset="0"/>
              </a:rPr>
              <a:t>zámek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Bezpečnostní zámek dveří; Ochrana proti úniku vody Antioverflow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dotykový displej; Invertorový motor Direct Motion motor; Otvor 36 cm; průměr bubnu 52,5 cm; Osvětlení bubnu, Objem bubnu </a:t>
            </a:r>
            <a:r>
              <a:rPr lang="cs-CZ" altLang="cs-CZ" sz="800" dirty="0" smtClean="0">
                <a:latin typeface="Arial" charset="0"/>
              </a:rPr>
              <a:t>63 </a:t>
            </a:r>
            <a:r>
              <a:rPr lang="cs-CZ" altLang="cs-CZ" sz="800" dirty="0">
                <a:latin typeface="Arial" charset="0"/>
              </a:rPr>
              <a:t>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Materiál bubnu Nerez/ vany Silitech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xmlns="" id="{47973599-958F-BCF4-2835-C696DC979488}"/>
              </a:ext>
            </a:extLst>
          </p:cNvPr>
          <p:cNvSpPr/>
          <p:nvPr/>
        </p:nvSpPr>
        <p:spPr>
          <a:xfrm>
            <a:off x="5577070" y="4509120"/>
            <a:ext cx="33843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altLang="cs-CZ" sz="800" dirty="0" smtClean="0">
                <a:latin typeface="Arial" charset="0"/>
              </a:rPr>
              <a:t>31020965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6921081518564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600 x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598 mm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celková 		hloubka včetně dveří a 		připojení na vodu a odpad</a:t>
            </a:r>
          </a:p>
          <a:p>
            <a:pPr lvl="0"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mm (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bez dveří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a připojení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		na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vodu a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odpad)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71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xmlns="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xmlns="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508" y="1107155"/>
            <a:ext cx="623745" cy="623745"/>
          </a:xfrm>
          <a:prstGeom prst="rect">
            <a:avLst/>
          </a:prstGeom>
        </p:spPr>
      </p:pic>
      <p:sp>
        <p:nvSpPr>
          <p:cNvPr id="27" name="Pětiúhelník 26"/>
          <p:cNvSpPr/>
          <p:nvPr/>
        </p:nvSpPr>
        <p:spPr>
          <a:xfrm>
            <a:off x="5659688" y="1205769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A-35 </a:t>
            </a:r>
            <a:r>
              <a:rPr lang="cs-CZ" dirty="0" smtClean="0">
                <a:solidFill>
                  <a:schemeClr val="bg1"/>
                </a:solidFill>
              </a:rPr>
              <a:t>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662258" y="104144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4653512" y="3657218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4634397" y="1988840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pic>
        <p:nvPicPr>
          <p:cNvPr id="39" name="Obrázek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008" y="2862358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4671887" y="2937138"/>
            <a:ext cx="837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Flexy Time </a:t>
            </a:r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Úspora času/ Úspora energie / Intenzivní</a:t>
            </a: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397" y="3574727"/>
            <a:ext cx="720000" cy="720000"/>
          </a:xfrm>
          <a:prstGeom prst="rect">
            <a:avLst/>
          </a:prstGeom>
        </p:spPr>
      </p:pic>
      <p:sp>
        <p:nvSpPr>
          <p:cNvPr id="44" name="TextovéPole 43"/>
          <p:cNvSpPr txBox="1"/>
          <p:nvPr/>
        </p:nvSpPr>
        <p:spPr>
          <a:xfrm>
            <a:off x="4636782" y="5499229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 Drum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 pro jemné zacházení s prádlem</a:t>
            </a: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514" y="5517312"/>
            <a:ext cx="720000" cy="720000"/>
          </a:xfrm>
          <a:prstGeom prst="rect">
            <a:avLst/>
          </a:prstGeom>
        </p:spPr>
      </p:pic>
      <p:sp>
        <p:nvSpPr>
          <p:cNvPr id="47" name="TextovéPole 46"/>
          <p:cNvSpPr txBox="1"/>
          <p:nvPr/>
        </p:nvSpPr>
        <p:spPr>
          <a:xfrm>
            <a:off x="4611569" y="4470211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Refresh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osvěží </a:t>
            </a:r>
            <a:r>
              <a:rPr lang="cs-CZ" sz="800" dirty="0">
                <a:latin typeface="Arial" charset="0"/>
                <a:cs typeface="Arial" panose="020B0604020202020204" pitchFamily="34" charset="0"/>
              </a:rPr>
              <a:t>oblečení a zbavuje zápachu, desinfikuje a sterilizuje</a:t>
            </a:r>
          </a:p>
        </p:txBody>
      </p:sp>
      <p:pic>
        <p:nvPicPr>
          <p:cNvPr id="48" name="Obrázek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391" y="4509200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88" y="1971149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6951" r="19551" b="6951"/>
          <a:stretch/>
        </p:blipFill>
        <p:spPr>
          <a:xfrm>
            <a:off x="5622658" y="1696115"/>
            <a:ext cx="2024552" cy="281378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87351" y="858942"/>
            <a:ext cx="706388" cy="6926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233" y="1730900"/>
            <a:ext cx="1366236" cy="273247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2439</TotalTime>
  <Words>117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286</cp:revision>
  <cp:lastPrinted>2025-07-01T09:17:14Z</cp:lastPrinted>
  <dcterms:created xsi:type="dcterms:W3CDTF">2015-07-16T11:02:07Z</dcterms:created>
  <dcterms:modified xsi:type="dcterms:W3CDTF">2026-01-12T16:13:05Z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