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1" d="100"/>
          <a:sy n="141" d="100"/>
        </p:scale>
        <p:origin x="82" y="-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CIP 3D9E0B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Myčka nádobí plně integrovaná </a:t>
            </a:r>
            <a:r>
              <a:rPr lang="cs-CZ" altLang="cs-CZ" sz="1400" dirty="0" err="1">
                <a:latin typeface="Arial" charset="0"/>
              </a:rPr>
              <a:t>Rapidò</a:t>
            </a:r>
            <a:r>
              <a:rPr lang="cs-CZ" altLang="cs-CZ" sz="1400" dirty="0">
                <a:latin typeface="Arial" charset="0"/>
              </a:rPr>
              <a:t>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Třída D</a:t>
            </a:r>
            <a:r>
              <a:rPr lang="cs-CZ" altLang="cs-CZ" sz="120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13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sad, 11 l, 49 dB(A), košík na příbory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56682" y="980728"/>
            <a:ext cx="3960440" cy="61206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0,83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83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11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4:05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programů základních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MYTÍ A SUŠENÍ 35‘</a:t>
            </a:r>
            <a:r>
              <a:rPr lang="cs-CZ" altLang="cs-CZ" sz="800" dirty="0">
                <a:latin typeface="Arial" charset="0"/>
              </a:rPr>
              <a:t>– lehké znečištění, nechoulostivé: stolní nádobí, příbory, hrnce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60</a:t>
            </a:r>
            <a:r>
              <a:rPr lang="cs-CZ" altLang="cs-CZ" sz="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˚</a:t>
            </a:r>
            <a:r>
              <a:rPr lang="cs-CZ" altLang="cs-CZ" sz="800" dirty="0">
                <a:latin typeface="Arial" charset="0"/>
              </a:rPr>
              <a:t>- každodenní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45</a:t>
            </a:r>
            <a:r>
              <a:rPr lang="cs-CZ" altLang="cs-CZ" sz="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˚</a:t>
            </a:r>
            <a:r>
              <a:rPr lang="cs-CZ" altLang="cs-CZ" sz="800" dirty="0">
                <a:latin typeface="Arial" charset="0"/>
              </a:rPr>
              <a:t> - nejúčinnější program z hlediska kombinované spotřeby energie a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 75</a:t>
            </a:r>
            <a:r>
              <a:rPr lang="cs-CZ" altLang="cs-CZ" sz="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˚ </a:t>
            </a:r>
            <a:r>
              <a:rPr lang="cs-CZ" altLang="cs-CZ" sz="800" dirty="0">
                <a:latin typeface="Arial" charset="0"/>
              </a:rPr>
              <a:t>- pro silně znečištěné pánve a další předměty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SKLO 45</a:t>
            </a:r>
            <a:r>
              <a:rPr lang="cs-CZ" altLang="cs-CZ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˚ </a:t>
            </a:r>
            <a:r>
              <a:rPr lang="cs-CZ" altLang="cs-CZ" sz="800" dirty="0">
                <a:latin typeface="Arial" charset="0"/>
              </a:rPr>
              <a:t>- choulostivé: skleněné nádobí, stolní nádobí, příbory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>
                <a:latin typeface="Arial" charset="0"/>
              </a:rPr>
              <a:t>Funkce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až 3-6-9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Poloviční náplň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Dětský zámek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nedostatku soli a leštidla, Senzor náplně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otevírání dvířek po skončení mycího cyklu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koše + 1 košík na příbory ve spodním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Polohovatelný horní koš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Fixní dekorační deska, Fixní panty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u="sng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 err="1">
                <a:latin typeface="Arial" charset="0"/>
              </a:rPr>
              <a:t>Aquastop</a:t>
            </a:r>
            <a:r>
              <a:rPr lang="cs-CZ" sz="800" dirty="0">
                <a:latin typeface="Arial" charset="0"/>
              </a:rPr>
              <a:t> – ochrana proti přetečení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841065" y="5122315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32901968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6925777804627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V×Š×H (mm)	818 × 597 × 554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31,5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V×Š×H (mm)	886 × 655 × 685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35,5</a:t>
            </a: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ovéPole 51"/>
          <p:cNvSpPr txBox="1"/>
          <p:nvPr/>
        </p:nvSpPr>
        <p:spPr>
          <a:xfrm>
            <a:off x="4836142" y="191362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b="1" dirty="0">
                <a:latin typeface="Arial" charset="0"/>
              </a:rPr>
              <a:t>MYTÍ A SUŠENÍ 35 minut</a:t>
            </a:r>
            <a:endParaRPr lang="cs-CZ" sz="800" dirty="0"/>
          </a:p>
        </p:txBody>
      </p:sp>
      <p:sp>
        <p:nvSpPr>
          <p:cNvPr id="68" name="TextovéPole 67"/>
          <p:cNvSpPr txBox="1"/>
          <p:nvPr/>
        </p:nvSpPr>
        <p:spPr>
          <a:xfrm>
            <a:off x="4791116" y="282475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b="1" dirty="0">
                <a:latin typeface="Arial" charset="0"/>
              </a:rPr>
              <a:t>Automatické otevírání dvířek</a:t>
            </a:r>
            <a:endParaRPr lang="cs-CZ" sz="8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46EF1B20-8073-4B55-80BD-65992EACAF81}"/>
              </a:ext>
            </a:extLst>
          </p:cNvPr>
          <p:cNvSpPr txBox="1"/>
          <p:nvPr/>
        </p:nvSpPr>
        <p:spPr>
          <a:xfrm>
            <a:off x="5580032" y="98230"/>
            <a:ext cx="3562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AA68394D-12AB-48E0-B3E6-B685DC5E6DB6}"/>
              </a:ext>
            </a:extLst>
          </p:cNvPr>
          <p:cNvSpPr txBox="1"/>
          <p:nvPr/>
        </p:nvSpPr>
        <p:spPr>
          <a:xfrm>
            <a:off x="4780435" y="115505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 poloviční náplně</a:t>
            </a:r>
            <a:endParaRPr lang="cs-CZ" sz="800" b="1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35D22EF-A258-0F00-B5D4-9E2E833EA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8131FAF-AEC8-CA41-55D0-76F5D6DE7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7449" y="962673"/>
            <a:ext cx="2530916" cy="258404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D3C5A36-8B5F-9D8C-E8F2-6F0631EFA7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6211" y="3564371"/>
            <a:ext cx="1123239" cy="139725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92B41D1-F9AC-17F0-C975-6470EEE95A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1154" y="3486491"/>
            <a:ext cx="1829512" cy="158878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20CA137E-F072-2F8E-2FB0-8318B42486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9404" y="1479134"/>
            <a:ext cx="1021329" cy="2023918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64A251F-B8B1-3C45-DE4F-933848710A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0068" y="310793"/>
            <a:ext cx="476964" cy="476964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064BFC6E-5CB6-9731-E549-C87362E27A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380" y="1921203"/>
            <a:ext cx="610269" cy="61026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B1572978-43C0-AF46-3E58-768F5583DAC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202" y="3673527"/>
            <a:ext cx="610269" cy="6102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A8C9FCBD-9570-A54A-B530-F3D943DB3A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202" y="1085455"/>
            <a:ext cx="610269" cy="610269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798B530E-5D76-9A13-3A66-8DDB5D4CF4E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536" y="2795426"/>
            <a:ext cx="610269" cy="610269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7596039B-6C2C-181A-0476-ACAE5E515BC2}"/>
              </a:ext>
            </a:extLst>
          </p:cNvPr>
          <p:cNvSpPr txBox="1"/>
          <p:nvPr/>
        </p:nvSpPr>
        <p:spPr>
          <a:xfrm>
            <a:off x="4772846" y="37478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Odložený start až 3-6-9 hod</a:t>
            </a:r>
          </a:p>
        </p:txBody>
      </p:sp>
      <p:pic>
        <p:nvPicPr>
          <p:cNvPr id="40" name="Obrázek 39">
            <a:extLst>
              <a:ext uri="{FF2B5EF4-FFF2-40B4-BE49-F238E27FC236}">
                <a16:creationId xmlns:a16="http://schemas.microsoft.com/office/drawing/2014/main" id="{AAE64664-741B-E015-5539-7BD6ABEFCE7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380" y="4530132"/>
            <a:ext cx="610269" cy="610269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970685A2-BCA9-137D-C0A0-92EFD1C4D37B}"/>
              </a:ext>
            </a:extLst>
          </p:cNvPr>
          <p:cNvSpPr txBox="1"/>
          <p:nvPr/>
        </p:nvSpPr>
        <p:spPr>
          <a:xfrm>
            <a:off x="4799647" y="460443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sz="800" b="1" dirty="0" err="1">
                <a:latin typeface="Arial" charset="0"/>
              </a:rPr>
              <a:t>Aquastop</a:t>
            </a:r>
            <a:r>
              <a:rPr lang="cs-CZ" sz="800" b="1" dirty="0">
                <a:latin typeface="Arial" charset="0"/>
              </a:rPr>
              <a:t>  ochrana proti přetečení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352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211</cp:revision>
  <cp:lastPrinted>2016-05-05T10:40:20Z</cp:lastPrinted>
  <dcterms:created xsi:type="dcterms:W3CDTF">2015-07-16T11:02:07Z</dcterms:created>
  <dcterms:modified xsi:type="dcterms:W3CDTF">2026-04-13T07:37:55Z</dcterms:modified>
</cp:coreProperties>
</file>