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0E8FC5"/>
    <a:srgbClr val="0093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493" autoAdjust="0"/>
    <p:restoredTop sz="94660"/>
  </p:normalViewPr>
  <p:slideViewPr>
    <p:cSldViewPr>
      <p:cViewPr varScale="1">
        <p:scale>
          <a:sx n="82" d="100"/>
          <a:sy n="82" d="100"/>
        </p:scale>
        <p:origin x="198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791B80A1-FDE9-416C-B9A8-2A1FE73A844A}" type="datetimeFigureOut">
              <a:rPr lang="cs-CZ" smtClean="0"/>
              <a:t>16.11.2021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F63C6288-EF84-456C-B7FC-4481D153D6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8080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C6288-EF84-456C-B7FC-4481D153D6E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4777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16.11.2021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8545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16.11.2021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16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16.11.2021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516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16.11.2021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730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16.11.2021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9162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16.11.2021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77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16.11.2021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0387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16.11.2021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3665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2320" y="6309320"/>
            <a:ext cx="1251348" cy="386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reeform 28"/>
          <p:cNvSpPr>
            <a:spLocks/>
          </p:cNvSpPr>
          <p:nvPr userDrawn="1"/>
        </p:nvSpPr>
        <p:spPr bwMode="auto">
          <a:xfrm flipH="1" flipV="1">
            <a:off x="0" y="6211575"/>
            <a:ext cx="6984776" cy="646425"/>
          </a:xfrm>
          <a:custGeom>
            <a:avLst/>
            <a:gdLst>
              <a:gd name="connsiteX0" fmla="*/ 0 w 8915400"/>
              <a:gd name="connsiteY0" fmla="*/ 0 h 1026989"/>
              <a:gd name="connsiteX1" fmla="*/ 311567 w 8915400"/>
              <a:gd name="connsiteY1" fmla="*/ 0 h 1026989"/>
              <a:gd name="connsiteX2" fmla="*/ 8609192 w 8915400"/>
              <a:gd name="connsiteY2" fmla="*/ 0 h 1026989"/>
              <a:gd name="connsiteX3" fmla="*/ 8892102 w 8915400"/>
              <a:gd name="connsiteY3" fmla="*/ 281709 h 1026989"/>
              <a:gd name="connsiteX4" fmla="*/ 8915400 w 8915400"/>
              <a:gd name="connsiteY4" fmla="*/ 313802 h 1026989"/>
              <a:gd name="connsiteX5" fmla="*/ 8892102 w 8915400"/>
              <a:gd name="connsiteY5" fmla="*/ 345896 h 1026989"/>
              <a:gd name="connsiteX6" fmla="*/ 8203133 w 8915400"/>
              <a:gd name="connsiteY6" fmla="*/ 1012725 h 1026989"/>
              <a:gd name="connsiteX7" fmla="*/ 8196476 w 8915400"/>
              <a:gd name="connsiteY7" fmla="*/ 1016291 h 1026989"/>
              <a:gd name="connsiteX8" fmla="*/ 8173178 w 8915400"/>
              <a:gd name="connsiteY8" fmla="*/ 1026989 h 1026989"/>
              <a:gd name="connsiteX9" fmla="*/ 686871 w 8915400"/>
              <a:gd name="connsiteY9" fmla="*/ 1026989 h 1026989"/>
              <a:gd name="connsiteX10" fmla="*/ 0 w 8915400"/>
              <a:gd name="connsiteY10" fmla="*/ 1026989 h 102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15400" h="1026989">
                <a:moveTo>
                  <a:pt x="0" y="0"/>
                </a:moveTo>
                <a:lnTo>
                  <a:pt x="311567" y="0"/>
                </a:lnTo>
                <a:cubicBezTo>
                  <a:pt x="1814549" y="0"/>
                  <a:pt x="4345887" y="0"/>
                  <a:pt x="8609192" y="0"/>
                </a:cubicBezTo>
                <a:cubicBezTo>
                  <a:pt x="8609192" y="0"/>
                  <a:pt x="8609192" y="0"/>
                  <a:pt x="8892102" y="281709"/>
                </a:cubicBezTo>
                <a:cubicBezTo>
                  <a:pt x="8892102" y="281709"/>
                  <a:pt x="8915400" y="299539"/>
                  <a:pt x="8915400" y="313802"/>
                </a:cubicBezTo>
                <a:cubicBezTo>
                  <a:pt x="8915400" y="328066"/>
                  <a:pt x="8892102" y="345896"/>
                  <a:pt x="8892102" y="345896"/>
                </a:cubicBezTo>
                <a:cubicBezTo>
                  <a:pt x="8892102" y="345896"/>
                  <a:pt x="8892102" y="345896"/>
                  <a:pt x="8203133" y="1012725"/>
                </a:cubicBezTo>
                <a:cubicBezTo>
                  <a:pt x="8203133" y="1012725"/>
                  <a:pt x="8206461" y="1009159"/>
                  <a:pt x="8196476" y="1016291"/>
                </a:cubicBezTo>
                <a:cubicBezTo>
                  <a:pt x="8186491" y="1026989"/>
                  <a:pt x="8173178" y="1026989"/>
                  <a:pt x="8173178" y="1026989"/>
                </a:cubicBezTo>
                <a:cubicBezTo>
                  <a:pt x="8173178" y="1026989"/>
                  <a:pt x="8173178" y="1026989"/>
                  <a:pt x="686871" y="1026989"/>
                </a:cubicBezTo>
                <a:lnTo>
                  <a:pt x="0" y="1026989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</p:spPr>
        <p:txBody>
          <a:bodyPr vert="horz" wrap="square" lIns="86818" tIns="43409" rIns="86818" bIns="43409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709">
              <a:solidFill>
                <a:prstClr val="black"/>
              </a:solidFill>
            </a:endParaRPr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9CBF3D83-6329-4114-881B-C48C9E2EDB1D}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-98852" y="98850"/>
            <a:ext cx="519832" cy="322129"/>
          </a:xfrm>
          <a:custGeom>
            <a:avLst/>
            <a:gdLst>
              <a:gd name="T0" fmla="*/ 397 w 524"/>
              <a:gd name="T1" fmla="*/ 0 h 398"/>
              <a:gd name="T2" fmla="*/ 0 w 524"/>
              <a:gd name="T3" fmla="*/ 398 h 398"/>
              <a:gd name="T4" fmla="*/ 524 w 524"/>
              <a:gd name="T5" fmla="*/ 398 h 398"/>
              <a:gd name="T6" fmla="*/ 524 w 524"/>
              <a:gd name="T7" fmla="*/ 130 h 398"/>
              <a:gd name="T8" fmla="*/ 397 w 524"/>
              <a:gd name="T9" fmla="*/ 0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4" h="398">
                <a:moveTo>
                  <a:pt x="397" y="0"/>
                </a:moveTo>
                <a:lnTo>
                  <a:pt x="0" y="398"/>
                </a:lnTo>
                <a:lnTo>
                  <a:pt x="524" y="398"/>
                </a:lnTo>
                <a:lnTo>
                  <a:pt x="524" y="130"/>
                </a:lnTo>
                <a:lnTo>
                  <a:pt x="397" y="0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5114" tIns="32557" rIns="65114" bIns="32557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solidFill>
                <a:prstClr val="black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908720"/>
            <a:ext cx="7147240" cy="0"/>
          </a:xfrm>
          <a:prstGeom prst="line">
            <a:avLst/>
          </a:prstGeom>
          <a:ln w="19050">
            <a:solidFill>
              <a:srgbClr val="4472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882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16.11.2021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091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16.11.2021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962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35264-EE75-400C-80BE-5E821CD423B8}" type="datetimeFigureOut">
              <a:rPr lang="cs-CZ" smtClean="0"/>
              <a:t>16.11.2021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510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Zástupný symbol pro text 3"/>
          <p:cNvSpPr txBox="1">
            <a:spLocks/>
          </p:cNvSpPr>
          <p:nvPr/>
        </p:nvSpPr>
        <p:spPr>
          <a:xfrm>
            <a:off x="289661" y="19066"/>
            <a:ext cx="8818904" cy="864443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400" b="1" dirty="0">
                <a:solidFill>
                  <a:srgbClr val="4472C4"/>
                </a:solidFill>
                <a:latin typeface="Arial" charset="0"/>
              </a:rPr>
              <a:t>HFE 172 NF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400" dirty="0">
                <a:latin typeface="Arial" charset="0"/>
              </a:rPr>
              <a:t>Vestavný šuplíkový mrazák – výška 177 cm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Energetická třída F, automatické odmrazování s No </a:t>
            </a:r>
            <a:r>
              <a:rPr lang="cs-CZ" altLang="cs-CZ" sz="1200" dirty="0" err="1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Frost</a:t>
            </a: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, 7 zásuvek, 4 hvězdičky, Super </a:t>
            </a:r>
            <a:r>
              <a:rPr lang="cs-CZ" altLang="cs-CZ" sz="1200" dirty="0" err="1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Freezing</a:t>
            </a:r>
            <a:endParaRPr lang="cs-CZ" altLang="cs-CZ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3995936" y="980728"/>
            <a:ext cx="0" cy="522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Zástupný symbol pro text 3"/>
          <p:cNvSpPr txBox="1">
            <a:spLocks/>
          </p:cNvSpPr>
          <p:nvPr/>
        </p:nvSpPr>
        <p:spPr>
          <a:xfrm>
            <a:off x="95138" y="883509"/>
            <a:ext cx="3946438" cy="5317219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u="sng" dirty="0">
                <a:solidFill>
                  <a:prstClr val="black"/>
                </a:solidFill>
                <a:latin typeface="Arial" charset="0"/>
                <a:cs typeface="+mn-cs"/>
              </a:rPr>
              <a:t>Hlavní vlastnosti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Energetická třída			F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Objem (prostor pro mražené potraviny) (l)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200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Roční spotřeba energie (kWh/</a:t>
            </a:r>
            <a:r>
              <a:rPr lang="cs-CZ" altLang="cs-CZ" sz="800" dirty="0" err="1">
                <a:solidFill>
                  <a:prstClr val="black"/>
                </a:solidFill>
                <a:latin typeface="Arial" charset="0"/>
              </a:rPr>
              <a:t>annum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)		289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Emise hluku šířeného vzduchem (dB)		41</a:t>
            </a:r>
            <a:endParaRPr lang="cs-CZ" altLang="cs-CZ" sz="800" dirty="0">
              <a:solidFill>
                <a:srgbClr val="FF0000"/>
              </a:solidFill>
              <a:latin typeface="Arial" charset="0"/>
              <a:cs typeface="+mn-cs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Emise hluku šířeného vzduchem		C</a:t>
            </a:r>
            <a:endParaRPr lang="cs-CZ" altLang="cs-CZ" sz="800" dirty="0">
              <a:solidFill>
                <a:srgbClr val="FF0000"/>
              </a:solidFill>
              <a:latin typeface="Arial" charset="0"/>
              <a:cs typeface="+mn-cs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Celkový příkon (W)			100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Klimatická třída			ST-N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Hvězdičkové označení mrazáku		****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Doba skladování při výpadku proudu (hod)	11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Mrazicí výkon/24 hod		10	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	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endParaRPr lang="cs-CZ" altLang="cs-CZ" sz="800" b="1" dirty="0">
              <a:solidFill>
                <a:prstClr val="black"/>
              </a:solidFill>
              <a:latin typeface="Arial" charset="0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u="sng" dirty="0">
                <a:latin typeface="Arial" charset="0"/>
              </a:rPr>
              <a:t>Vlastnosti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Automatické odmrazování s No </a:t>
            </a:r>
            <a:r>
              <a:rPr lang="cs-CZ" altLang="cs-CZ" sz="800" dirty="0" err="1">
                <a:latin typeface="Arial" charset="0"/>
              </a:rPr>
              <a:t>Frost</a:t>
            </a:r>
            <a:endParaRPr lang="cs-CZ" altLang="cs-CZ" sz="800" dirty="0">
              <a:latin typeface="Arial" charset="0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Elektronické ovládání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endParaRPr lang="cs-CZ" altLang="cs-CZ" sz="800" dirty="0">
              <a:latin typeface="Arial" charset="0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cs-CZ" altLang="cs-CZ" sz="800" b="1" u="sng" dirty="0">
                <a:latin typeface="Arial" charset="0"/>
                <a:cs typeface="+mn-cs"/>
              </a:rPr>
              <a:t>Mrazák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  <a:cs typeface="+mn-cs"/>
              </a:rPr>
              <a:t>7 zásuvek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Super </a:t>
            </a:r>
            <a:r>
              <a:rPr lang="cs-CZ" altLang="cs-CZ" sz="800" dirty="0" err="1">
                <a:latin typeface="Arial" charset="0"/>
              </a:rPr>
              <a:t>Freezing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  <a:cs typeface="+mn-cs"/>
              </a:rPr>
              <a:t>Zásobník na led</a:t>
            </a:r>
            <a:r>
              <a:rPr lang="cs-CZ" altLang="cs-CZ" sz="800" dirty="0">
                <a:latin typeface="Arial" charset="0"/>
              </a:rPr>
              <a:t> (manuální)</a:t>
            </a:r>
            <a:endParaRPr lang="cs-CZ" altLang="cs-CZ" sz="800" dirty="0">
              <a:latin typeface="Arial" charset="0"/>
              <a:cs typeface="+mn-cs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	</a:t>
            </a:r>
            <a:br>
              <a:rPr lang="cs-CZ" altLang="cs-CZ" sz="800" dirty="0">
                <a:latin typeface="Arial" charset="0"/>
              </a:rPr>
            </a:br>
            <a:r>
              <a:rPr lang="cs-CZ" altLang="cs-CZ" sz="800" b="1" u="sng" dirty="0">
                <a:latin typeface="Arial" charset="0"/>
                <a:cs typeface="+mn-cs"/>
              </a:rPr>
              <a:t>Konstrukce</a:t>
            </a:r>
            <a:r>
              <a:rPr lang="cs-CZ" altLang="cs-CZ" sz="800" b="1" dirty="0">
                <a:latin typeface="Arial" charset="0"/>
                <a:cs typeface="+mn-cs"/>
              </a:rPr>
              <a:t> 			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Integrované madlo</a:t>
            </a:r>
            <a:endParaRPr lang="cs-CZ" altLang="cs-CZ" sz="800" dirty="0">
              <a:latin typeface="Arial" charset="0"/>
              <a:cs typeface="+mn-cs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Reverzibilní dvířka – výměnné panty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5652120" y="980728"/>
            <a:ext cx="0" cy="5220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Obdélník 18"/>
          <p:cNvSpPr/>
          <p:nvPr/>
        </p:nvSpPr>
        <p:spPr>
          <a:xfrm>
            <a:off x="5758056" y="5013176"/>
            <a:ext cx="33843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Logistická data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Kód		37900562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EAN		8059019020266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Barva		Bílá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Rozměry výrobku V × Š × H (mm)	1769 × 545 × 540</a:t>
            </a:r>
            <a:endParaRPr lang="cs-CZ" altLang="cs-CZ" sz="800" b="1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Čistá váha výrobku (kg)	62</a:t>
            </a:r>
            <a:endParaRPr lang="cs-CZ" altLang="cs-CZ" sz="8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Rozměry balení V × Š × H (mm)	1840 × 570 × 573</a:t>
            </a:r>
            <a:endParaRPr lang="cs-CZ" altLang="cs-CZ" sz="800" dirty="0">
              <a:solidFill>
                <a:srgbClr val="FF0000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Hmotnost s obalem (kg)</a:t>
            </a:r>
            <a:r>
              <a:rPr lang="cs-CZ" altLang="cs-CZ" sz="800">
                <a:solidFill>
                  <a:prstClr val="black"/>
                </a:solidFill>
                <a:latin typeface="Arial" charset="0"/>
              </a:rPr>
              <a:t>	67</a:t>
            </a:r>
            <a:endParaRPr lang="cs-CZ" altLang="cs-CZ" sz="80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3" name="Zaoblený obdélník 12"/>
          <p:cNvSpPr/>
          <p:nvPr/>
        </p:nvSpPr>
        <p:spPr>
          <a:xfrm>
            <a:off x="4355976" y="2780928"/>
            <a:ext cx="360040" cy="21602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TextovéPole 24">
            <a:extLst>
              <a:ext uri="{FF2B5EF4-FFF2-40B4-BE49-F238E27FC236}">
                <a16:creationId xmlns:a16="http://schemas.microsoft.com/office/drawing/2014/main" id="{F30BE062-B0EE-49B3-9358-C9501B166872}"/>
              </a:ext>
            </a:extLst>
          </p:cNvPr>
          <p:cNvSpPr txBox="1"/>
          <p:nvPr/>
        </p:nvSpPr>
        <p:spPr>
          <a:xfrm>
            <a:off x="5258163" y="90260"/>
            <a:ext cx="388583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Parametry odpovídají Nařízení v přenesené pravomoci: (EU) 2019/2016</a:t>
            </a:r>
          </a:p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Více informací o výrobku naleznete pod tímto QR kódem: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4DC7DB62-5E61-4175-9251-C9AF45ABC05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7382" y="1637681"/>
            <a:ext cx="1356369" cy="2712737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D74F8CE1-6D1D-41C5-B6FF-7F816389EFD0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05" t="6253" r="21650" b="4850"/>
          <a:stretch/>
        </p:blipFill>
        <p:spPr>
          <a:xfrm>
            <a:off x="5660947" y="1275817"/>
            <a:ext cx="1773249" cy="3453586"/>
          </a:xfrm>
          <a:prstGeom prst="rect">
            <a:avLst/>
          </a:prstGeom>
        </p:spPr>
      </p:pic>
      <p:cxnSp>
        <p:nvCxnSpPr>
          <p:cNvPr id="10" name="Přímá spojnice se šipkou 9">
            <a:extLst>
              <a:ext uri="{FF2B5EF4-FFF2-40B4-BE49-F238E27FC236}">
                <a16:creationId xmlns:a16="http://schemas.microsoft.com/office/drawing/2014/main" id="{618EB2E7-68D0-4B93-B59A-D96DBF188F74}"/>
              </a:ext>
            </a:extLst>
          </p:cNvPr>
          <p:cNvCxnSpPr>
            <a:cxnSpLocks/>
          </p:cNvCxnSpPr>
          <p:nvPr/>
        </p:nvCxnSpPr>
        <p:spPr>
          <a:xfrm>
            <a:off x="7452320" y="1303013"/>
            <a:ext cx="0" cy="3350123"/>
          </a:xfrm>
          <a:prstGeom prst="straightConnector1">
            <a:avLst/>
          </a:prstGeom>
          <a:ln>
            <a:solidFill>
              <a:srgbClr val="4472C4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334234EF-D865-4DDF-93B2-64E7EFFC5106}"/>
              </a:ext>
            </a:extLst>
          </p:cNvPr>
          <p:cNvSpPr txBox="1"/>
          <p:nvPr/>
        </p:nvSpPr>
        <p:spPr>
          <a:xfrm>
            <a:off x="7389345" y="2685541"/>
            <a:ext cx="369332" cy="634137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cs-CZ" sz="1200" dirty="0">
                <a:solidFill>
                  <a:srgbClr val="4472C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177 cm</a:t>
            </a:r>
          </a:p>
        </p:txBody>
      </p:sp>
      <p:sp>
        <p:nvSpPr>
          <p:cNvPr id="23" name="TextovéPole 22">
            <a:extLst>
              <a:ext uri="{FF2B5EF4-FFF2-40B4-BE49-F238E27FC236}">
                <a16:creationId xmlns:a16="http://schemas.microsoft.com/office/drawing/2014/main" id="{13DB07A0-61A6-469E-9599-A27FD018DAFE}"/>
              </a:ext>
            </a:extLst>
          </p:cNvPr>
          <p:cNvSpPr txBox="1"/>
          <p:nvPr/>
        </p:nvSpPr>
        <p:spPr>
          <a:xfrm>
            <a:off x="4752020" y="1271558"/>
            <a:ext cx="8640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Reverzibilní dvířka</a:t>
            </a:r>
          </a:p>
        </p:txBody>
      </p:sp>
      <p:pic>
        <p:nvPicPr>
          <p:cNvPr id="24" name="Obrázek 23">
            <a:extLst>
              <a:ext uri="{FF2B5EF4-FFF2-40B4-BE49-F238E27FC236}">
                <a16:creationId xmlns:a16="http://schemas.microsoft.com/office/drawing/2014/main" id="{70FCD0CC-B53D-47B3-9532-7E7BDDA8365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8035" y="1031915"/>
            <a:ext cx="699641" cy="699641"/>
          </a:xfrm>
          <a:prstGeom prst="rect">
            <a:avLst/>
          </a:prstGeom>
        </p:spPr>
      </p:pic>
      <p:pic>
        <p:nvPicPr>
          <p:cNvPr id="18" name="Obrázek 17">
            <a:extLst>
              <a:ext uri="{FF2B5EF4-FFF2-40B4-BE49-F238E27FC236}">
                <a16:creationId xmlns:a16="http://schemas.microsoft.com/office/drawing/2014/main" id="{0FBD7369-7105-43BB-ACEF-9681FA6CD8D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35884" y="259537"/>
            <a:ext cx="715430" cy="702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23397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795BD839E46F24EB4770DF09025A07F" ma:contentTypeVersion="11" ma:contentTypeDescription="Vytvoří nový dokument" ma:contentTypeScope="" ma:versionID="899d58e324f7d2ad8dbbf30f92ba481f">
  <xsd:schema xmlns:xsd="http://www.w3.org/2001/XMLSchema" xmlns:xs="http://www.w3.org/2001/XMLSchema" xmlns:p="http://schemas.microsoft.com/office/2006/metadata/properties" xmlns:ns3="a09af93a-bc92-4cce-8ba3-c8fdbed82e22" xmlns:ns4="b4af0723-3826-4aee-ba08-906e8dce3040" targetNamespace="http://schemas.microsoft.com/office/2006/metadata/properties" ma:root="true" ma:fieldsID="8ecc31191407e2209a8b26e29ff69bbb" ns3:_="" ns4:_="">
    <xsd:import namespace="a09af93a-bc92-4cce-8ba3-c8fdbed82e22"/>
    <xsd:import namespace="b4af0723-3826-4aee-ba08-906e8dce304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af93a-bc92-4cce-8ba3-c8fdbed82e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af0723-3826-4aee-ba08-906e8dce304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71747CF-528E-4FB1-8821-D297DBD7BA7C}">
  <ds:schemaRefs>
    <ds:schemaRef ds:uri="http://schemas.openxmlformats.org/package/2006/metadata/core-properties"/>
    <ds:schemaRef ds:uri="http://purl.org/dc/dcmitype/"/>
    <ds:schemaRef ds:uri="b4af0723-3826-4aee-ba08-906e8dce3040"/>
    <ds:schemaRef ds:uri="http://purl.org/dc/terms/"/>
    <ds:schemaRef ds:uri="a09af93a-bc92-4cce-8ba3-c8fdbed82e22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38943F7-9869-47ED-98D3-9740D3D8EED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ADD55FB-A287-496D-995F-BEB9B7F590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9af93a-bc92-4cce-8ba3-c8fdbed82e22"/>
    <ds:schemaRef ds:uri="b4af0723-3826-4aee-ba08-906e8dce30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3703</TotalTime>
  <Words>239</Words>
  <Application>Microsoft Office PowerPoint</Application>
  <PresentationFormat>Předvádění na obrazovce (4:3)</PresentationFormat>
  <Paragraphs>40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Arial</vt:lpstr>
      <vt:lpstr>Calibri</vt:lpstr>
      <vt:lpstr>Motiv systému Office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recepce</dc:creator>
  <cp:lastModifiedBy>Kristýna Kopecká</cp:lastModifiedBy>
  <cp:revision>298</cp:revision>
  <cp:lastPrinted>2016-05-31T13:00:02Z</cp:lastPrinted>
  <dcterms:created xsi:type="dcterms:W3CDTF">2015-07-16T11:02:07Z</dcterms:created>
  <dcterms:modified xsi:type="dcterms:W3CDTF">2021-11-16T11:31:44Z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0x010100C795BD839E46F24EB4770DF09025A07F</vt:lpwstr>
  </property>
</Properties>
</file>