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C4C3"/>
    <a:srgbClr val="41403D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317" autoAdjust="0"/>
  </p:normalViewPr>
  <p:slideViewPr>
    <p:cSldViewPr>
      <p:cViewPr varScale="1">
        <p:scale>
          <a:sx n="89" d="100"/>
          <a:sy n="89" d="100"/>
        </p:scale>
        <p:origin x="128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5496" y="-27384"/>
            <a:ext cx="9145016" cy="86409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6DC4C3"/>
                </a:solidFill>
                <a:latin typeface="Arial" charset="0"/>
              </a:rPr>
              <a:t>GWD 485SB6-S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Předem plněná automatická pračka se sušičkou SLIM </a:t>
            </a:r>
            <a:r>
              <a:rPr lang="cs-CZ" altLang="cs-CZ" sz="1400" dirty="0">
                <a:latin typeface="Arial" charset="0"/>
              </a:rPr>
              <a:t>ProWash</a:t>
            </a:r>
            <a:r>
              <a:rPr lang="cs-CZ" altLang="cs-CZ" sz="1400" dirty="0">
                <a:latin typeface="Arial" panose="020B0604020202020204" pitchFamily="34" charset="0"/>
                <a:cs typeface="Arial" panose="020B0604020202020204" pitchFamily="34" charset="0"/>
              </a:rPr>
              <a:t>&amp;Dry </a:t>
            </a:r>
            <a:r>
              <a:rPr lang="cs-CZ" altLang="cs-CZ" sz="1400" dirty="0">
                <a:latin typeface="Arial" charset="0"/>
              </a:rPr>
              <a:t>300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Pára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, ProActive Wash, digitální displej, invertorový motor Speed Drive, Smart Spray, Clean Shield, </a:t>
            </a:r>
            <a:r>
              <a:rPr lang="cs-CZ" altLang="cs-CZ" sz="1400" b="1" dirty="0" smtClean="0">
                <a:solidFill>
                  <a:srgbClr val="706F6F"/>
                </a:solidFill>
                <a:latin typeface="Arial" charset="0"/>
              </a:rPr>
              <a:t>A-10 </a:t>
            </a:r>
            <a:r>
              <a:rPr lang="cs-CZ" altLang="cs-CZ" sz="1400" b="1" dirty="0">
                <a:solidFill>
                  <a:srgbClr val="706F6F"/>
                </a:solidFill>
                <a:latin typeface="Arial" charset="0"/>
              </a:rPr>
              <a:t>%</a:t>
            </a:r>
            <a:endParaRPr lang="cs-CZ" altLang="cs-CZ" sz="1400" b="1" dirty="0">
              <a:solidFill>
                <a:srgbClr val="706F6F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76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0" y="836712"/>
            <a:ext cx="4067944" cy="6021288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2019/2014)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 sušení / praní	</a:t>
            </a:r>
            <a:r>
              <a:rPr lang="cs-CZ" altLang="cs-CZ" sz="800" dirty="0" smtClean="0">
                <a:latin typeface="Arial" charset="0"/>
              </a:rPr>
              <a:t>D/A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Marketingové označení en.  účinnosti praní: o 10 % úspornější než třída 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sušení / praní (kg)		5/8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při praní + sušení na 1 cyklus (kWh) 	</a:t>
            </a:r>
            <a:r>
              <a:rPr lang="cs-CZ" altLang="cs-CZ" sz="800" dirty="0" smtClean="0">
                <a:latin typeface="Arial" charset="0"/>
              </a:rPr>
              <a:t>2,658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při praní + sušení na 100 cyklů (kWh) 	</a:t>
            </a:r>
            <a:r>
              <a:rPr lang="cs-CZ" altLang="cs-CZ" sz="800" dirty="0" smtClean="0">
                <a:latin typeface="Arial" charset="0"/>
              </a:rPr>
              <a:t>266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při praní na 1 cyklus Eco 40-60 (kWh) 	0,425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při praní na 100 cyklů Eco 40-60 (kWh)	</a:t>
            </a:r>
            <a:r>
              <a:rPr lang="cs-CZ" altLang="cs-CZ" sz="800" dirty="0" smtClean="0">
                <a:latin typeface="Arial" charset="0"/>
              </a:rPr>
              <a:t>43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vody při praní + sušení na 1 cyklus (l) 	62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vody při praní na 1 cyklus Eco 40-60 (l) 	40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Otáčky při odstřeďování (ot./min)		</a:t>
            </a:r>
            <a:r>
              <a:rPr lang="cs-CZ" altLang="cs-CZ" sz="800" dirty="0" smtClean="0">
                <a:latin typeface="Arial" charset="0"/>
              </a:rPr>
              <a:t>1330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sušení odstřeďováním		B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Trvání programu praní + sušení (h:min)		</a:t>
            </a:r>
            <a:r>
              <a:rPr lang="cs-CZ" altLang="cs-CZ" sz="800" dirty="0" smtClean="0">
                <a:latin typeface="Arial" charset="0"/>
              </a:rPr>
              <a:t>7:30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Trvání programu praní Eco 40-60 (h:min)	3:38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ve fázi odstřeďování (dB(A) re 1 pW) 	72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 při odstřeďování	</a:t>
            </a:r>
            <a:r>
              <a:rPr lang="cs-CZ" altLang="cs-CZ" sz="800" dirty="0" smtClean="0">
                <a:latin typeface="Arial" charset="0"/>
              </a:rPr>
              <a:t>A</a:t>
            </a: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Technologie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ProActive </a:t>
            </a:r>
            <a:r>
              <a:rPr lang="cs-CZ" altLang="cs-CZ" sz="800" b="1" dirty="0">
                <a:latin typeface="Arial" charset="0"/>
              </a:rPr>
              <a:t>Wash – speciální recirkulace vody přes 108 extra otvorů uvnitř bubnu zajišťuje rovnoměrnou, rychlou a účinnou fázi máchání i při rychlých cyklech. </a:t>
            </a:r>
            <a:r>
              <a:rPr lang="cs-CZ" altLang="cs-CZ" sz="800" i="1" dirty="0">
                <a:latin typeface="Arial" charset="0"/>
              </a:rPr>
              <a:t>** certifikováno Innovhub S-ISSI-2402241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Smart </a:t>
            </a:r>
            <a:r>
              <a:rPr lang="cs-CZ" altLang="cs-CZ" sz="800" b="1" dirty="0">
                <a:latin typeface="Arial" charset="0"/>
              </a:rPr>
              <a:t>Wash - automaticky přizpůsobí účinnost praní objemu a typu náplně pro nejlepší výsledky. </a:t>
            </a:r>
            <a:r>
              <a:rPr lang="cs-CZ" altLang="cs-CZ" sz="800" b="1" dirty="0" smtClean="0">
                <a:latin typeface="Arial" charset="0"/>
              </a:rPr>
              <a:t>Dokonalé smísení vody </a:t>
            </a:r>
            <a:r>
              <a:rPr lang="cs-CZ" altLang="cs-CZ" sz="800" b="1" dirty="0">
                <a:latin typeface="Arial" charset="0"/>
              </a:rPr>
              <a:t>a pracího </a:t>
            </a:r>
            <a:r>
              <a:rPr lang="cs-CZ" altLang="cs-CZ" sz="800" b="1" dirty="0" smtClean="0">
                <a:latin typeface="Arial" charset="0"/>
              </a:rPr>
              <a:t>prostředku umožňuje prát již při </a:t>
            </a:r>
            <a:r>
              <a:rPr lang="cs-CZ" altLang="cs-CZ" sz="800" b="1" dirty="0">
                <a:latin typeface="Arial" charset="0"/>
              </a:rPr>
              <a:t>teplotě 30 °C </a:t>
            </a:r>
            <a:r>
              <a:rPr lang="cs-CZ" altLang="cs-CZ" sz="800" b="1" dirty="0" smtClean="0">
                <a:latin typeface="Arial" charset="0"/>
              </a:rPr>
              <a:t>s perfektní účinností.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Čištění bubnu zajistí absolutní hygienu pračky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Smart Spray – dvojité ostřikování skla dvířek na konci cyklu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Clean Shield – antibakteriální ošetření těsnění dvířek pro hygienu pračky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Program Osvěžení párou - odstranění zápachu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Program Hygienický Plus 59 min -  kombinuje působení páry s účinným mácháním a delší dobou praní </a:t>
            </a:r>
            <a:r>
              <a:rPr lang="cs-CZ" altLang="cs-CZ" sz="800" b="1" dirty="0">
                <a:latin typeface="Arial" charset="0"/>
              </a:rPr>
              <a:t>s teplotou 60 °</a:t>
            </a:r>
            <a:r>
              <a:rPr lang="cs-CZ" altLang="cs-CZ" sz="800" b="1" dirty="0" smtClean="0">
                <a:latin typeface="Arial" charset="0"/>
              </a:rPr>
              <a:t>C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Šetrný buben s polštářkovými povrchem pro jemnou péči o prádlo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Energetická </a:t>
            </a:r>
            <a:r>
              <a:rPr lang="cs-CZ" altLang="cs-CZ" sz="800" b="1" dirty="0">
                <a:latin typeface="Arial" charset="0"/>
              </a:rPr>
              <a:t>spotřeba je o </a:t>
            </a:r>
            <a:r>
              <a:rPr lang="cs-CZ" altLang="cs-CZ" sz="800" b="1" dirty="0" smtClean="0">
                <a:latin typeface="Arial" charset="0"/>
              </a:rPr>
              <a:t>10 % nižší než ve třídě 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Programy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16 programů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Eco </a:t>
            </a:r>
            <a:r>
              <a:rPr lang="cs-CZ" altLang="cs-CZ" sz="800" dirty="0">
                <a:latin typeface="Arial" charset="0"/>
              </a:rPr>
              <a:t>40 – 60</a:t>
            </a:r>
            <a:r>
              <a:rPr lang="cs-CZ" altLang="cs-CZ" sz="800" dirty="0" smtClean="0">
                <a:latin typeface="Arial" charset="0"/>
              </a:rPr>
              <a:t>°, Bílé, Sušení vysoká teplota, Sušení vlny, Syntetika a barevné, Čištění bubnu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dirty="0" smtClean="0">
                <a:latin typeface="Arial" charset="0"/>
              </a:rPr>
              <a:t>Máchání, Odčerpání </a:t>
            </a:r>
            <a:r>
              <a:rPr lang="cs-CZ" altLang="cs-CZ" sz="800" dirty="0">
                <a:latin typeface="Arial" charset="0"/>
              </a:rPr>
              <a:t>+ Odstřeďování</a:t>
            </a:r>
            <a:r>
              <a:rPr lang="cs-CZ" altLang="cs-CZ" sz="800" dirty="0" smtClean="0">
                <a:latin typeface="Arial" charset="0"/>
              </a:rPr>
              <a:t>,  Speciální 39 min, Rychlý, </a:t>
            </a:r>
            <a:r>
              <a:rPr lang="cs-CZ" altLang="cs-CZ" sz="800" b="1" dirty="0" smtClean="0">
                <a:latin typeface="Arial" charset="0"/>
              </a:rPr>
              <a:t>Osvěžení párou</a:t>
            </a:r>
            <a:r>
              <a:rPr lang="cs-CZ" altLang="cs-CZ" sz="800" dirty="0" smtClean="0">
                <a:latin typeface="Arial" charset="0"/>
              </a:rPr>
              <a:t>, 20 °C Studené praní, </a:t>
            </a:r>
            <a:r>
              <a:rPr lang="cs-CZ" altLang="cs-CZ" sz="800" dirty="0">
                <a:latin typeface="Arial" charset="0"/>
              </a:rPr>
              <a:t>Ruční praní, </a:t>
            </a:r>
            <a:r>
              <a:rPr lang="cs-CZ" altLang="cs-CZ" sz="800" b="1" dirty="0" smtClean="0">
                <a:latin typeface="Arial" charset="0"/>
              </a:rPr>
              <a:t>Hygienický Plus 59 min (parní), </a:t>
            </a:r>
            <a:r>
              <a:rPr lang="cs-CZ" altLang="cs-CZ" sz="800" dirty="0" smtClean="0">
                <a:latin typeface="Arial" charset="0"/>
              </a:rPr>
              <a:t>Bavlna, Jemné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Odložený start až 24 hod, Nastavení teploty </a:t>
            </a:r>
            <a:r>
              <a:rPr lang="cs-CZ" altLang="cs-CZ" sz="800" dirty="0" smtClean="0">
                <a:latin typeface="Arial" charset="0"/>
              </a:rPr>
              <a:t>praní a otáček </a:t>
            </a:r>
            <a:r>
              <a:rPr lang="cs-CZ" altLang="cs-CZ" sz="800" dirty="0">
                <a:latin typeface="Arial" charset="0"/>
              </a:rPr>
              <a:t>odstřeďování</a:t>
            </a:r>
            <a:r>
              <a:rPr lang="cs-CZ" altLang="cs-CZ" sz="800" dirty="0" smtClean="0">
                <a:latin typeface="Arial" charset="0"/>
              </a:rPr>
              <a:t>, Extra </a:t>
            </a:r>
            <a:r>
              <a:rPr lang="cs-CZ" altLang="cs-CZ" sz="800" dirty="0">
                <a:latin typeface="Arial" charset="0"/>
              </a:rPr>
              <a:t>máchání, Poloviční </a:t>
            </a:r>
            <a:r>
              <a:rPr lang="cs-CZ" altLang="cs-CZ" sz="800" dirty="0" smtClean="0">
                <a:latin typeface="Arial" charset="0"/>
              </a:rPr>
              <a:t>náplň, Intenzivní, Sušení, Zablokování tlačítek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Bezpečnostní </a:t>
            </a:r>
            <a:r>
              <a:rPr lang="cs-CZ" altLang="cs-CZ" sz="800" dirty="0">
                <a:latin typeface="Arial" charset="0"/>
              </a:rPr>
              <a:t>zámek </a:t>
            </a:r>
            <a:r>
              <a:rPr lang="cs-CZ" altLang="cs-CZ" sz="800" dirty="0" smtClean="0">
                <a:latin typeface="Arial" charset="0"/>
              </a:rPr>
              <a:t>dveří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Ochrana proti úniku vody Antioverflow; Ochrana proti přepěnění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Digitální displej s tlačítky (číselný bez textu); Invertorový motor Speed Drive – Tichý chod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Materiál bubnu Nerez/ vany Silitech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76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ovéPole 27"/>
          <p:cNvSpPr txBox="1"/>
          <p:nvPr/>
        </p:nvSpPr>
        <p:spPr>
          <a:xfrm>
            <a:off x="4812820" y="1891334"/>
            <a:ext cx="85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Hloubkový program Hygienický             Plus 59 min s párou</a:t>
            </a:r>
            <a:endParaRPr lang="cs-CZ" sz="800" dirty="0"/>
          </a:p>
        </p:txBody>
      </p:sp>
      <p:sp>
        <p:nvSpPr>
          <p:cNvPr id="46" name="TextovéPole 45"/>
          <p:cNvSpPr txBox="1"/>
          <p:nvPr/>
        </p:nvSpPr>
        <p:spPr>
          <a:xfrm>
            <a:off x="4855153" y="2740291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 Osvěžení párou pro odstranění zápachu</a:t>
            </a:r>
            <a:endParaRPr lang="cs-CZ" sz="800" dirty="0"/>
          </a:p>
        </p:txBody>
      </p:sp>
      <p:sp>
        <p:nvSpPr>
          <p:cNvPr id="19" name="Obdélník 18"/>
          <p:cNvSpPr/>
          <p:nvPr/>
        </p:nvSpPr>
        <p:spPr>
          <a:xfrm>
            <a:off x="5732840" y="4862711"/>
            <a:ext cx="33123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		31020940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8059019115429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		Bílá s černými dvířky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600 x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530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celková 		hloubka,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(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480 </a:t>
            </a:r>
            <a:r>
              <a:rPr lang="cs-CZ" altLang="cs-CZ" sz="800" b="1" dirty="0">
                <a:solidFill>
                  <a:prstClr val="black"/>
                </a:solidFill>
                <a:latin typeface="Arial" panose="020B0604020202020204" pitchFamily="34" charset="0"/>
              </a:rPr>
              <a:t>m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m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bez 		připojení na vodu a odpad)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61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890 x 650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586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64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860032" y="1058793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Tichý chod 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Invertorový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motor Speed Drive</a:t>
            </a:r>
            <a:endParaRPr lang="cs-CZ" sz="800" dirty="0"/>
          </a:p>
        </p:txBody>
      </p:sp>
      <p:sp>
        <p:nvSpPr>
          <p:cNvPr id="52" name="TextovéPole 51"/>
          <p:cNvSpPr txBox="1"/>
          <p:nvPr/>
        </p:nvSpPr>
        <p:spPr>
          <a:xfrm>
            <a:off x="4860032" y="3574851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 pro Čištění bubnu při 60 °C</a:t>
            </a:r>
            <a:endParaRPr lang="cs-CZ" sz="800" dirty="0"/>
          </a:p>
        </p:txBody>
      </p:sp>
      <p:sp>
        <p:nvSpPr>
          <p:cNvPr id="44" name="TextovéPole 43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2019/2014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48" name="Pětiúhelník 47"/>
          <p:cNvSpPr/>
          <p:nvPr/>
        </p:nvSpPr>
        <p:spPr>
          <a:xfrm>
            <a:off x="5853089" y="2160537"/>
            <a:ext cx="1617554" cy="36004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A-10 %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53" name="TextovéPole 52"/>
          <p:cNvSpPr txBox="1"/>
          <p:nvPr/>
        </p:nvSpPr>
        <p:spPr>
          <a:xfrm>
            <a:off x="5652120" y="1891253"/>
            <a:ext cx="3595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Energetická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spotřeba praní je o 10 % </a:t>
            </a:r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nižší než ve třídě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</a:t>
            </a:r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0" t="23946" r="17653" b="28635"/>
          <a:stretch/>
        </p:blipFill>
        <p:spPr>
          <a:xfrm>
            <a:off x="7331366" y="6118230"/>
            <a:ext cx="1800000" cy="720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3930" y="1052736"/>
            <a:ext cx="720000" cy="72000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755" y="1903619"/>
            <a:ext cx="720000" cy="720000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820" y="3532539"/>
            <a:ext cx="720000" cy="72000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820" y="2693015"/>
            <a:ext cx="720000" cy="720000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218" y="4389210"/>
            <a:ext cx="720000" cy="720000"/>
          </a:xfrm>
          <a:prstGeom prst="rect">
            <a:avLst/>
          </a:prstGeom>
        </p:spPr>
      </p:pic>
      <p:sp>
        <p:nvSpPr>
          <p:cNvPr id="36" name="TextovéPole 35"/>
          <p:cNvSpPr txBox="1"/>
          <p:nvPr/>
        </p:nvSpPr>
        <p:spPr>
          <a:xfrm>
            <a:off x="4868100" y="4346473"/>
            <a:ext cx="7487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Smart Spray -dvojité ostřikování skla dvířek na konci cyklu</a:t>
            </a:r>
            <a:endParaRPr lang="cs-CZ" sz="800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820" y="5365405"/>
            <a:ext cx="720000" cy="720000"/>
          </a:xfrm>
          <a:prstGeom prst="rect">
            <a:avLst/>
          </a:prstGeom>
        </p:spPr>
      </p:pic>
      <p:sp>
        <p:nvSpPr>
          <p:cNvPr id="37" name="TextovéPole 36"/>
          <p:cNvSpPr txBox="1"/>
          <p:nvPr/>
        </p:nvSpPr>
        <p:spPr>
          <a:xfrm>
            <a:off x="4913965" y="5356465"/>
            <a:ext cx="7487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Clean Shield – antibakteriální ošetření těsnění dvířek</a:t>
            </a:r>
            <a:endParaRPr lang="cs-CZ" sz="800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0" t="6951" r="18500" b="8001"/>
          <a:stretch/>
        </p:blipFill>
        <p:spPr>
          <a:xfrm>
            <a:off x="5804622" y="2643888"/>
            <a:ext cx="1533819" cy="2179638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213662" y="915496"/>
            <a:ext cx="706388" cy="692696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5176" y="2368586"/>
            <a:ext cx="1227470" cy="245494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1763</TotalTime>
  <Words>104</Words>
  <Application>Microsoft Office PowerPoint</Application>
  <PresentationFormat>Předvádění na obrazovce (4:3)</PresentationFormat>
  <Paragraphs>63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226</cp:revision>
  <cp:lastPrinted>2016-05-05T10:40:20Z</cp:lastPrinted>
  <dcterms:created xsi:type="dcterms:W3CDTF">2015-07-16T11:02:07Z</dcterms:created>
  <dcterms:modified xsi:type="dcterms:W3CDTF">2025-08-05T14:24:44Z</dcterms:modified>
</cp:coreProperties>
</file>