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63" d="100"/>
          <a:sy n="63" d="100"/>
        </p:scale>
        <p:origin x="1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06.06.2023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HWO38MG4HXB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Mikrovlnná trouba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4 s grilem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Objem 25 l, gril, průměr otočného talíře 315 mm, dotykové ovládání + otočné kolečko, LCD displej, Halogenové osvětlení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95138" y="980728"/>
            <a:ext cx="3946438" cy="5109666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Kapacita (l) 			25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Průměr otočného skleněného talíře (mm)	315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Příkon</a:t>
            </a:r>
            <a:r>
              <a:rPr lang="cs-CZ" altLang="cs-CZ" sz="800" dirty="0">
                <a:latin typeface="Arial" charset="0"/>
                <a:cs typeface="+mn-cs"/>
              </a:rPr>
              <a:t> grilu (W)			1000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Příkon mikrovlnného ohřevu (W)		1450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Výkon mikrovlnného ohřevu (W)		900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Programy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Mikrovlny, </a:t>
            </a:r>
            <a:r>
              <a:rPr lang="cs-CZ" altLang="cs-CZ" sz="800" dirty="0">
                <a:latin typeface="Arial" charset="0"/>
              </a:rPr>
              <a:t>Gril, </a:t>
            </a:r>
            <a:r>
              <a:rPr lang="cs-CZ" altLang="cs-CZ" sz="800" dirty="0">
                <a:latin typeface="Arial" charset="0"/>
                <a:cs typeface="+mn-cs"/>
              </a:rPr>
              <a:t>Mikrovlny + Gril, Rozmrazování, Automatické programy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indent="0" algn="l" rtl="0" eaLnBrk="1" fontAlgn="b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cs-CZ" altLang="cs-CZ" sz="800" b="1" dirty="0">
                <a:latin typeface="Arial" charset="0"/>
              </a:rPr>
              <a:t>5 úrovní výkonu mikrovlnného ohřevu </a:t>
            </a:r>
            <a:r>
              <a:rPr lang="cs-CZ" altLang="cs-CZ" sz="800" dirty="0">
                <a:solidFill>
                  <a:srgbClr val="FF0000"/>
                </a:solidFill>
                <a:latin typeface="Arial" charset="0"/>
              </a:rPr>
              <a:t>- </a:t>
            </a:r>
            <a:r>
              <a:rPr lang="cs-CZ" sz="800" dirty="0">
                <a:latin typeface="Arial" charset="0"/>
              </a:rPr>
              <a:t>Mikrovlny 100% - 900W, Mikrovlny 80% - 720W, Mikrovlny 50% - 450W, Mikrovlny 30% - 270W, Mikrovlny 10% - 90W</a:t>
            </a:r>
            <a:endParaRPr 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 algn="l" rtl="0" eaLnBrk="1" fontAlgn="b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800" b="1" dirty="0">
                <a:latin typeface="Arial" charset="0"/>
              </a:rPr>
              <a:t>3 úrovně kombinovaného ohřevu </a:t>
            </a:r>
            <a:r>
              <a:rPr lang="cs-CZ" sz="800" dirty="0">
                <a:latin typeface="Arial" charset="0"/>
              </a:rPr>
              <a:t>- Gril - 1000W, C-1 – mikrovlny 55% + gril 45 %, C-2 – mikrovlny 36% + gril 64% </a:t>
            </a:r>
          </a:p>
          <a:p>
            <a:pPr marL="0" indent="0" algn="l" rtl="0" eaLnBrk="1" fontAlgn="b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cs-CZ" sz="800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8 automatických programů </a:t>
            </a:r>
            <a:r>
              <a:rPr lang="cs-CZ" altLang="cs-CZ" sz="800" dirty="0">
                <a:latin typeface="Arial" charset="0"/>
                <a:cs typeface="+mn-cs"/>
              </a:rPr>
              <a:t>– </a:t>
            </a:r>
            <a:r>
              <a:rPr lang="cs-CZ" altLang="cs-CZ" sz="800" dirty="0">
                <a:latin typeface="Arial" charset="0"/>
              </a:rPr>
              <a:t>Pizza, Maso, Zelenina, Těstoviny, Brambory, Ryba, Horké nápoje, Popcorn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Dotykové ovládání včetně otevírání dvířek, bíle </a:t>
            </a:r>
            <a:r>
              <a:rPr lang="cs-CZ" altLang="cs-CZ" sz="800">
                <a:latin typeface="Arial" charset="0"/>
                <a:cs typeface="+mn-cs"/>
              </a:rPr>
              <a:t>podsvícený LCD </a:t>
            </a:r>
            <a:r>
              <a:rPr lang="cs-CZ" altLang="cs-CZ" sz="800" dirty="0">
                <a:latin typeface="Arial" charset="0"/>
                <a:cs typeface="+mn-cs"/>
              </a:rPr>
              <a:t>displej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Elektronická minutka se zvukovou signalizací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Digitální hodiny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Konstrukce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Halogenové osvětlení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Nerezový interiér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Bezpečnost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Dětský zámek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u="sng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indent="0">
              <a:buNone/>
            </a:pPr>
            <a:r>
              <a:rPr lang="cs-CZ" sz="800" b="1" u="sng" dirty="0">
                <a:latin typeface="Arial" charset="0"/>
              </a:rPr>
              <a:t>Příslušenství</a:t>
            </a:r>
          </a:p>
          <a:p>
            <a:pPr marL="0" indent="0">
              <a:buNone/>
            </a:pPr>
            <a:r>
              <a:rPr lang="cs-CZ" sz="800" dirty="0">
                <a:latin typeface="Arial" charset="0"/>
              </a:rPr>
              <a:t>1x grilovací mřížka</a:t>
            </a:r>
          </a:p>
          <a:p>
            <a:pPr marL="0" indent="0">
              <a:buNone/>
            </a:pPr>
            <a:r>
              <a:rPr lang="cs-CZ" sz="800" dirty="0">
                <a:latin typeface="Arial" charset="0"/>
              </a:rPr>
              <a:t>1x skleněný otočný talíř</a:t>
            </a:r>
            <a:endParaRPr lang="cs-CZ" altLang="cs-CZ" sz="800" dirty="0"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38900708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 8059019043807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		Černé sklo + nerezová lišta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401 × 595 × 388</a:t>
            </a:r>
            <a:endParaRPr lang="cs-CZ" altLang="cs-CZ" sz="800" b="1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18,2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484 × 684 × 566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22,6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711774" y="2888940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Recepty a další tipy k vaření v aplikaci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EFCFA0DF-3B6B-48B3-A01F-075AB49355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326" y="1168365"/>
            <a:ext cx="693605" cy="616305"/>
          </a:xfrm>
          <a:prstGeom prst="rect">
            <a:avLst/>
          </a:prstGeom>
        </p:spPr>
      </p:pic>
      <p:sp>
        <p:nvSpPr>
          <p:cNvPr id="37" name="TextovéPole 36">
            <a:extLst>
              <a:ext uri="{FF2B5EF4-FFF2-40B4-BE49-F238E27FC236}">
                <a16:creationId xmlns:a16="http://schemas.microsoft.com/office/drawing/2014/main" id="{30556B0D-81CF-4DD3-9363-2B8DB99E127F}"/>
              </a:ext>
            </a:extLst>
          </p:cNvPr>
          <p:cNvSpPr txBox="1"/>
          <p:nvPr/>
        </p:nvSpPr>
        <p:spPr>
          <a:xfrm>
            <a:off x="4671230" y="1321244"/>
            <a:ext cx="993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Dotykové ovládání + otočné kolečko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68DD1632-A57F-4F75-B6B1-D704139B62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950" y="1944654"/>
            <a:ext cx="506356" cy="581195"/>
          </a:xfrm>
          <a:prstGeom prst="rect">
            <a:avLst/>
          </a:prstGeom>
        </p:spPr>
      </p:pic>
      <p:sp>
        <p:nvSpPr>
          <p:cNvPr id="38" name="TextovéPole 37">
            <a:extLst>
              <a:ext uri="{FF2B5EF4-FFF2-40B4-BE49-F238E27FC236}">
                <a16:creationId xmlns:a16="http://schemas.microsoft.com/office/drawing/2014/main" id="{FEFA6D30-5F15-45EB-9D7E-2F2770551E5B}"/>
              </a:ext>
            </a:extLst>
          </p:cNvPr>
          <p:cNvSpPr txBox="1"/>
          <p:nvPr/>
        </p:nvSpPr>
        <p:spPr>
          <a:xfrm>
            <a:off x="4625845" y="1948170"/>
            <a:ext cx="1061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 kombinace s troubou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ve stejném designu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CEA5797F-B78D-4F2C-921D-0D65E327F4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7759" y="2746124"/>
            <a:ext cx="730873" cy="6921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3586760-6E59-63AD-1047-1A1307530C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8821" y="1168365"/>
            <a:ext cx="2951217" cy="196463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86219CE2-FE27-C230-CE93-C1A109C395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6514" y="3212976"/>
            <a:ext cx="2460484" cy="119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schemas.microsoft.com/office/2006/metadata/properties"/>
    <ds:schemaRef ds:uri="b4af0723-3826-4aee-ba08-906e8dce3040"/>
    <ds:schemaRef ds:uri="http://schemas.microsoft.com/office/infopath/2007/PartnerControls"/>
    <ds:schemaRef ds:uri="http://purl.org/dc/terms/"/>
    <ds:schemaRef ds:uri="http://schemas.microsoft.com/office/2006/documentManagement/types"/>
    <ds:schemaRef ds:uri="a09af93a-bc92-4cce-8ba3-c8fdbed82e22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2471</TotalTime>
  <Words>296</Words>
  <Application>Microsoft Office PowerPoint</Application>
  <PresentationFormat>Předvádění na obrazovce (4:3)</PresentationFormat>
  <Paragraphs>46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Kurková</cp:lastModifiedBy>
  <cp:revision>312</cp:revision>
  <cp:lastPrinted>2021-09-06T11:35:00Z</cp:lastPrinted>
  <dcterms:created xsi:type="dcterms:W3CDTF">2015-07-16T11:02:07Z</dcterms:created>
  <dcterms:modified xsi:type="dcterms:W3CDTF">2023-06-06T08:27:11Z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