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H4MWID49C6NQB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pečící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grilem a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44 l,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Color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UX TFT displej, gril, pravý horký vzduch, Teplotní sonda (kabelová)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3898" y="980728"/>
            <a:ext cx="4056811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44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gril (W)		</a:t>
            </a:r>
            <a:r>
              <a:rPr lang="cs-CZ" altLang="cs-CZ" sz="800" dirty="0">
                <a:latin typeface="Arial" charset="0"/>
              </a:rPr>
              <a:t>25</a:t>
            </a:r>
            <a:r>
              <a:rPr lang="cs-CZ" altLang="cs-CZ" sz="800" dirty="0">
                <a:latin typeface="Arial" charset="0"/>
                <a:cs typeface="+mn-cs"/>
              </a:rPr>
              <a:t>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horkého vzduchu (W)		1200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mikrovlnného ohřevu (W)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Maximální výkon (W)		3200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13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14 programů + 5 speciálních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Mikrovlny, Statický ohřev, </a:t>
            </a:r>
            <a:r>
              <a:rPr lang="cs-CZ" altLang="cs-CZ" sz="800" dirty="0" err="1">
                <a:latin typeface="Arial" charset="0"/>
                <a:cs typeface="+mn-cs"/>
              </a:rPr>
              <a:t>Statický+ventilátor</a:t>
            </a:r>
            <a:r>
              <a:rPr lang="cs-CZ" altLang="cs-CZ" sz="800" dirty="0">
                <a:latin typeface="Arial" charset="0"/>
                <a:cs typeface="+mn-cs"/>
              </a:rPr>
              <a:t>, </a:t>
            </a:r>
            <a:r>
              <a:rPr lang="cs-CZ" altLang="cs-CZ" sz="800" dirty="0" err="1">
                <a:latin typeface="Arial" charset="0"/>
                <a:cs typeface="+mn-cs"/>
              </a:rPr>
              <a:t>Multilevel</a:t>
            </a:r>
            <a:r>
              <a:rPr lang="cs-CZ" altLang="cs-CZ" sz="800" dirty="0">
                <a:latin typeface="Arial" charset="0"/>
                <a:cs typeface="+mn-cs"/>
              </a:rPr>
              <a:t> (víceúrovňové pečení), Gril, </a:t>
            </a:r>
            <a:r>
              <a:rPr lang="cs-CZ" altLang="cs-CZ" sz="800" dirty="0" err="1">
                <a:latin typeface="Arial" charset="0"/>
                <a:cs typeface="+mn-cs"/>
              </a:rPr>
              <a:t>Gril+ventilátor</a:t>
            </a:r>
            <a:r>
              <a:rPr lang="cs-CZ" altLang="cs-CZ" sz="800" dirty="0">
                <a:latin typeface="Arial" charset="0"/>
                <a:cs typeface="+mn-cs"/>
              </a:rPr>
              <a:t>, Pečeně, </a:t>
            </a:r>
            <a:r>
              <a:rPr lang="cs-CZ" altLang="cs-CZ" sz="800" dirty="0" err="1">
                <a:latin typeface="Arial" charset="0"/>
                <a:cs typeface="+mn-cs"/>
              </a:rPr>
              <a:t>Multilevel+mikrovlny</a:t>
            </a:r>
            <a:r>
              <a:rPr lang="cs-CZ" altLang="cs-CZ" sz="800" dirty="0">
                <a:latin typeface="Arial" charset="0"/>
                <a:cs typeface="+mn-cs"/>
              </a:rPr>
              <a:t>, </a:t>
            </a:r>
            <a:r>
              <a:rPr lang="cs-CZ" altLang="cs-CZ" sz="800" dirty="0" err="1">
                <a:latin typeface="Arial" charset="0"/>
                <a:cs typeface="+mn-cs"/>
              </a:rPr>
              <a:t>Gril+ventilátor+mikrovlny</a:t>
            </a:r>
            <a:r>
              <a:rPr lang="cs-CZ" altLang="cs-CZ" sz="800" dirty="0">
                <a:latin typeface="Arial" charset="0"/>
                <a:cs typeface="+mn-cs"/>
              </a:rPr>
              <a:t>, </a:t>
            </a:r>
            <a:r>
              <a:rPr lang="cs-CZ" altLang="cs-CZ" sz="800" dirty="0" err="1">
                <a:latin typeface="Arial" charset="0"/>
                <a:cs typeface="+mn-cs"/>
              </a:rPr>
              <a:t>Gril+mikrovlny</a:t>
            </a:r>
            <a:r>
              <a:rPr lang="cs-CZ" altLang="cs-CZ" sz="800" dirty="0">
                <a:latin typeface="Arial" charset="0"/>
                <a:cs typeface="+mn-cs"/>
              </a:rPr>
              <a:t>, </a:t>
            </a:r>
            <a:r>
              <a:rPr lang="cs-CZ" altLang="cs-CZ" sz="800" dirty="0" err="1">
                <a:latin typeface="Arial" charset="0"/>
                <a:cs typeface="+mn-cs"/>
              </a:rPr>
              <a:t>Pečeně+mikrovlny</a:t>
            </a:r>
            <a:r>
              <a:rPr lang="cs-CZ" altLang="cs-CZ" sz="800" dirty="0">
                <a:latin typeface="Arial" charset="0"/>
                <a:cs typeface="+mn-cs"/>
              </a:rPr>
              <a:t>, Rozmrazování dle času/váhy, Popcorn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Speciální</a:t>
            </a:r>
            <a:r>
              <a:rPr lang="cs-CZ" altLang="cs-CZ" sz="800" dirty="0">
                <a:latin typeface="Arial" charset="0"/>
              </a:rPr>
              <a:t>: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Sušení, Jogurt, Kynutí, Udržování v teple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Až 6 úrovní pečení: </a:t>
            </a:r>
            <a:r>
              <a:rPr lang="da-DK" altLang="cs-CZ" sz="800" dirty="0">
                <a:latin typeface="Arial" charset="0"/>
              </a:rPr>
              <a:t>150/300/450/600/750/ 900W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Konektivita – </a:t>
            </a:r>
            <a:r>
              <a:rPr lang="cs-CZ" altLang="cs-CZ" sz="800" b="1" dirty="0" err="1">
                <a:latin typeface="Arial" charset="0"/>
              </a:rPr>
              <a:t>WiFi+BLE</a:t>
            </a:r>
            <a:r>
              <a:rPr lang="cs-CZ" altLang="cs-CZ" sz="800" b="1" dirty="0">
                <a:latin typeface="Arial" charset="0"/>
              </a:rPr>
              <a:t>, ovládání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TFT dotykový displej – barevný + d</a:t>
            </a:r>
            <a:r>
              <a:rPr lang="cs-CZ" altLang="cs-CZ" sz="800" dirty="0">
                <a:latin typeface="Arial" charset="0"/>
                <a:cs typeface="+mn-cs"/>
              </a:rPr>
              <a:t>otykové ovládání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 se zvukovou signalizací,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start,</a:t>
            </a:r>
            <a:r>
              <a:rPr lang="cs-CZ" altLang="cs-CZ" sz="800" dirty="0">
                <a:latin typeface="Arial" charset="0"/>
                <a:cs typeface="+mn-cs"/>
              </a:rPr>
              <a:t> 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Inverter</a:t>
            </a:r>
            <a:r>
              <a:rPr lang="cs-CZ" altLang="cs-CZ" sz="800" b="1" dirty="0">
                <a:latin typeface="Arial" charset="0"/>
              </a:rPr>
              <a:t> technology </a:t>
            </a:r>
            <a:r>
              <a:rPr lang="cs-CZ" altLang="cs-CZ" sz="800" dirty="0">
                <a:latin typeface="Arial" charset="0"/>
              </a:rPr>
              <a:t>- Zvýšení energetické účinnost a poskytnutí optimálního výkonu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uložení oblíbených receptů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start (30")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dvířek výklopem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drátěné pojezdy pro vedení plechů (4 úrovně pečení)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tlumené otevírání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Open </a:t>
            </a:r>
            <a:r>
              <a:rPr lang="cs-CZ" altLang="cs-CZ" sz="800" dirty="0">
                <a:latin typeface="Arial" charset="0"/>
                <a:cs typeface="+mn-cs"/>
              </a:rPr>
              <a:t>– pohodlná manipulace při otevírání dvířek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rošt obdélníkový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teplotní sonda (kabelová)</a:t>
            </a:r>
          </a:p>
          <a:p>
            <a:pPr marL="0" indent="0"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pečicí plech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38900763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8059019086767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455 × 595 </a:t>
            </a:r>
            <a:r>
              <a:rPr lang="cs-CZ" altLang="cs-CZ" sz="800">
                <a:latin typeface="Arial" panose="020B0604020202020204" pitchFamily="34" charset="0"/>
              </a:rPr>
              <a:t>× 565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530 × 650 × 650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5" y="1852441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67111" y="1967534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dotykový displej Full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989" y="2628730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590884" y="2632246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ve stejném designu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AD42BE-4EAA-4BD6-BCBD-CA2D203174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015" y="3573016"/>
            <a:ext cx="735555" cy="34361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C63678-70A2-4FC7-B4A8-F350E488783A}"/>
              </a:ext>
            </a:extLst>
          </p:cNvPr>
          <p:cNvSpPr txBox="1"/>
          <p:nvPr/>
        </p:nvSpPr>
        <p:spPr>
          <a:xfrm>
            <a:off x="4560919" y="3547414"/>
            <a:ext cx="1061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Mnoho receptů na dosah ruky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E467772-FB8E-1E3A-3586-F690CD750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4313" y="1040240"/>
            <a:ext cx="2997838" cy="232646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2E66AD2-2C45-9A92-761B-63C844A786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7391" y="3371882"/>
            <a:ext cx="2902074" cy="129316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DC3F5624-6DDB-0F93-5320-7409D65667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6718" y="1176526"/>
            <a:ext cx="491455" cy="487878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2E685914-5856-5B1F-4643-A8506D45C0C0}"/>
              </a:ext>
            </a:extLst>
          </p:cNvPr>
          <p:cNvSpPr txBox="1"/>
          <p:nvPr/>
        </p:nvSpPr>
        <p:spPr>
          <a:xfrm>
            <a:off x="4653863" y="1306441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6B303A0-083C-2CC2-F21E-D96F2EF4534A}"/>
              </a:ext>
            </a:extLst>
          </p:cNvPr>
          <p:cNvSpPr txBox="1"/>
          <p:nvPr/>
        </p:nvSpPr>
        <p:spPr>
          <a:xfrm>
            <a:off x="4623890" y="4256692"/>
            <a:ext cx="106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(kabelová)</a:t>
            </a: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178962D2-91B5-5571-0447-1C7A1F47360C}"/>
              </a:ext>
            </a:extLst>
          </p:cNvPr>
          <p:cNvGrpSpPr/>
          <p:nvPr/>
        </p:nvGrpSpPr>
        <p:grpSpPr>
          <a:xfrm>
            <a:off x="4154634" y="4141337"/>
            <a:ext cx="460307" cy="461665"/>
            <a:chOff x="4154634" y="4141337"/>
            <a:chExt cx="460307" cy="461665"/>
          </a:xfrm>
        </p:grpSpPr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82362106-FBEC-ADD7-C9BD-F9A80EA3E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54634" y="4141337"/>
              <a:ext cx="460307" cy="461665"/>
            </a:xfrm>
            <a:prstGeom prst="rect">
              <a:avLst/>
            </a:prstGeom>
          </p:spPr>
        </p:pic>
        <p:sp>
          <p:nvSpPr>
            <p:cNvPr id="21" name="Ovál 20">
              <a:extLst>
                <a:ext uri="{FF2B5EF4-FFF2-40B4-BE49-F238E27FC236}">
                  <a16:creationId xmlns:a16="http://schemas.microsoft.com/office/drawing/2014/main" id="{C2B8D9C3-06D8-8414-FA8B-F16DD3713514}"/>
                </a:ext>
              </a:extLst>
            </p:cNvPr>
            <p:cNvSpPr/>
            <p:nvPr/>
          </p:nvSpPr>
          <p:spPr>
            <a:xfrm>
              <a:off x="4384459" y="4171592"/>
              <a:ext cx="156745" cy="1426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352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317</cp:revision>
  <cp:lastPrinted>2021-09-06T12:31:26Z</cp:lastPrinted>
  <dcterms:created xsi:type="dcterms:W3CDTF">2015-07-16T11:02:07Z</dcterms:created>
  <dcterms:modified xsi:type="dcterms:W3CDTF">2025-06-12T08:15:23Z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