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87" d="100"/>
          <a:sy n="87" d="100"/>
        </p:scale>
        <p:origin x="90" y="4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09.08.2024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>
                <a:solidFill>
                  <a:srgbClr val="4472C4"/>
                </a:solidFill>
                <a:latin typeface="Arial" charset="0"/>
              </a:rPr>
              <a:t>HAVG5D4TB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Plynová deska </a:t>
            </a:r>
            <a:r>
              <a:rPr lang="cs-CZ" altLang="cs-CZ" sz="1400" b="0" cap="none" dirty="0" err="1">
                <a:solidFill>
                  <a:prstClr val="black"/>
                </a:solidFill>
                <a:latin typeface="Arial" charset="0"/>
              </a:rPr>
              <a:t>Series</a:t>
            </a:r>
            <a:r>
              <a:rPr lang="cs-CZ" altLang="cs-CZ" sz="1400" b="0" cap="none" dirty="0">
                <a:solidFill>
                  <a:prstClr val="black"/>
                </a:solidFill>
                <a:latin typeface="Arial" charset="0"/>
              </a:rPr>
              <a:t> </a:t>
            </a:r>
            <a:r>
              <a:rPr lang="cs-CZ" altLang="cs-CZ" sz="1400" dirty="0">
                <a:solidFill>
                  <a:prstClr val="black"/>
                </a:solidFill>
                <a:latin typeface="Arial" charset="0"/>
              </a:rPr>
              <a:t>6 – šířka 65 cm </a:t>
            </a:r>
            <a:endParaRPr lang="cs-CZ" altLang="cs-CZ" sz="1400" b="0" cap="none" dirty="0">
              <a:solidFill>
                <a:prstClr val="black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4 hořáky, elektrické zapalování v knoflíku, bezpečnostní pojistka plynu, litinové mřížky, dvojitý hořák</a:t>
            </a:r>
            <a:b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</a:b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0468" y="980729"/>
            <a:ext cx="3946438" cy="510966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Standardní typ media	Metan (G20)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Alternativní typ </a:t>
            </a:r>
            <a:r>
              <a:rPr lang="cs-CZ" altLang="cs-CZ" sz="800" dirty="0">
                <a:latin typeface="Arial" charset="0"/>
              </a:rPr>
              <a:t>m</a:t>
            </a:r>
            <a:r>
              <a:rPr lang="cs-CZ" altLang="cs-CZ" sz="800" dirty="0">
                <a:latin typeface="Arial" charset="0"/>
                <a:cs typeface="+mn-cs"/>
              </a:rPr>
              <a:t>edia	LPG (G30) – nutno </a:t>
            </a:r>
            <a:r>
              <a:rPr lang="cs-CZ" altLang="cs-CZ" sz="800" dirty="0" err="1">
                <a:latin typeface="Arial" charset="0"/>
                <a:cs typeface="+mn-cs"/>
              </a:rPr>
              <a:t>přetryskovat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Počet hořáků		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Celkový výkon (kW)		9,65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Jištění (A) L / 230V~	Zanedbatelná spotřeba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Kmitočet sítě (Hz)		50 až 60       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Hořáky</a:t>
            </a:r>
          </a:p>
          <a:p>
            <a:pPr mar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1x DC MONO Ø 125 mm, 4,2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SEMI-RAPID Ø 73,5 mm, 1,75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RAPID Ø 98,5 mm, 2,7 kW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1x AUX Ø 54 mm, 1 kW</a:t>
            </a: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Funkce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Flame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precizní nastavení síly plamenu (až 9 úrovní)</a:t>
            </a:r>
            <a:endParaRPr lang="cs-CZ" altLang="cs-CZ" sz="800" dirty="0"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Elektrické zapalování v knoflíku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Dvojitý hořák</a:t>
            </a:r>
            <a:endParaRPr lang="cs-CZ" altLang="cs-CZ" sz="800" b="1" dirty="0">
              <a:latin typeface="Arial" charset="0"/>
              <a:cs typeface="+mn-cs"/>
            </a:endParaRPr>
          </a:p>
          <a:p>
            <a:pPr lvl="0">
              <a:lnSpc>
                <a:spcPct val="100000"/>
              </a:lnSpc>
              <a:spcBef>
                <a:spcPct val="0"/>
              </a:spcBef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Bezpečnost</a:t>
            </a:r>
            <a:r>
              <a:rPr lang="cs-CZ" altLang="cs-CZ" sz="800" dirty="0">
                <a:latin typeface="Arial" charset="0"/>
                <a:cs typeface="+mn-cs"/>
              </a:rPr>
              <a:t>	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Bezpečnostní pojistka plynu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  <a:cs typeface="+mn-cs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Litinové podpěry hrnců (</a:t>
            </a:r>
            <a:r>
              <a:rPr lang="cs-CZ" altLang="cs-CZ" sz="800" dirty="0">
                <a:latin typeface="Arial" charset="0"/>
              </a:rPr>
              <a:t>3x</a:t>
            </a:r>
            <a:r>
              <a:rPr lang="cs-CZ" altLang="cs-CZ" sz="800" dirty="0">
                <a:latin typeface="Arial" charset="0"/>
                <a:cs typeface="+mn-cs"/>
              </a:rPr>
              <a:t>) – možno mýt v myčce nádobí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Knoflíky ovládání vpředu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Trysky na propan butan součástí balení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Délka napájecího kabelu 1034 mm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Vidlice 230 V není součástí dodávky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33803495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EAN		8059019092867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Barva		Černé sklo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x š x h (mm)	95 x 650 x 510</a:t>
            </a:r>
            <a:endParaRPr lang="cs-CZ" altLang="cs-CZ" sz="800" b="1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x š x h (mm)	143 × 800 × 570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16,58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>
            <a:extLst>
              <a:ext uri="{FF2B5EF4-FFF2-40B4-BE49-F238E27FC236}">
                <a16:creationId xmlns:a16="http://schemas.microsoft.com/office/drawing/2014/main" id="{D634F4B9-E578-4A82-A528-4FC6C0CFA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464" y="2878104"/>
            <a:ext cx="552257" cy="673213"/>
          </a:xfrm>
          <a:prstGeom prst="rect">
            <a:avLst/>
          </a:prstGeom>
        </p:spPr>
      </p:pic>
      <p:sp>
        <p:nvSpPr>
          <p:cNvPr id="39" name="TextovéPole 38">
            <a:extLst>
              <a:ext uri="{FF2B5EF4-FFF2-40B4-BE49-F238E27FC236}">
                <a16:creationId xmlns:a16="http://schemas.microsoft.com/office/drawing/2014/main" id="{040AA2EC-0D1D-4824-840E-4FB37DAD03F9}"/>
              </a:ext>
            </a:extLst>
          </p:cNvPr>
          <p:cNvSpPr txBox="1"/>
          <p:nvPr/>
        </p:nvSpPr>
        <p:spPr>
          <a:xfrm>
            <a:off x="4712888" y="1299673"/>
            <a:ext cx="99395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Litinové podpěry hrnců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3F7EB904-E2EF-478C-AF83-540EF98E5E85}"/>
              </a:ext>
            </a:extLst>
          </p:cNvPr>
          <p:cNvSpPr txBox="1"/>
          <p:nvPr/>
        </p:nvSpPr>
        <p:spPr>
          <a:xfrm>
            <a:off x="4618721" y="2152762"/>
            <a:ext cx="99395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plamen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024F2334-FCD5-45B8-95A1-E3A3F301ABF9}"/>
              </a:ext>
            </a:extLst>
          </p:cNvPr>
          <p:cNvSpPr txBox="1"/>
          <p:nvPr/>
        </p:nvSpPr>
        <p:spPr>
          <a:xfrm>
            <a:off x="4612046" y="2884243"/>
            <a:ext cx="9939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Harmonický design, který perfektně ladí s celou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Series</a:t>
            </a:r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</a:t>
            </a:r>
          </a:p>
        </p:txBody>
      </p:sp>
      <p:pic>
        <p:nvPicPr>
          <p:cNvPr id="26" name="Obrázek 25">
            <a:extLst>
              <a:ext uri="{FF2B5EF4-FFF2-40B4-BE49-F238E27FC236}">
                <a16:creationId xmlns:a16="http://schemas.microsoft.com/office/drawing/2014/main" id="{B5010E25-4A10-4000-A0EC-CB472D5F3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8071" y="1148813"/>
            <a:ext cx="744082" cy="651269"/>
          </a:xfrm>
          <a:prstGeom prst="rect">
            <a:avLst/>
          </a:prstGeom>
        </p:spPr>
      </p:pic>
      <p:pic>
        <p:nvPicPr>
          <p:cNvPr id="29" name="Obrázek 28">
            <a:extLst>
              <a:ext uri="{FF2B5EF4-FFF2-40B4-BE49-F238E27FC236}">
                <a16:creationId xmlns:a16="http://schemas.microsoft.com/office/drawing/2014/main" id="{AEAE49ED-3B33-4ABF-BB26-9FFED47CB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52625" y="1963346"/>
            <a:ext cx="454149" cy="60749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F2A98D8-4BD3-7037-4D2A-06B2AA9D27E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14391" y="1199275"/>
            <a:ext cx="2990964" cy="232516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791C226-D555-71E2-0AB3-DD88CAA0FD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4390" y="3634437"/>
            <a:ext cx="2990961" cy="48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2749</TotalTime>
  <Words>252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Kurková</cp:lastModifiedBy>
  <cp:revision>330</cp:revision>
  <cp:lastPrinted>2016-05-31T13:00:02Z</cp:lastPrinted>
  <dcterms:created xsi:type="dcterms:W3CDTF">2015-07-16T11:02:07Z</dcterms:created>
  <dcterms:modified xsi:type="dcterms:W3CDTF">2024-08-09T07:05:33Z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