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AAA"/>
    <a:srgbClr val="6F6F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31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7627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8614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6095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935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6791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7023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6525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665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3613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4409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2B351-D0C7-439C-A47A-565AF3B42AEA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1211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2B351-D0C7-439C-A47A-565AF3B42AEA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E02CC-8610-4400-B3F5-560B2816C3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6758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310" y="16252"/>
            <a:ext cx="1809000" cy="728399"/>
          </a:xfrm>
          <a:prstGeom prst="rect">
            <a:avLst/>
          </a:prstGeom>
        </p:spPr>
      </p:pic>
      <p:sp>
        <p:nvSpPr>
          <p:cNvPr id="7" name="Zástupný symbol pro text 3">
            <a:extLst>
              <a:ext uri="{FF2B5EF4-FFF2-40B4-BE49-F238E27FC236}">
                <a16:creationId xmlns:a16="http://schemas.microsoft.com/office/drawing/2014/main" xmlns="" id="{26BAEC73-666C-DD82-3DF6-4C8D10A4E38B}"/>
              </a:ext>
            </a:extLst>
          </p:cNvPr>
          <p:cNvSpPr txBox="1">
            <a:spLocks/>
          </p:cNvSpPr>
          <p:nvPr/>
        </p:nvSpPr>
        <p:spPr>
          <a:xfrm>
            <a:off x="-1" y="16251"/>
            <a:ext cx="9398001" cy="93037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5AAA"/>
                </a:solidFill>
                <a:latin typeface="Arial" charset="0"/>
              </a:rPr>
              <a:t>HTR3620CNPW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rgbClr val="6F6F6F"/>
                </a:solidFill>
                <a:latin typeface="Arial" charset="0"/>
              </a:rPr>
              <a:t>Volně </a:t>
            </a:r>
            <a:r>
              <a:rPr lang="cs-CZ" altLang="cs-CZ" sz="1400" dirty="0">
                <a:solidFill>
                  <a:srgbClr val="6F6F6F"/>
                </a:solidFill>
                <a:latin typeface="Arial" charset="0"/>
              </a:rPr>
              <a:t>stojící třídveřová kombinovaná chladnička 3D 60 Series 3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6F6F6F"/>
                </a:solidFill>
                <a:latin typeface="Arial" charset="0"/>
              </a:rPr>
              <a:t>Total No Frost, Invertorový kompresor, Nulová zóna, </a:t>
            </a:r>
            <a:r>
              <a:rPr lang="cs-CZ" altLang="cs-CZ" sz="1400" dirty="0" smtClean="0">
                <a:solidFill>
                  <a:srgbClr val="6F6F6F"/>
                </a:solidFill>
                <a:latin typeface="Arial" charset="0"/>
              </a:rPr>
              <a:t>LED, </a:t>
            </a:r>
            <a:r>
              <a:rPr lang="cs-CZ" altLang="cs-CZ" sz="1400" dirty="0">
                <a:solidFill>
                  <a:srgbClr val="6F6F6F"/>
                </a:solidFill>
                <a:latin typeface="Arial" charset="0"/>
              </a:rPr>
              <a:t>zásuvky se snadným přístupem a úsporou 30 %</a:t>
            </a:r>
          </a:p>
        </p:txBody>
      </p:sp>
      <p:cxnSp>
        <p:nvCxnSpPr>
          <p:cNvPr id="8" name="Straight Connector 32">
            <a:extLst>
              <a:ext uri="{FF2B5EF4-FFF2-40B4-BE49-F238E27FC236}">
                <a16:creationId xmlns:a16="http://schemas.microsoft.com/office/drawing/2014/main" xmlns="" id="{EE360BC3-819E-8DA7-18AA-A6A8796A1E77}"/>
              </a:ext>
            </a:extLst>
          </p:cNvPr>
          <p:cNvCxnSpPr/>
          <p:nvPr/>
        </p:nvCxnSpPr>
        <p:spPr>
          <a:xfrm>
            <a:off x="4624399" y="1028721"/>
            <a:ext cx="0" cy="5760000"/>
          </a:xfrm>
          <a:prstGeom prst="line">
            <a:avLst/>
          </a:prstGeom>
          <a:ln>
            <a:solidFill>
              <a:srgbClr val="005AA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Zástupný symbol pro text 3">
            <a:extLst>
              <a:ext uri="{FF2B5EF4-FFF2-40B4-BE49-F238E27FC236}">
                <a16:creationId xmlns:a16="http://schemas.microsoft.com/office/drawing/2014/main" xmlns="" id="{F3CDBFE4-661A-C027-D6B3-38F56028539C}"/>
              </a:ext>
            </a:extLst>
          </p:cNvPr>
          <p:cNvSpPr txBox="1">
            <a:spLocks/>
          </p:cNvSpPr>
          <p:nvPr/>
        </p:nvSpPr>
        <p:spPr>
          <a:xfrm>
            <a:off x="60585" y="932953"/>
            <a:ext cx="4647301" cy="589855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>
                <a:solidFill>
                  <a:srgbClr val="005AAA"/>
                </a:solidFill>
                <a:latin typeface="Arial" charset="0"/>
              </a:rPr>
              <a:t>Hlavní vlastnosti (Nařízení v přenesené pravomoci: (EU) 2019/2014)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		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(l)		414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Čistý objem chladničky/ mrazáku (l)		289/125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za den (kWh/24 hod)		0,495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Roční spotřeba energie (kWh/rok)		181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Mrazicí výkon (kg/24 hod)		6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13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35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Klimatická třída			SN - ST 10°- 43°C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005AAA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>
                <a:solidFill>
                  <a:srgbClr val="005AAA"/>
                </a:solidFill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Doplňkový obsah v aplikaci hOn </a:t>
            </a:r>
            <a:r>
              <a:rPr lang="cs-CZ" altLang="cs-CZ" sz="800" dirty="0">
                <a:latin typeface="Arial" charset="0"/>
              </a:rPr>
              <a:t>(např. Food Locator, My Inventory, Advanced Drink Assistant, atd.. Bez možnosti dálkového ovládání a připojení k Wifi)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Invertorový kompresor </a:t>
            </a:r>
            <a:r>
              <a:rPr lang="cs-CZ" altLang="cs-CZ" sz="800" dirty="0">
                <a:latin typeface="Arial" charset="0"/>
              </a:rPr>
              <a:t>– tichý a energeticky úsporný chod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Total No Frost </a:t>
            </a:r>
            <a:r>
              <a:rPr lang="cs-CZ" altLang="cs-CZ" sz="800" dirty="0">
                <a:latin typeface="Arial" charset="0"/>
              </a:rPr>
              <a:t>– beznámrazová technologie mrazení s rovnoměrnou distribucí chladného vzduchu.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Zásuvka Fresh 0°Zone </a:t>
            </a:r>
            <a:r>
              <a:rPr lang="cs-CZ" altLang="cs-CZ" sz="800" dirty="0">
                <a:latin typeface="Arial" charset="0"/>
              </a:rPr>
              <a:t>– nulová zóna, příp. lze vypnout a slouží jako běžná zásuvka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Easy Access </a:t>
            </a:r>
            <a:r>
              <a:rPr lang="cs-CZ" altLang="cs-CZ" sz="800" dirty="0">
                <a:latin typeface="Arial" charset="0"/>
              </a:rPr>
              <a:t>– dvě samostatně přístupné externí zásuvky do mrazáku na teleskopických výsuvech. </a:t>
            </a:r>
            <a:r>
              <a:rPr lang="cs-CZ" altLang="cs-CZ" sz="800" b="1" dirty="0">
                <a:latin typeface="Arial" charset="0"/>
              </a:rPr>
              <a:t>Úspora 30 % energie při otevírání</a:t>
            </a:r>
            <a:r>
              <a:rPr lang="cs-CZ" altLang="cs-CZ" sz="800" dirty="0">
                <a:latin typeface="Arial" charset="0"/>
              </a:rPr>
              <a:t>.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Jeden chladící okruh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Elektronické ovládání teploty +2 až +8 °C chladnička / -16 až -24 °C 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Digitální displej umístěný uvnitř lednice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Automatické odmrazování chladničky i mrazáku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Akustický signál otevřených dvířek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 smtClean="0">
                <a:solidFill>
                  <a:srgbClr val="005AAA"/>
                </a:solidFill>
                <a:latin typeface="Arial" charset="0"/>
              </a:rPr>
              <a:t>Chladnička</a:t>
            </a:r>
            <a:endParaRPr lang="cs-CZ" altLang="cs-CZ" sz="1100" b="1" dirty="0">
              <a:solidFill>
                <a:srgbClr val="005AAA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3 +1  skleněné police / 5 přihrádek ve dveřích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 zásuvka Fresh 0°Zone/ 1 zásuvka Fresh Box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 smtClean="0">
                <a:solidFill>
                  <a:srgbClr val="005AAA"/>
                </a:solidFill>
                <a:latin typeface="Arial" charset="0"/>
              </a:rPr>
              <a:t>Mrazák</a:t>
            </a:r>
            <a:endParaRPr lang="cs-CZ" altLang="cs-CZ" sz="1100" b="1" dirty="0">
              <a:solidFill>
                <a:srgbClr val="005AAA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 externí zásuvky se snadnými přístupem – úspora 30 % energie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Vanička na výrobu ledu (manuální plnění)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1100" b="1" dirty="0" smtClean="0">
                <a:solidFill>
                  <a:srgbClr val="005AAA"/>
                </a:solidFill>
                <a:latin typeface="Arial" charset="0"/>
              </a:rPr>
              <a:t>Konstrukce</a:t>
            </a:r>
            <a:endParaRPr lang="cs-CZ" altLang="cs-CZ" sz="1100" b="1" dirty="0">
              <a:solidFill>
                <a:srgbClr val="005AAA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LED osvětlení/ Integrované madlo / 2 nastavitelné nožičky/2 kolečka/ Výměnný závěs dveří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10" name="Straight Connector 34">
            <a:extLst>
              <a:ext uri="{FF2B5EF4-FFF2-40B4-BE49-F238E27FC236}">
                <a16:creationId xmlns:a16="http://schemas.microsoft.com/office/drawing/2014/main" xmlns="" id="{55C391B9-6C53-8A18-3380-BC8C9EC370A1}"/>
              </a:ext>
            </a:extLst>
          </p:cNvPr>
          <p:cNvCxnSpPr/>
          <p:nvPr/>
        </p:nvCxnSpPr>
        <p:spPr>
          <a:xfrm>
            <a:off x="6218790" y="1010838"/>
            <a:ext cx="0" cy="5760000"/>
          </a:xfrm>
          <a:prstGeom prst="line">
            <a:avLst/>
          </a:prstGeom>
          <a:ln>
            <a:solidFill>
              <a:srgbClr val="005AA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Obdélník 10">
            <a:extLst>
              <a:ext uri="{FF2B5EF4-FFF2-40B4-BE49-F238E27FC236}">
                <a16:creationId xmlns:a16="http://schemas.microsoft.com/office/drawing/2014/main" xmlns="" id="{47973599-958F-BCF4-2835-C696DC979488}"/>
              </a:ext>
            </a:extLst>
          </p:cNvPr>
          <p:cNvSpPr/>
          <p:nvPr/>
        </p:nvSpPr>
        <p:spPr>
          <a:xfrm>
            <a:off x="6236614" y="4819255"/>
            <a:ext cx="3030514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1100" b="1" dirty="0">
                <a:solidFill>
                  <a:srgbClr val="005AAA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</a:t>
            </a:r>
            <a:r>
              <a:rPr lang="cs-CZ" altLang="cs-CZ" sz="800" dirty="0" smtClean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34006216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EAN</a:t>
            </a:r>
            <a:r>
              <a:rPr lang="cs-CZ" altLang="cs-CZ" sz="800" dirty="0"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6901018002977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latin typeface="Arial" panose="020B0604020202020204" pitchFamily="34" charset="0"/>
              </a:rPr>
              <a:t>výrobku V × Š × H (mm)	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2050 x 595 x 667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85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2144 x 663 x 748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93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xmlns="" id="{3CB82D36-F317-99CF-2471-4F31EEBAEB83}"/>
              </a:ext>
            </a:extLst>
          </p:cNvPr>
          <p:cNvSpPr txBox="1"/>
          <p:nvPr/>
        </p:nvSpPr>
        <p:spPr>
          <a:xfrm>
            <a:off x="6218789" y="1106560"/>
            <a:ext cx="27613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</a:t>
            </a:r>
          </a:p>
        </p:txBody>
      </p:sp>
      <p:cxnSp>
        <p:nvCxnSpPr>
          <p:cNvPr id="6" name="Přímá spojnice 5"/>
          <p:cNvCxnSpPr/>
          <p:nvPr/>
        </p:nvCxnSpPr>
        <p:spPr>
          <a:xfrm>
            <a:off x="139700" y="959442"/>
            <a:ext cx="891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ovéPole 29">
            <a:extLst>
              <a:ext uri="{FF2B5EF4-FFF2-40B4-BE49-F238E27FC236}">
                <a16:creationId xmlns:a16="http://schemas.microsoft.com/office/drawing/2014/main" xmlns="" id="{EE03D741-4303-F4D3-D6A4-6EFDBCDA87FF}"/>
              </a:ext>
            </a:extLst>
          </p:cNvPr>
          <p:cNvSpPr txBox="1"/>
          <p:nvPr/>
        </p:nvSpPr>
        <p:spPr>
          <a:xfrm>
            <a:off x="5418747" y="3811677"/>
            <a:ext cx="828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Výměnný závěs </a:t>
            </a:r>
            <a:r>
              <a:rPr lang="cs-CZ" alt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dveří</a:t>
            </a:r>
          </a:p>
        </p:txBody>
      </p:sp>
      <p:pic>
        <p:nvPicPr>
          <p:cNvPr id="35" name="Obrázek 34">
            <a:extLst>
              <a:ext uri="{FF2B5EF4-FFF2-40B4-BE49-F238E27FC236}">
                <a16:creationId xmlns:a16="http://schemas.microsoft.com/office/drawing/2014/main" xmlns="" id="{AAE1F1CD-2671-DD3B-B4B3-1CE06DFFEF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223" y="3736782"/>
            <a:ext cx="618583" cy="618583"/>
          </a:xfrm>
          <a:prstGeom prst="rect">
            <a:avLst/>
          </a:prstGeom>
        </p:spPr>
      </p:pic>
      <p:pic>
        <p:nvPicPr>
          <p:cNvPr id="36" name="Obrázek 35">
            <a:extLst>
              <a:ext uri="{FF2B5EF4-FFF2-40B4-BE49-F238E27FC236}">
                <a16:creationId xmlns:a16="http://schemas.microsoft.com/office/drawing/2014/main" xmlns="" id="{5F1602C9-5BE6-C489-0894-6D6367C3BE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117" y="1144246"/>
            <a:ext cx="555625" cy="555625"/>
          </a:xfrm>
          <a:prstGeom prst="rect">
            <a:avLst/>
          </a:prstGeom>
        </p:spPr>
      </p:pic>
      <p:sp>
        <p:nvSpPr>
          <p:cNvPr id="37" name="TextovéPole 36">
            <a:extLst>
              <a:ext uri="{FF2B5EF4-FFF2-40B4-BE49-F238E27FC236}">
                <a16:creationId xmlns:a16="http://schemas.microsoft.com/office/drawing/2014/main" xmlns="" id="{883DDC93-6C83-E7C3-0261-E51E8B1C3F3C}"/>
              </a:ext>
            </a:extLst>
          </p:cNvPr>
          <p:cNvSpPr txBox="1"/>
          <p:nvPr/>
        </p:nvSpPr>
        <p:spPr>
          <a:xfrm>
            <a:off x="5328281" y="1139623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</a:t>
            </a:r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 Surround Total </a:t>
            </a:r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Frost</a:t>
            </a:r>
            <a:endParaRPr lang="cs-CZ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5335299" y="1916832"/>
            <a:ext cx="9144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zásuvky </a:t>
            </a:r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Access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samostatný a snadný přístup do mrazáku s 30% úsporou energie</a:t>
            </a:r>
          </a:p>
        </p:txBody>
      </p:sp>
      <p:sp>
        <p:nvSpPr>
          <p:cNvPr id="39" name="TextovéPole 38"/>
          <p:cNvSpPr txBox="1"/>
          <p:nvPr/>
        </p:nvSpPr>
        <p:spPr>
          <a:xfrm>
            <a:off x="5354120" y="3079109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 dB(A)</a:t>
            </a:r>
            <a:endParaRPr lang="cs-CZ" altLang="cs-CZ" sz="800" b="1" dirty="0">
              <a:latin typeface="Arial" charset="0"/>
            </a:endParaRPr>
          </a:p>
          <a:p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xmlns="" id="{EE03D741-4303-F4D3-D6A4-6EFDBCDA87FF}"/>
              </a:ext>
            </a:extLst>
          </p:cNvPr>
          <p:cNvSpPr txBox="1"/>
          <p:nvPr/>
        </p:nvSpPr>
        <p:spPr>
          <a:xfrm>
            <a:off x="5436476" y="4376034"/>
            <a:ext cx="7154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LED osvětlení      </a:t>
            </a:r>
            <a:r>
              <a:rPr lang="cs-CZ" alt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s nízkou spotřebou</a:t>
            </a:r>
            <a:endParaRPr lang="cs-CZ" alt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4668387" y="5886757"/>
            <a:ext cx="6607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Nulová</a:t>
            </a:r>
          </a:p>
          <a:p>
            <a:r>
              <a:rPr lang="cs-CZ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zóna</a:t>
            </a:r>
            <a:endParaRPr lang="cs-CZ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ovéPole 41"/>
          <p:cNvSpPr txBox="1"/>
          <p:nvPr/>
        </p:nvSpPr>
        <p:spPr>
          <a:xfrm>
            <a:off x="4566498" y="5143192"/>
            <a:ext cx="9593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INVERTER</a:t>
            </a:r>
            <a:endParaRPr lang="cs-CZ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ovéPole 42">
            <a:extLst>
              <a:ext uri="{FF2B5EF4-FFF2-40B4-BE49-F238E27FC236}">
                <a16:creationId xmlns:a16="http://schemas.microsoft.com/office/drawing/2014/main" xmlns="" id="{EE03D741-4303-F4D3-D6A4-6EFDBCDA87FF}"/>
              </a:ext>
            </a:extLst>
          </p:cNvPr>
          <p:cNvSpPr txBox="1"/>
          <p:nvPr/>
        </p:nvSpPr>
        <p:spPr>
          <a:xfrm>
            <a:off x="5479613" y="5091837"/>
            <a:ext cx="8286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Invertorový kompresor –</a:t>
            </a:r>
            <a:r>
              <a:rPr lang="cs-CZ" alt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nízká spotřeba, tichý chod</a:t>
            </a:r>
            <a:endParaRPr lang="cs-CZ" alt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</a:endParaRPr>
          </a:p>
        </p:txBody>
      </p:sp>
      <p:sp>
        <p:nvSpPr>
          <p:cNvPr id="44" name="TextovéPole 43">
            <a:extLst>
              <a:ext uri="{FF2B5EF4-FFF2-40B4-BE49-F238E27FC236}">
                <a16:creationId xmlns:a16="http://schemas.microsoft.com/office/drawing/2014/main" xmlns="" id="{EE03D741-4303-F4D3-D6A4-6EFDBCDA87FF}"/>
              </a:ext>
            </a:extLst>
          </p:cNvPr>
          <p:cNvSpPr txBox="1"/>
          <p:nvPr/>
        </p:nvSpPr>
        <p:spPr>
          <a:xfrm>
            <a:off x="5387162" y="5852829"/>
            <a:ext cx="8483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Zásuvka Fresh 0°Zone </a:t>
            </a:r>
            <a:r>
              <a:rPr lang="cs-CZ" alt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– nulová zóna nebo při vypnutí slouží jako běžná zásuvka</a:t>
            </a:r>
            <a:endParaRPr lang="cs-CZ" alt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</a:endParaRPr>
          </a:p>
        </p:txBody>
      </p:sp>
      <p:pic>
        <p:nvPicPr>
          <p:cNvPr id="45" name="Obrázek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305" y="2864581"/>
            <a:ext cx="720000" cy="720000"/>
          </a:xfrm>
          <a:prstGeom prst="rect">
            <a:avLst/>
          </a:prstGeom>
        </p:spPr>
      </p:pic>
      <p:pic>
        <p:nvPicPr>
          <p:cNvPr id="46" name="Obrázek 4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462" y="1955408"/>
            <a:ext cx="720000" cy="720000"/>
          </a:xfrm>
          <a:prstGeom prst="rect">
            <a:avLst/>
          </a:prstGeom>
        </p:spPr>
      </p:pic>
      <p:sp>
        <p:nvSpPr>
          <p:cNvPr id="47" name="TextovéPole 46"/>
          <p:cNvSpPr txBox="1"/>
          <p:nvPr/>
        </p:nvSpPr>
        <p:spPr>
          <a:xfrm>
            <a:off x="4760050" y="4490568"/>
            <a:ext cx="5822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</a:t>
            </a:r>
            <a:endParaRPr lang="cs-CZ" sz="16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52" t="3144" r="26226" b="3774"/>
          <a:stretch/>
        </p:blipFill>
        <p:spPr>
          <a:xfrm>
            <a:off x="7191542" y="2623651"/>
            <a:ext cx="1088604" cy="2136783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34" t="3397" r="35409" b="3144"/>
          <a:stretch/>
        </p:blipFill>
        <p:spPr>
          <a:xfrm>
            <a:off x="6327981" y="2329131"/>
            <a:ext cx="774183" cy="2490123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 rotWithShape="1">
          <a:blip r:embed="rId9"/>
          <a:srcRect l="80384" t="1007" r="1639" b="89686"/>
          <a:stretch/>
        </p:blipFill>
        <p:spPr>
          <a:xfrm>
            <a:off x="8367623" y="1621039"/>
            <a:ext cx="612475" cy="638355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71914" y="2305764"/>
            <a:ext cx="721664" cy="145265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639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106</TotalTime>
  <Words>105</Words>
  <Application>Microsoft Office PowerPoint</Application>
  <PresentationFormat>Předvádění na obrazovce (4:3)</PresentationFormat>
  <Paragraphs>62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Motiv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Martina Křižáková</dc:creator>
  <cp:lastModifiedBy>Martina Křižáková</cp:lastModifiedBy>
  <cp:revision>24</cp:revision>
  <dcterms:created xsi:type="dcterms:W3CDTF">2026-02-18T10:09:31Z</dcterms:created>
  <dcterms:modified xsi:type="dcterms:W3CDTF">2026-03-19T13:30:30Z</dcterms:modified>
</cp:coreProperties>
</file>