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56" r:id="rId5"/>
  </p:sldIdLst>
  <p:sldSz cx="9144000" cy="6858000" type="screen4x3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  <a:srgbClr val="0E8FC5"/>
    <a:srgbClr val="0093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4493" autoAdjust="0"/>
    <p:restoredTop sz="94660"/>
  </p:normalViewPr>
  <p:slideViewPr>
    <p:cSldViewPr>
      <p:cViewPr varScale="1">
        <p:scale>
          <a:sx n="82" d="100"/>
          <a:sy n="82" d="100"/>
        </p:scale>
        <p:origin x="1987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056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r">
              <a:defRPr sz="1200"/>
            </a:lvl1pPr>
          </a:lstStyle>
          <a:p>
            <a:fld id="{791B80A1-FDE9-416C-B9A8-2A1FE73A844A}" type="datetimeFigureOut">
              <a:rPr lang="cs-CZ" smtClean="0"/>
              <a:t>14.01.2025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9" tIns="45715" rIns="91429" bIns="45715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1429" tIns="45715" rIns="91429" bIns="45715" rtlCol="0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8585"/>
            <a:ext cx="2945659" cy="498055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4" y="9428585"/>
            <a:ext cx="2945659" cy="498055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r">
              <a:defRPr sz="1200"/>
            </a:lvl1pPr>
          </a:lstStyle>
          <a:p>
            <a:fld id="{F63C6288-EF84-456C-B7FC-4481D153D6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380805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3C6288-EF84-456C-B7FC-4481D153D6E9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047773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lze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14.01.2025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88545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14.01.2025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47302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14.01.2025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29162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14.01.2025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34772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14.01.2025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503874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14.01.2025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236654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52320" y="6309320"/>
            <a:ext cx="1251348" cy="386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Freeform 28"/>
          <p:cNvSpPr>
            <a:spLocks/>
          </p:cNvSpPr>
          <p:nvPr userDrawn="1"/>
        </p:nvSpPr>
        <p:spPr bwMode="auto">
          <a:xfrm flipH="1" flipV="1">
            <a:off x="0" y="6211575"/>
            <a:ext cx="6984776" cy="646425"/>
          </a:xfrm>
          <a:custGeom>
            <a:avLst/>
            <a:gdLst>
              <a:gd name="connsiteX0" fmla="*/ 0 w 8915400"/>
              <a:gd name="connsiteY0" fmla="*/ 0 h 1026989"/>
              <a:gd name="connsiteX1" fmla="*/ 311567 w 8915400"/>
              <a:gd name="connsiteY1" fmla="*/ 0 h 1026989"/>
              <a:gd name="connsiteX2" fmla="*/ 8609192 w 8915400"/>
              <a:gd name="connsiteY2" fmla="*/ 0 h 1026989"/>
              <a:gd name="connsiteX3" fmla="*/ 8892102 w 8915400"/>
              <a:gd name="connsiteY3" fmla="*/ 281709 h 1026989"/>
              <a:gd name="connsiteX4" fmla="*/ 8915400 w 8915400"/>
              <a:gd name="connsiteY4" fmla="*/ 313802 h 1026989"/>
              <a:gd name="connsiteX5" fmla="*/ 8892102 w 8915400"/>
              <a:gd name="connsiteY5" fmla="*/ 345896 h 1026989"/>
              <a:gd name="connsiteX6" fmla="*/ 8203133 w 8915400"/>
              <a:gd name="connsiteY6" fmla="*/ 1012725 h 1026989"/>
              <a:gd name="connsiteX7" fmla="*/ 8196476 w 8915400"/>
              <a:gd name="connsiteY7" fmla="*/ 1016291 h 1026989"/>
              <a:gd name="connsiteX8" fmla="*/ 8173178 w 8915400"/>
              <a:gd name="connsiteY8" fmla="*/ 1026989 h 1026989"/>
              <a:gd name="connsiteX9" fmla="*/ 686871 w 8915400"/>
              <a:gd name="connsiteY9" fmla="*/ 1026989 h 1026989"/>
              <a:gd name="connsiteX10" fmla="*/ 0 w 8915400"/>
              <a:gd name="connsiteY10" fmla="*/ 1026989 h 102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915400" h="1026989">
                <a:moveTo>
                  <a:pt x="0" y="0"/>
                </a:moveTo>
                <a:lnTo>
                  <a:pt x="311567" y="0"/>
                </a:lnTo>
                <a:cubicBezTo>
                  <a:pt x="1814549" y="0"/>
                  <a:pt x="4345887" y="0"/>
                  <a:pt x="8609192" y="0"/>
                </a:cubicBezTo>
                <a:cubicBezTo>
                  <a:pt x="8609192" y="0"/>
                  <a:pt x="8609192" y="0"/>
                  <a:pt x="8892102" y="281709"/>
                </a:cubicBezTo>
                <a:cubicBezTo>
                  <a:pt x="8892102" y="281709"/>
                  <a:pt x="8915400" y="299539"/>
                  <a:pt x="8915400" y="313802"/>
                </a:cubicBezTo>
                <a:cubicBezTo>
                  <a:pt x="8915400" y="328066"/>
                  <a:pt x="8892102" y="345896"/>
                  <a:pt x="8892102" y="345896"/>
                </a:cubicBezTo>
                <a:cubicBezTo>
                  <a:pt x="8892102" y="345896"/>
                  <a:pt x="8892102" y="345896"/>
                  <a:pt x="8203133" y="1012725"/>
                </a:cubicBezTo>
                <a:cubicBezTo>
                  <a:pt x="8203133" y="1012725"/>
                  <a:pt x="8206461" y="1009159"/>
                  <a:pt x="8196476" y="1016291"/>
                </a:cubicBezTo>
                <a:cubicBezTo>
                  <a:pt x="8186491" y="1026989"/>
                  <a:pt x="8173178" y="1026989"/>
                  <a:pt x="8173178" y="1026989"/>
                </a:cubicBezTo>
                <a:cubicBezTo>
                  <a:pt x="8173178" y="1026989"/>
                  <a:pt x="8173178" y="1026989"/>
                  <a:pt x="686871" y="1026989"/>
                </a:cubicBezTo>
                <a:lnTo>
                  <a:pt x="0" y="1026989"/>
                </a:lnTo>
                <a:close/>
              </a:path>
            </a:pathLst>
          </a:custGeom>
          <a:solidFill>
            <a:srgbClr val="015AAA"/>
          </a:solidFill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</p:spPr>
        <p:txBody>
          <a:bodyPr vert="horz" wrap="square" lIns="86818" tIns="43409" rIns="86818" bIns="43409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709">
              <a:solidFill>
                <a:prstClr val="black"/>
              </a:solidFill>
            </a:endParaRPr>
          </a:p>
        </p:txBody>
      </p:sp>
      <p:sp>
        <p:nvSpPr>
          <p:cNvPr id="12" name="Freeform 9">
            <a:extLst>
              <a:ext uri="{FF2B5EF4-FFF2-40B4-BE49-F238E27FC236}">
                <a16:creationId xmlns:a16="http://schemas.microsoft.com/office/drawing/2014/main" id="{9CBF3D83-6329-4114-881B-C48C9E2EDB1D}"/>
              </a:ext>
            </a:extLst>
          </p:cNvPr>
          <p:cNvSpPr>
            <a:spLocks/>
          </p:cNvSpPr>
          <p:nvPr userDrawn="1"/>
        </p:nvSpPr>
        <p:spPr bwMode="auto">
          <a:xfrm rot="5400000">
            <a:off x="-98852" y="98850"/>
            <a:ext cx="519832" cy="322129"/>
          </a:xfrm>
          <a:custGeom>
            <a:avLst/>
            <a:gdLst>
              <a:gd name="T0" fmla="*/ 397 w 524"/>
              <a:gd name="T1" fmla="*/ 0 h 398"/>
              <a:gd name="T2" fmla="*/ 0 w 524"/>
              <a:gd name="T3" fmla="*/ 398 h 398"/>
              <a:gd name="T4" fmla="*/ 524 w 524"/>
              <a:gd name="T5" fmla="*/ 398 h 398"/>
              <a:gd name="T6" fmla="*/ 524 w 524"/>
              <a:gd name="T7" fmla="*/ 130 h 398"/>
              <a:gd name="T8" fmla="*/ 397 w 524"/>
              <a:gd name="T9" fmla="*/ 0 h 3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4" h="398">
                <a:moveTo>
                  <a:pt x="397" y="0"/>
                </a:moveTo>
                <a:lnTo>
                  <a:pt x="0" y="398"/>
                </a:lnTo>
                <a:lnTo>
                  <a:pt x="524" y="398"/>
                </a:lnTo>
                <a:lnTo>
                  <a:pt x="524" y="130"/>
                </a:lnTo>
                <a:lnTo>
                  <a:pt x="397" y="0"/>
                </a:lnTo>
                <a:close/>
              </a:path>
            </a:pathLst>
          </a:custGeom>
          <a:solidFill>
            <a:srgbClr val="015AAA"/>
          </a:solidFill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114" tIns="32557" rIns="65114" bIns="32557" numCol="1" anchor="t" anchorCtr="0" compatLnSpc="1">
            <a:prstTxWarp prst="textNoShape">
              <a:avLst/>
            </a:prstTxWarp>
          </a:bodyPr>
          <a:lstStyle/>
          <a:p>
            <a:endParaRPr lang="en-US" sz="1350">
              <a:solidFill>
                <a:prstClr val="black"/>
              </a:solidFill>
            </a:endParaRPr>
          </a:p>
        </p:txBody>
      </p:sp>
      <p:cxnSp>
        <p:nvCxnSpPr>
          <p:cNvPr id="14" name="Přímá spojnice 13"/>
          <p:cNvCxnSpPr/>
          <p:nvPr userDrawn="1"/>
        </p:nvCxnSpPr>
        <p:spPr>
          <a:xfrm>
            <a:off x="0" y="908720"/>
            <a:ext cx="7147240" cy="0"/>
          </a:xfrm>
          <a:prstGeom prst="line">
            <a:avLst/>
          </a:prstGeom>
          <a:ln w="19050">
            <a:solidFill>
              <a:srgbClr val="4472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882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14.01.2025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29091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14.01.2025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59620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14.01.2025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601635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14.01.2025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25164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435264-EE75-400C-80BE-5E821CD423B8}" type="datetimeFigureOut">
              <a:rPr lang="cs-CZ" smtClean="0"/>
              <a:t>14.01.2025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47510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Zástupný symbol pro text 3"/>
          <p:cNvSpPr txBox="1">
            <a:spLocks/>
          </p:cNvSpPr>
          <p:nvPr/>
        </p:nvSpPr>
        <p:spPr>
          <a:xfrm>
            <a:off x="289661" y="19066"/>
            <a:ext cx="8818904" cy="864443"/>
          </a:xfrm>
          <a:prstGeom prst="rect">
            <a:avLst/>
          </a:prstGeom>
        </p:spPr>
        <p:txBody>
          <a:bodyPr anchor="t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cs-CZ" altLang="cs-CZ" sz="2400" b="1" dirty="0">
                <a:solidFill>
                  <a:srgbClr val="4472C4"/>
                </a:solidFill>
                <a:latin typeface="Arial" charset="0"/>
              </a:rPr>
              <a:t>HAIH6IEMCF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cs-CZ" altLang="cs-CZ" sz="1400" dirty="0">
                <a:latin typeface="Arial" charset="0"/>
              </a:rPr>
              <a:t>Vestavná indukční varná deska ID </a:t>
            </a:r>
            <a:r>
              <a:rPr lang="cs-CZ" altLang="cs-CZ" sz="1400" dirty="0" err="1">
                <a:latin typeface="Arial" charset="0"/>
              </a:rPr>
              <a:t>Dual</a:t>
            </a:r>
            <a:r>
              <a:rPr lang="cs-CZ" altLang="cs-CZ" sz="1400" dirty="0">
                <a:latin typeface="Arial" charset="0"/>
              </a:rPr>
              <a:t> </a:t>
            </a:r>
            <a:r>
              <a:rPr lang="cs-CZ" altLang="cs-CZ" sz="1400" dirty="0" err="1">
                <a:latin typeface="Arial" charset="0"/>
              </a:rPr>
              <a:t>Series</a:t>
            </a:r>
            <a:r>
              <a:rPr lang="cs-CZ" altLang="cs-CZ" sz="1400" dirty="0">
                <a:latin typeface="Arial" charset="0"/>
              </a:rPr>
              <a:t> 6 s odsavačem par – šíře 60 cm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cs-CZ" altLang="cs-CZ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4 varné zóny, integrovaný odsavač par (pouze recirkulace) s funkcí Booster, 4x Booster, </a:t>
            </a:r>
            <a:r>
              <a:rPr lang="cs-CZ" altLang="cs-CZ" sz="12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Power</a:t>
            </a:r>
            <a:r>
              <a:rPr lang="cs-CZ" altLang="cs-CZ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 Management</a:t>
            </a:r>
          </a:p>
          <a:p>
            <a:pPr>
              <a:spcBef>
                <a:spcPct val="0"/>
              </a:spcBef>
              <a:buFontTx/>
              <a:buNone/>
            </a:pPr>
            <a:endParaRPr lang="cs-CZ" altLang="cs-CZ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3995936" y="980728"/>
            <a:ext cx="0" cy="522000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Zástupný symbol pro text 3"/>
          <p:cNvSpPr txBox="1">
            <a:spLocks/>
          </p:cNvSpPr>
          <p:nvPr/>
        </p:nvSpPr>
        <p:spPr>
          <a:xfrm>
            <a:off x="95138" y="883509"/>
            <a:ext cx="3922291" cy="5317219"/>
          </a:xfrm>
          <a:prstGeom prst="rect">
            <a:avLst/>
          </a:prstGeom>
        </p:spPr>
        <p:txBody>
          <a:bodyPr anchor="t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cs-CZ" altLang="cs-CZ" sz="760" b="1" u="sng" dirty="0">
                <a:latin typeface="Arial" charset="0"/>
                <a:cs typeface="+mn-cs"/>
              </a:rPr>
              <a:t>Hlavní vlastnosti varné desky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760" dirty="0">
                <a:latin typeface="Arial" charset="0"/>
              </a:rPr>
              <a:t>Počet varných zón 		4 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760" dirty="0">
                <a:latin typeface="Arial" charset="0"/>
              </a:rPr>
              <a:t>Celkový příkon (W)		7400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760" dirty="0">
                <a:latin typeface="Arial" charset="0"/>
              </a:rPr>
              <a:t>Napětí		</a:t>
            </a:r>
            <a:r>
              <a:rPr lang="pt-BR" altLang="cs-CZ" sz="760" dirty="0">
                <a:latin typeface="Arial" charset="0"/>
              </a:rPr>
              <a:t>220-240V~, 380-415V~,</a:t>
            </a:r>
            <a:r>
              <a:rPr lang="cs-CZ" altLang="cs-CZ" sz="760" dirty="0">
                <a:latin typeface="Arial" charset="0"/>
              </a:rPr>
              <a:t> </a:t>
            </a:r>
            <a:r>
              <a:rPr lang="pt-BR" altLang="cs-CZ" sz="760" dirty="0">
                <a:latin typeface="Arial" charset="0"/>
              </a:rPr>
              <a:t>50/60Hz</a:t>
            </a:r>
            <a:endParaRPr lang="cs-CZ" altLang="cs-CZ" sz="760" dirty="0">
              <a:latin typeface="Arial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760" dirty="0">
                <a:latin typeface="Arial" charset="0"/>
              </a:rPr>
              <a:t>Jištění (A) L / 230V~                    	16 při 3,1 kW - </a:t>
            </a:r>
            <a:r>
              <a:rPr lang="cs-CZ" sz="760" b="1" dirty="0">
                <a:latin typeface="Arial" charset="0"/>
              </a:rPr>
              <a:t>s omezením výkonu</a:t>
            </a:r>
            <a:endParaRPr lang="cs-CZ" altLang="cs-CZ" sz="760" b="1" dirty="0">
              <a:latin typeface="Arial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760" dirty="0">
                <a:latin typeface="Arial" charset="0"/>
              </a:rPr>
              <a:t>Jištění (A) L1, L2 / 400V~	16 při 7,4kW - </a:t>
            </a:r>
            <a:r>
              <a:rPr lang="cs-CZ" altLang="cs-CZ" sz="760" b="1" dirty="0">
                <a:latin typeface="Arial" charset="0"/>
              </a:rPr>
              <a:t>bez omezení výkonu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760" dirty="0">
                <a:latin typeface="Arial" charset="0"/>
              </a:rPr>
              <a:t>Standardní připojení s použitím libovolných dvou fází, např. (L1, L2,N,PE) 400V~ Možnost připojení pouze jednofázově (L,N,PE) 230V~ 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760" i="1" dirty="0">
                <a:latin typeface="Arial" charset="0"/>
              </a:rPr>
              <a:t>V obou případech nesmí být naměřené napětí mezi libovolným fázovým vodičem  a středním vodičem mimo povolenou toleranci, tedy 230 V ~ ± 10 %.</a:t>
            </a:r>
          </a:p>
          <a:p>
            <a:pPr marL="0" indent="0">
              <a:spcBef>
                <a:spcPct val="0"/>
              </a:spcBef>
              <a:buNone/>
            </a:pPr>
            <a:endParaRPr lang="cs-CZ" altLang="cs-CZ" sz="760" b="1" dirty="0">
              <a:solidFill>
                <a:srgbClr val="FF0000"/>
              </a:solidFill>
              <a:latin typeface="Arial" charset="0"/>
            </a:endParaRPr>
          </a:p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cs-CZ" altLang="cs-CZ" sz="760" b="1" u="sng" dirty="0">
                <a:latin typeface="Arial" charset="0"/>
              </a:rPr>
              <a:t>Varné zóny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760" dirty="0">
                <a:latin typeface="Arial" charset="0"/>
              </a:rPr>
              <a:t>3x indukční varná zóna – 2000 (B2600) W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760" dirty="0">
                <a:latin typeface="Arial" charset="0"/>
              </a:rPr>
              <a:t>1x indukční varná zóna – 1500 (B1800) W</a:t>
            </a:r>
          </a:p>
          <a:p>
            <a:pPr marL="0" indent="0">
              <a:spcBef>
                <a:spcPct val="0"/>
              </a:spcBef>
              <a:buNone/>
            </a:pPr>
            <a:endParaRPr lang="cs-CZ" altLang="cs-CZ" sz="760" dirty="0">
              <a:solidFill>
                <a:srgbClr val="FF0000"/>
              </a:solidFill>
              <a:latin typeface="Arial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760" b="1" dirty="0">
                <a:latin typeface="Arial" charset="0"/>
              </a:rPr>
              <a:t>1x Flexi zóna vpravo 2800</a:t>
            </a:r>
            <a:r>
              <a:rPr lang="cs-CZ" altLang="cs-CZ" sz="760" dirty="0">
                <a:latin typeface="Arial" charset="0"/>
              </a:rPr>
              <a:t> (B3500) W</a:t>
            </a:r>
          </a:p>
          <a:p>
            <a:pPr marL="0" indent="0">
              <a:spcBef>
                <a:spcPct val="0"/>
              </a:spcBef>
              <a:buNone/>
            </a:pPr>
            <a:endParaRPr lang="cs-CZ" altLang="cs-CZ" sz="760" dirty="0">
              <a:solidFill>
                <a:srgbClr val="FF0000"/>
              </a:solidFill>
              <a:latin typeface="Arial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760" b="1" u="sng" dirty="0">
                <a:latin typeface="Arial" charset="0"/>
              </a:rPr>
              <a:t>Hlavní vlastnosti odsavače par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760" dirty="0">
                <a:latin typeface="Arial" charset="0"/>
              </a:rPr>
              <a:t>Typ			Recirkulace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760" dirty="0">
                <a:latin typeface="Arial" charset="0"/>
              </a:rPr>
              <a:t>Úrovně odsávání			3 + Booster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760" dirty="0">
                <a:latin typeface="Arial" charset="0"/>
              </a:rPr>
              <a:t>Roční spotřeba energie (kWh/rok)		24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760" dirty="0">
                <a:latin typeface="Arial" charset="0"/>
              </a:rPr>
              <a:t>Energetická třída			A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760" dirty="0">
                <a:latin typeface="Arial" charset="0"/>
              </a:rPr>
              <a:t>Třída účinnosti proudění tekutin		B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760" dirty="0">
                <a:latin typeface="Arial" charset="0"/>
              </a:rPr>
              <a:t>Třída účinnosti tukové filtrace		D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760" dirty="0">
                <a:latin typeface="Arial" charset="0"/>
              </a:rPr>
              <a:t>Hlučnost min/max/booster (dB(A))		55/68/74</a:t>
            </a:r>
          </a:p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cs-CZ" altLang="cs-CZ" sz="760" dirty="0">
                <a:latin typeface="Arial" charset="0"/>
                <a:cs typeface="+mn-cs"/>
              </a:rPr>
              <a:t>Průtok vzduchu min (m3/hod)		</a:t>
            </a:r>
            <a:r>
              <a:rPr lang="cs-CZ" altLang="cs-CZ" sz="760" dirty="0">
                <a:latin typeface="Arial" charset="0"/>
              </a:rPr>
              <a:t>233</a:t>
            </a:r>
            <a:endParaRPr lang="cs-CZ" altLang="cs-CZ" sz="760" dirty="0">
              <a:latin typeface="Arial" charset="0"/>
              <a:cs typeface="+mn-cs"/>
            </a:endParaRPr>
          </a:p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cs-CZ" altLang="cs-CZ" sz="760" dirty="0">
                <a:latin typeface="Arial" charset="0"/>
              </a:rPr>
              <a:t>Příslušenství			Tuk. a uhlíkový filtr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760" i="1" dirty="0">
                <a:latin typeface="Arial" charset="0"/>
              </a:rPr>
              <a:t>Potrubí součástí balení</a:t>
            </a:r>
            <a:endParaRPr lang="cs-CZ" altLang="cs-CZ" sz="760" dirty="0">
              <a:latin typeface="Arial" charset="0"/>
              <a:cs typeface="+mn-cs"/>
            </a:endParaRPr>
          </a:p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endParaRPr lang="cs-CZ" altLang="cs-CZ" sz="760" dirty="0">
              <a:solidFill>
                <a:srgbClr val="FF0000"/>
              </a:solidFill>
              <a:latin typeface="Arial" charset="0"/>
              <a:cs typeface="+mn-cs"/>
            </a:endParaRPr>
          </a:p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cs-CZ" altLang="cs-CZ" sz="760" b="1" u="sng" dirty="0">
                <a:latin typeface="Arial" charset="0"/>
                <a:cs typeface="+mn-cs"/>
              </a:rPr>
              <a:t>Funkce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760" b="1" dirty="0" err="1">
                <a:latin typeface="Arial" charset="0"/>
              </a:rPr>
              <a:t>Power</a:t>
            </a:r>
            <a:r>
              <a:rPr lang="cs-CZ" altLang="cs-CZ" sz="760" b="1" dirty="0">
                <a:latin typeface="Arial" charset="0"/>
              </a:rPr>
              <a:t> Management – </a:t>
            </a:r>
            <a:r>
              <a:rPr lang="cs-CZ" altLang="cs-CZ" sz="760" dirty="0">
                <a:latin typeface="Arial" charset="0"/>
              </a:rPr>
              <a:t>V případě nízkého příkonu domácnosti můžeme omezit příkon desky na následující maximální hodnoty: 3,1 kW, 4,5 kW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760" b="1" dirty="0">
                <a:latin typeface="Arial" charset="0"/>
              </a:rPr>
              <a:t>Automatický režim </a:t>
            </a:r>
            <a:r>
              <a:rPr lang="cs-CZ" altLang="cs-CZ" sz="760" dirty="0">
                <a:latin typeface="Arial" charset="0"/>
              </a:rPr>
              <a:t>- umožňuje automatické připojení odsavače k varné desce. Odsavač par přizpůsobuje rychlost podle úrovně výkonu varné desky. Když se varná deska vypne, odsavač sníží úroveň odsávání.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760" dirty="0">
                <a:latin typeface="Arial" charset="0"/>
                <a:cs typeface="+mn-cs"/>
              </a:rPr>
              <a:t>Dotykové ovládání </a:t>
            </a:r>
            <a:r>
              <a:rPr lang="cs-CZ" altLang="cs-CZ" sz="760" b="1" dirty="0" err="1">
                <a:latin typeface="Arial" charset="0"/>
                <a:cs typeface="+mn-cs"/>
              </a:rPr>
              <a:t>Multislider</a:t>
            </a:r>
            <a:r>
              <a:rPr lang="cs-CZ" altLang="cs-CZ" sz="760" dirty="0">
                <a:latin typeface="Arial" charset="0"/>
                <a:cs typeface="+mn-cs"/>
              </a:rPr>
              <a:t> – </a:t>
            </a:r>
            <a:r>
              <a:rPr lang="cs-CZ" altLang="cs-CZ" sz="760" dirty="0" err="1">
                <a:latin typeface="Arial" charset="0"/>
                <a:cs typeface="+mn-cs"/>
              </a:rPr>
              <a:t>ovládáná</a:t>
            </a:r>
            <a:r>
              <a:rPr lang="cs-CZ" altLang="cs-CZ" sz="760" dirty="0">
                <a:latin typeface="Arial" charset="0"/>
                <a:cs typeface="+mn-cs"/>
              </a:rPr>
              <a:t> pro každou zónu zvlášť</a:t>
            </a:r>
            <a:endParaRPr lang="cs-CZ" altLang="cs-CZ" sz="760" dirty="0">
              <a:latin typeface="Arial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760" dirty="0">
                <a:latin typeface="Arial" charset="0"/>
              </a:rPr>
              <a:t>9 úrovní výkonu + Booster (4x)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760" b="1" dirty="0" err="1">
                <a:latin typeface="Arial" charset="0"/>
              </a:rPr>
              <a:t>Funcke</a:t>
            </a:r>
            <a:r>
              <a:rPr lang="cs-CZ" altLang="cs-CZ" sz="760" b="1" dirty="0">
                <a:latin typeface="Arial" charset="0"/>
              </a:rPr>
              <a:t> </a:t>
            </a:r>
            <a:r>
              <a:rPr lang="cs-CZ" altLang="cs-CZ" sz="760" b="1" dirty="0" err="1">
                <a:latin typeface="Arial" charset="0"/>
              </a:rPr>
              <a:t>Keep</a:t>
            </a:r>
            <a:r>
              <a:rPr lang="cs-CZ" altLang="cs-CZ" sz="760" b="1" dirty="0">
                <a:latin typeface="Arial" charset="0"/>
              </a:rPr>
              <a:t> </a:t>
            </a:r>
            <a:r>
              <a:rPr lang="cs-CZ" altLang="cs-CZ" sz="760" b="1" dirty="0" err="1">
                <a:latin typeface="Arial" charset="0"/>
              </a:rPr>
              <a:t>warm</a:t>
            </a:r>
            <a:r>
              <a:rPr lang="cs-CZ" altLang="cs-CZ" sz="760" b="1" dirty="0">
                <a:latin typeface="Arial" charset="0"/>
              </a:rPr>
              <a:t> </a:t>
            </a:r>
            <a:r>
              <a:rPr lang="cs-CZ" altLang="cs-CZ" sz="760" dirty="0">
                <a:latin typeface="Arial" charset="0"/>
              </a:rPr>
              <a:t>– udržování jídla v teple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760" b="1" dirty="0">
                <a:latin typeface="Arial" charset="0"/>
              </a:rPr>
              <a:t>Funkce Pauza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760" dirty="0">
                <a:latin typeface="Arial" charset="0"/>
              </a:rPr>
              <a:t>Časovač</a:t>
            </a:r>
          </a:p>
          <a:p>
            <a:pPr marL="0" indent="0">
              <a:spcBef>
                <a:spcPct val="0"/>
              </a:spcBef>
              <a:buNone/>
            </a:pPr>
            <a:endParaRPr lang="cs-CZ" altLang="cs-CZ" sz="760" dirty="0">
              <a:latin typeface="Arial" charset="0"/>
              <a:cs typeface="+mn-cs"/>
            </a:endParaRPr>
          </a:p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cs-CZ" altLang="cs-CZ" sz="760" b="1" u="sng" dirty="0">
                <a:latin typeface="Arial" charset="0"/>
                <a:cs typeface="+mn-cs"/>
              </a:rPr>
              <a:t>Bezpečnost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760" b="1" dirty="0">
                <a:latin typeface="Arial" charset="0"/>
              </a:rPr>
              <a:t>Dětská pojistka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760" dirty="0">
                <a:latin typeface="Arial" charset="0"/>
              </a:rPr>
              <a:t>Ukazatel zbytkového tepla</a:t>
            </a:r>
          </a:p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cs-CZ" altLang="cs-CZ" sz="760" b="1" dirty="0">
                <a:latin typeface="Arial" charset="0"/>
                <a:cs typeface="+mn-cs"/>
              </a:rPr>
              <a:t>Ochrana před přehřátím </a:t>
            </a:r>
            <a:r>
              <a:rPr lang="cs-CZ" altLang="cs-CZ" sz="760" dirty="0">
                <a:latin typeface="Arial" charset="0"/>
                <a:cs typeface="+mn-cs"/>
              </a:rPr>
              <a:t>a při vylití tekutin (automatické vypnutí)</a:t>
            </a:r>
          </a:p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endParaRPr lang="cs-CZ" altLang="cs-CZ" sz="760" dirty="0">
              <a:latin typeface="Arial" charset="0"/>
              <a:cs typeface="+mn-cs"/>
            </a:endParaRPr>
          </a:p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endParaRPr lang="cs-CZ" altLang="cs-CZ" sz="760" dirty="0">
              <a:solidFill>
                <a:srgbClr val="FF0000"/>
              </a:solidFill>
              <a:latin typeface="Arial" charset="0"/>
            </a:endParaRPr>
          </a:p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endParaRPr lang="cs-CZ" altLang="cs-CZ" sz="760" dirty="0">
              <a:solidFill>
                <a:srgbClr val="FF0000"/>
              </a:solidFill>
              <a:latin typeface="Arial" charset="0"/>
            </a:endParaRPr>
          </a:p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endParaRPr lang="cs-CZ" altLang="cs-CZ" sz="760" dirty="0">
              <a:solidFill>
                <a:srgbClr val="FF0000"/>
              </a:solidFill>
              <a:latin typeface="Arial" charset="0"/>
            </a:endParaRPr>
          </a:p>
        </p:txBody>
      </p:sp>
      <p:cxnSp>
        <p:nvCxnSpPr>
          <p:cNvPr id="35" name="Straight Connector 34"/>
          <p:cNvCxnSpPr/>
          <p:nvPr/>
        </p:nvCxnSpPr>
        <p:spPr>
          <a:xfrm>
            <a:off x="5652120" y="980728"/>
            <a:ext cx="0" cy="5220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Obdélník 18"/>
          <p:cNvSpPr/>
          <p:nvPr/>
        </p:nvSpPr>
        <p:spPr>
          <a:xfrm>
            <a:off x="5758056" y="5013176"/>
            <a:ext cx="338437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</a:pPr>
            <a:r>
              <a:rPr lang="cs-CZ" altLang="cs-CZ" sz="800" b="1" dirty="0">
                <a:latin typeface="Arial" charset="0"/>
              </a:rPr>
              <a:t>Logistická data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>
                <a:latin typeface="Arial" charset="0"/>
              </a:rPr>
              <a:t>Kód		</a:t>
            </a:r>
            <a:r>
              <a:rPr lang="cs-CZ" sz="800" dirty="0">
                <a:latin typeface="Arial" charset="0"/>
              </a:rPr>
              <a:t>33803471</a:t>
            </a:r>
            <a:endParaRPr lang="cs-CZ" altLang="cs-CZ" sz="800" dirty="0">
              <a:latin typeface="Arial" charset="0"/>
            </a:endParaRPr>
          </a:p>
          <a:p>
            <a:pPr lvl="0">
              <a:spcBef>
                <a:spcPct val="0"/>
              </a:spcBef>
            </a:pPr>
            <a:r>
              <a:rPr lang="cs-CZ" altLang="cs-CZ" sz="800" dirty="0">
                <a:latin typeface="Arial" charset="0"/>
              </a:rPr>
              <a:t>EAN		8059019091662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>
                <a:latin typeface="Arial" charset="0"/>
              </a:rPr>
              <a:t>Barva		Černé sklo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>
                <a:latin typeface="Arial" panose="020B0604020202020204" pitchFamily="34" charset="0"/>
              </a:rPr>
              <a:t>Rozměry výrobku V × Š × H (mm)	245 × 590 × 520</a:t>
            </a:r>
            <a:endParaRPr lang="cs-CZ" altLang="cs-CZ" sz="800" b="1" dirty="0">
              <a:latin typeface="Arial" charset="0"/>
            </a:endParaRPr>
          </a:p>
          <a:p>
            <a:pPr lvl="0">
              <a:spcBef>
                <a:spcPct val="0"/>
              </a:spcBef>
            </a:pPr>
            <a:r>
              <a:rPr lang="cs-CZ" altLang="cs-CZ" sz="800" dirty="0">
                <a:latin typeface="Arial" panose="020B0604020202020204" pitchFamily="34" charset="0"/>
              </a:rPr>
              <a:t>Čistá váha výrobku (kg)	17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>
                <a:latin typeface="Arial" panose="020B0604020202020204" pitchFamily="34" charset="0"/>
              </a:rPr>
              <a:t>Rozměry balení V × Š × H (mm)	</a:t>
            </a:r>
            <a:r>
              <a:rPr lang="cs-CZ" altLang="cs-CZ" sz="800" dirty="0">
                <a:latin typeface="Arial" charset="0"/>
                <a:cs typeface="+mn-cs"/>
              </a:rPr>
              <a:t>800 × 605 × 360</a:t>
            </a:r>
            <a:endParaRPr lang="cs-CZ" altLang="cs-CZ" sz="800" dirty="0">
              <a:latin typeface="Arial" charset="0"/>
            </a:endParaRPr>
          </a:p>
          <a:p>
            <a:pPr lvl="0">
              <a:spcBef>
                <a:spcPct val="0"/>
              </a:spcBef>
            </a:pPr>
            <a:r>
              <a:rPr lang="cs-CZ" altLang="cs-CZ" sz="800" dirty="0">
                <a:latin typeface="Arial" charset="0"/>
              </a:rPr>
              <a:t>Hmotnost s obalem (kg)	25</a:t>
            </a:r>
          </a:p>
        </p:txBody>
      </p:sp>
      <p:sp>
        <p:nvSpPr>
          <p:cNvPr id="13" name="Zaoblený obdélník 12"/>
          <p:cNvSpPr/>
          <p:nvPr/>
        </p:nvSpPr>
        <p:spPr>
          <a:xfrm>
            <a:off x="4355976" y="2780928"/>
            <a:ext cx="360040" cy="21602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38" name="Obrázek 37">
            <a:extLst>
              <a:ext uri="{FF2B5EF4-FFF2-40B4-BE49-F238E27FC236}">
                <a16:creationId xmlns:a16="http://schemas.microsoft.com/office/drawing/2014/main" id="{083842A9-0D8B-448B-9CC2-640FA8283A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3368" y="1302919"/>
            <a:ext cx="723480" cy="529299"/>
          </a:xfrm>
          <a:prstGeom prst="rect">
            <a:avLst/>
          </a:prstGeom>
        </p:spPr>
      </p:pic>
      <p:pic>
        <p:nvPicPr>
          <p:cNvPr id="39" name="Obrázek 38">
            <a:extLst>
              <a:ext uri="{FF2B5EF4-FFF2-40B4-BE49-F238E27FC236}">
                <a16:creationId xmlns:a16="http://schemas.microsoft.com/office/drawing/2014/main" id="{76004DCC-7F58-4446-9F79-888585ED04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1576" y="1998595"/>
            <a:ext cx="707182" cy="673213"/>
          </a:xfrm>
          <a:prstGeom prst="rect">
            <a:avLst/>
          </a:prstGeom>
        </p:spPr>
      </p:pic>
      <p:sp>
        <p:nvSpPr>
          <p:cNvPr id="41" name="TextovéPole 40">
            <a:extLst>
              <a:ext uri="{FF2B5EF4-FFF2-40B4-BE49-F238E27FC236}">
                <a16:creationId xmlns:a16="http://schemas.microsoft.com/office/drawing/2014/main" id="{FFB7612F-78BA-482F-B324-B6D68192941A}"/>
              </a:ext>
            </a:extLst>
          </p:cNvPr>
          <p:cNvSpPr txBox="1"/>
          <p:nvPr/>
        </p:nvSpPr>
        <p:spPr>
          <a:xfrm>
            <a:off x="4779105" y="1386173"/>
            <a:ext cx="78289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Multislider</a:t>
            </a:r>
            <a:endParaRPr lang="cs-CZ" sz="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ovéPole 44">
            <a:extLst>
              <a:ext uri="{FF2B5EF4-FFF2-40B4-BE49-F238E27FC236}">
                <a16:creationId xmlns:a16="http://schemas.microsoft.com/office/drawing/2014/main" id="{EBA9DAD2-216C-4382-8481-A13DC917BBA5}"/>
              </a:ext>
            </a:extLst>
          </p:cNvPr>
          <p:cNvSpPr txBox="1"/>
          <p:nvPr/>
        </p:nvSpPr>
        <p:spPr>
          <a:xfrm>
            <a:off x="4658161" y="2104281"/>
            <a:ext cx="9939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Funkce Booster pro všechny čtyři zóny a odsavač par</a:t>
            </a:r>
          </a:p>
        </p:txBody>
      </p:sp>
      <p:cxnSp>
        <p:nvCxnSpPr>
          <p:cNvPr id="8" name="Přímá spojnice se šipkou 7">
            <a:extLst>
              <a:ext uri="{FF2B5EF4-FFF2-40B4-BE49-F238E27FC236}">
                <a16:creationId xmlns:a16="http://schemas.microsoft.com/office/drawing/2014/main" id="{9A638946-300C-FBA8-0CEE-5EC40D435E59}"/>
              </a:ext>
            </a:extLst>
          </p:cNvPr>
          <p:cNvCxnSpPr>
            <a:cxnSpLocks/>
          </p:cNvCxnSpPr>
          <p:nvPr/>
        </p:nvCxnSpPr>
        <p:spPr>
          <a:xfrm>
            <a:off x="5788611" y="1292186"/>
            <a:ext cx="306103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66A0931C-B4E3-4951-242E-AC87E2ABF8DD}"/>
              </a:ext>
            </a:extLst>
          </p:cNvPr>
          <p:cNvSpPr txBox="1"/>
          <p:nvPr/>
        </p:nvSpPr>
        <p:spPr>
          <a:xfrm>
            <a:off x="7056634" y="1017367"/>
            <a:ext cx="88574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altLang="cs-CZ" sz="1100" dirty="0">
                <a:latin typeface="Arial" charset="0"/>
              </a:rPr>
              <a:t>60 cm </a:t>
            </a:r>
            <a:endParaRPr lang="cs-CZ" sz="1100" dirty="0"/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DCBA6E00-0FE4-4EDD-89A3-DFB9303CF1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77067" y="1386173"/>
            <a:ext cx="3189395" cy="2762907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02FE665E-78A9-6B30-21D8-7B61A55628E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55725" y="3212976"/>
            <a:ext cx="813564" cy="165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233977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C795BD839E46F24EB4770DF09025A07F" ma:contentTypeVersion="11" ma:contentTypeDescription="Vytvoří nový dokument" ma:contentTypeScope="" ma:versionID="899d58e324f7d2ad8dbbf30f92ba481f">
  <xsd:schema xmlns:xsd="http://www.w3.org/2001/XMLSchema" xmlns:xs="http://www.w3.org/2001/XMLSchema" xmlns:p="http://schemas.microsoft.com/office/2006/metadata/properties" xmlns:ns3="a09af93a-bc92-4cce-8ba3-c8fdbed82e22" xmlns:ns4="b4af0723-3826-4aee-ba08-906e8dce3040" targetNamespace="http://schemas.microsoft.com/office/2006/metadata/properties" ma:root="true" ma:fieldsID="8ecc31191407e2209a8b26e29ff69bbb" ns3:_="" ns4:_="">
    <xsd:import namespace="a09af93a-bc92-4cce-8ba3-c8fdbed82e22"/>
    <xsd:import namespace="b4af0723-3826-4aee-ba08-906e8dce304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EventHashCode" minOccurs="0"/>
                <xsd:element ref="ns3:MediaServiceGenerationTi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9af93a-bc92-4cce-8ba3-c8fdbed82e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af0723-3826-4aee-ba08-906e8dce3040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6" nillable="true" ma:displayName="Hodnota hash upozornění na sdílení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71747CF-528E-4FB1-8821-D297DBD7BA7C}">
  <ds:schemaRefs>
    <ds:schemaRef ds:uri="http://schemas.openxmlformats.org/package/2006/metadata/core-properties"/>
    <ds:schemaRef ds:uri="http://purl.org/dc/dcmitype/"/>
    <ds:schemaRef ds:uri="b4af0723-3826-4aee-ba08-906e8dce3040"/>
    <ds:schemaRef ds:uri="http://purl.org/dc/terms/"/>
    <ds:schemaRef ds:uri="a09af93a-bc92-4cce-8ba3-c8fdbed82e22"/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schemas.microsoft.com/office/infopath/2007/PartnerControl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38943F7-9869-47ED-98D3-9740D3D8EED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ADD55FB-A287-496D-995F-BEB9B7F5903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09af93a-bc92-4cce-8ba3-c8fdbed82e22"/>
    <ds:schemaRef ds:uri="b4af0723-3826-4aee-ba08-906e8dce304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3937</TotalTime>
  <Words>448</Words>
  <Application>Microsoft Office PowerPoint</Application>
  <PresentationFormat>Předvádění na obrazovce (4:3)</PresentationFormat>
  <Paragraphs>57</Paragraphs>
  <Slides>1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4" baseType="lpstr">
      <vt:lpstr>Arial</vt:lpstr>
      <vt:lpstr>Calibri</vt:lpstr>
      <vt:lpstr>Motiv systému Office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recepce</dc:creator>
  <cp:lastModifiedBy>Michaela Šperl</cp:lastModifiedBy>
  <cp:revision>324</cp:revision>
  <cp:lastPrinted>2016-05-31T13:00:02Z</cp:lastPrinted>
  <dcterms:created xsi:type="dcterms:W3CDTF">2015-07-16T11:02:07Z</dcterms:created>
  <dcterms:modified xsi:type="dcterms:W3CDTF">2025-01-14T14:34:22Z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0x010100C795BD839E46F24EB4770DF09025A07F</vt:lpwstr>
  </property>
</Properties>
</file>