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17" d="100"/>
          <a:sy n="117" d="100"/>
        </p:scale>
        <p:origin x="97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HWO60SM2FK3BH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Gril, hydrolytické čištění, dotykový displej + otočné kolečko, nerezové pojezdy,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5003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Celkový příkon (W)			</a:t>
            </a:r>
            <a:r>
              <a:rPr lang="cs-CZ" sz="8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2600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rozsah (°C)		50°C-240°C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</a:t>
            </a:r>
            <a:r>
              <a:rPr lang="cs-CZ" altLang="cs-CZ" sz="800" dirty="0">
                <a:latin typeface="Arial" charset="0"/>
              </a:rPr>
              <a:t>: Statický (+pára), Statický + ventilátor (+pára),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Gril+ ventilátor (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), Spodní ohřev, Spodní </a:t>
            </a:r>
            <a:r>
              <a:rPr lang="cs-CZ" altLang="cs-CZ" sz="800" dirty="0" err="1">
                <a:latin typeface="Arial" charset="0"/>
              </a:rPr>
              <a:t>ohřev+venitilátor</a:t>
            </a:r>
            <a:r>
              <a:rPr lang="cs-CZ" altLang="cs-CZ" sz="800" dirty="0">
                <a:latin typeface="Arial" charset="0"/>
              </a:rPr>
              <a:t> (+pára), Víceúrovňové pečení, Soft+ (</a:t>
            </a:r>
            <a:r>
              <a:rPr lang="cs-CZ" altLang="cs-CZ" sz="800" i="1" dirty="0">
                <a:latin typeface="Arial" charset="0"/>
              </a:rPr>
              <a:t>kombinuje první fázi tradičního pečení a následně mění rychlost ventilátoru tak, aby koláče, sušenky a croissanty byly nadýchané a měkké)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Speciální: </a:t>
            </a:r>
            <a:r>
              <a:rPr lang="cs-CZ" altLang="cs-CZ" sz="800" dirty="0" err="1">
                <a:latin typeface="Arial" charset="0"/>
              </a:rPr>
              <a:t>Tailor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Bake</a:t>
            </a:r>
            <a:r>
              <a:rPr lang="cs-CZ" altLang="cs-CZ" sz="800" dirty="0">
                <a:latin typeface="Arial" charset="0"/>
              </a:rPr>
              <a:t> – program pro přípravu uvnitř měkkých a na povrchu křupavých pokrmů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Easy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asistovaná pára se spouští v konfigurací s různými topnými tělesy (200 ml vody na dno trouby)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–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OTA </a:t>
            </a:r>
            <a:r>
              <a:rPr lang="en-US" altLang="cs-CZ" sz="800" b="1" dirty="0">
                <a:latin typeface="Arial" charset="0"/>
              </a:rPr>
              <a:t>(Standard) </a:t>
            </a:r>
            <a:r>
              <a:rPr lang="en-US" altLang="cs-CZ" sz="800" dirty="0">
                <a:latin typeface="Arial" charset="0"/>
              </a:rPr>
              <a:t>- </a:t>
            </a:r>
            <a:r>
              <a:rPr lang="en-US" altLang="cs-CZ" sz="800" dirty="0" err="1">
                <a:latin typeface="Arial" charset="0"/>
              </a:rPr>
              <a:t>správa</a:t>
            </a:r>
            <a:r>
              <a:rPr lang="en-US" altLang="cs-CZ" sz="800" dirty="0">
                <a:latin typeface="Arial" charset="0"/>
              </a:rPr>
              <a:t> </a:t>
            </a:r>
            <a:r>
              <a:rPr lang="en-US" altLang="cs-CZ" sz="800" dirty="0" err="1">
                <a:latin typeface="Arial" charset="0"/>
              </a:rPr>
              <a:t>programů</a:t>
            </a:r>
            <a:r>
              <a:rPr lang="en-US" altLang="cs-CZ" sz="800" dirty="0">
                <a:latin typeface="Arial" charset="0"/>
              </a:rPr>
              <a:t> </a:t>
            </a:r>
            <a:r>
              <a:rPr lang="en-US" altLang="cs-CZ" sz="800" dirty="0" err="1">
                <a:latin typeface="Arial" charset="0"/>
              </a:rPr>
              <a:t>vaření</a:t>
            </a:r>
            <a:r>
              <a:rPr lang="en-US" altLang="cs-CZ" sz="800" dirty="0">
                <a:latin typeface="Arial" charset="0"/>
              </a:rPr>
              <a:t> a </a:t>
            </a:r>
            <a:r>
              <a:rPr lang="en-US" altLang="cs-CZ" sz="800" dirty="0" err="1">
                <a:latin typeface="Arial" charset="0"/>
              </a:rPr>
              <a:t>receptů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90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5 úrovní pečení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  <a:cs typeface="+mn-cs"/>
              </a:rPr>
              <a:t>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</a:t>
            </a:r>
            <a:r>
              <a:rPr lang="cs-CZ" altLang="cs-CZ" sz="800" dirty="0">
                <a:latin typeface="Arial" charset="0"/>
                <a:cs typeface="+mn-cs"/>
              </a:rPr>
              <a:t>ostranní osvětlení (halogenová žárovka)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		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Teleskopický výsuv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pomalé dovírání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snadné čištění dvířek pouhým </a:t>
            </a:r>
            <a:r>
              <a:rPr lang="cs-CZ" altLang="cs-CZ" sz="800" dirty="0" err="1">
                <a:latin typeface="Arial" charset="0"/>
              </a:rPr>
              <a:t>vycvaknutím</a:t>
            </a:r>
            <a:r>
              <a:rPr lang="cs-CZ" altLang="cs-CZ" sz="800" dirty="0">
                <a:latin typeface="Arial" charset="0"/>
              </a:rPr>
              <a:t> lišty 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88739" y="4900041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33704234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8059019107271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Zástrčka		</a:t>
            </a:r>
            <a:r>
              <a:rPr lang="cs-CZ" altLang="cs-CZ" sz="800" dirty="0" err="1">
                <a:latin typeface="Arial" charset="0"/>
              </a:rPr>
              <a:t>Shuko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plug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30,7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32,4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856465" y="1166874"/>
            <a:ext cx="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61460" y="2012209"/>
            <a:ext cx="81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844" y="1101268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162" y="19196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759" y="2628335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7969" y="2795279"/>
            <a:ext cx="799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95138" y="6235035"/>
            <a:ext cx="188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20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40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A5A5470-9F78-3BF8-094D-F8D5714401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9384" y="3508959"/>
            <a:ext cx="2294358" cy="830247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E1DA34-74ED-5AB7-8FB1-2B473E58DEBF}"/>
              </a:ext>
            </a:extLst>
          </p:cNvPr>
          <p:cNvSpPr txBox="1"/>
          <p:nvPr/>
        </p:nvSpPr>
        <p:spPr>
          <a:xfrm>
            <a:off x="1187624" y="6332290"/>
            <a:ext cx="2232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9DA015D8-707E-5687-9F7F-79CEF8CA2B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76" y="3472334"/>
            <a:ext cx="619108" cy="619108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1CCE362A-417F-53C0-4ADF-F45D4B7C69C9}"/>
              </a:ext>
            </a:extLst>
          </p:cNvPr>
          <p:cNvSpPr txBox="1"/>
          <p:nvPr/>
        </p:nvSpPr>
        <p:spPr>
          <a:xfrm>
            <a:off x="4811700" y="3485120"/>
            <a:ext cx="799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A90B698-7D1A-C76F-4F52-C6859C2AFE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4291" y="1115361"/>
            <a:ext cx="2350170" cy="2350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D40E6B7-22EA-2129-5746-A4DCB0D131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735" y="1699863"/>
            <a:ext cx="989017" cy="20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2502</TotalTime>
  <Words>389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311</cp:revision>
  <cp:lastPrinted>2016-05-31T13:00:02Z</cp:lastPrinted>
  <dcterms:created xsi:type="dcterms:W3CDTF">2015-07-16T11:02:07Z</dcterms:created>
  <dcterms:modified xsi:type="dcterms:W3CDTF">2025-06-02T10:08:46Z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