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74" d="100"/>
          <a:sy n="74" d="100"/>
        </p:scale>
        <p:origin x="5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XS 63A4M4B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XYNERGY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Dotykové ovládání, 16 sad,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9,5 l,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44 dB(A), Paprsek na podlahu - čas,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 Tepelné čerpadlo, A-30%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48681" y="883509"/>
            <a:ext cx="4066990" cy="5688632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900" b="1" dirty="0"/>
              <a:t>Marketingové označení en. účinnosti: o 30 % úspornější, než třída A</a:t>
            </a:r>
            <a:endParaRPr lang="cs-CZ" altLang="cs-CZ" sz="9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9,5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5:15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Programů + další v aplikaci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 50 °C </a:t>
            </a:r>
            <a:r>
              <a:rPr lang="cs-CZ" altLang="cs-CZ" sz="800" dirty="0">
                <a:latin typeface="Arial" charset="0"/>
              </a:rPr>
              <a:t>– Pro běžně znečištěné nádobí s optimální spotřebou vody a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60 °C </a:t>
            </a:r>
            <a:r>
              <a:rPr lang="cs-CZ" altLang="cs-CZ" sz="800" dirty="0">
                <a:latin typeface="Arial" charset="0"/>
              </a:rPr>
              <a:t>– Pro  nádobí, které je silně znečištěné, nebo pro odstranění zbytků jídla, které zůstalo přes noc a zaschlo na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75 °C</a:t>
            </a:r>
            <a:r>
              <a:rPr lang="cs-CZ" altLang="cs-CZ" sz="800" dirty="0">
                <a:latin typeface="Arial" charset="0"/>
              </a:rPr>
              <a:t> - Určen pro velmi znečištěné hrnce, pánve a nádob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AI 45-50 °C </a:t>
            </a:r>
            <a:r>
              <a:rPr lang="cs-CZ" altLang="cs-CZ" sz="800" dirty="0">
                <a:latin typeface="Arial" charset="0"/>
              </a:rPr>
              <a:t>- automaticky zvolí nejúčinnější a nejefektivnější délku a teplotu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 - </a:t>
            </a:r>
            <a:r>
              <a:rPr lang="pl-PL" altLang="cs-CZ" sz="800" dirty="0">
                <a:latin typeface="Arial" charset="0"/>
              </a:rPr>
              <a:t>Zabraňuje vzniku pachů a nečistot z nádobí, bez sušení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RYCHLÝ 59 - </a:t>
            </a:r>
            <a:r>
              <a:rPr lang="cs-CZ" altLang="cs-CZ" sz="800" dirty="0">
                <a:latin typeface="Arial" charset="0"/>
              </a:rPr>
              <a:t>Používejte pro nádobí, které je silně znečištěné, nebo pro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odstranění zbytků potravin, které byly ponechány přes noc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SKLENĚNÉ NÁDOBÍ 45°C – </a:t>
            </a:r>
            <a:r>
              <a:rPr lang="cs-CZ" altLang="cs-CZ" sz="800" dirty="0">
                <a:latin typeface="Arial" charset="0"/>
              </a:rPr>
              <a:t>Pro choulostivé kuchyňské náčiní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 ZONE WASH 60 °C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automaticky upravuje intenzitu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AI PRO 65-75 °C - P</a:t>
            </a:r>
            <a:r>
              <a:rPr lang="cs-CZ" altLang="cs-CZ" sz="800" dirty="0">
                <a:latin typeface="Arial" charset="0"/>
              </a:rPr>
              <a:t>rogram pro silné znečištění a velkou náplň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Bluetooth </a:t>
            </a:r>
            <a:r>
              <a:rPr lang="cs-CZ" altLang="cs-CZ" sz="800" dirty="0">
                <a:latin typeface="Arial" charset="0"/>
              </a:rPr>
              <a:t>– dálkové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1-23 hod, Senzor nedostatku soli a leštidla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Světlo na podlahu v podobě zbývajícího času a fáze mytí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Světlo uvnitř myčky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½ náplň, </a:t>
            </a:r>
            <a:r>
              <a:rPr lang="cs-CZ" altLang="cs-CZ" sz="800" b="1" dirty="0">
                <a:latin typeface="Arial" charset="0"/>
              </a:rPr>
              <a:t>Hygiena </a:t>
            </a:r>
            <a:r>
              <a:rPr lang="cs-CZ" altLang="cs-CZ" sz="800" dirty="0">
                <a:latin typeface="Arial" charset="0"/>
              </a:rPr>
              <a:t>- Zvyšuje teplotu vody během fáze oplachování, aby se provedla dezinfekce, </a:t>
            </a:r>
            <a:r>
              <a:rPr lang="cs-CZ" altLang="cs-CZ" sz="800" b="1" dirty="0">
                <a:latin typeface="Arial" charset="0"/>
              </a:rPr>
              <a:t>Extra Dry – </a:t>
            </a:r>
            <a:r>
              <a:rPr lang="cs-CZ" altLang="cs-CZ" sz="800" dirty="0">
                <a:latin typeface="Arial" charset="0"/>
              </a:rPr>
              <a:t>extra sušení, </a:t>
            </a:r>
            <a:r>
              <a:rPr lang="cs-CZ" altLang="cs-CZ" sz="800" b="1" dirty="0">
                <a:latin typeface="Arial" charset="0"/>
              </a:rPr>
              <a:t>Zesílení pro příbory </a:t>
            </a:r>
            <a:r>
              <a:rPr lang="cs-CZ" altLang="cs-CZ" sz="800" dirty="0">
                <a:latin typeface="Arial" charset="0"/>
              </a:rPr>
              <a:t>- U silně znečištěných hrnců a pánví zvyšuje tlak vody ve třetí přihrádce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Kluzná dekorační deska, Výkyvné panty (Ikea Metod)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TFT displej</a:t>
            </a:r>
            <a:r>
              <a:rPr lang="cs-CZ" altLang="cs-CZ" sz="800" dirty="0">
                <a:latin typeface="Arial" charset="0"/>
              </a:rPr>
              <a:t>; 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X-</a:t>
            </a:r>
            <a:r>
              <a:rPr lang="cs-CZ" altLang="cs-CZ" sz="800" b="1" dirty="0" err="1">
                <a:latin typeface="Arial" charset="0"/>
              </a:rPr>
              <a:t>Spray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mycí rameno v dolním koši ve tvaru X,</a:t>
            </a:r>
            <a:r>
              <a:rPr lang="cs-CZ" altLang="cs-CZ" sz="800" b="1" dirty="0">
                <a:latin typeface="Arial" charset="0"/>
              </a:rPr>
              <a:t>2 koše + 1 příborová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Možnost polohování horního koše </a:t>
            </a:r>
            <a:r>
              <a:rPr lang="cs-CZ" altLang="cs-CZ" sz="800" dirty="0" err="1">
                <a:latin typeface="Arial" charset="0"/>
              </a:rPr>
              <a:t>Easy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Click</a:t>
            </a:r>
            <a:r>
              <a:rPr lang="cs-CZ" altLang="cs-CZ" sz="800" dirty="0">
                <a:latin typeface="Arial" charset="0"/>
              </a:rPr>
              <a:t> (3 pozice), </a:t>
            </a:r>
            <a:r>
              <a:rPr lang="cs-CZ" altLang="cs-CZ" sz="800" b="1" dirty="0" err="1">
                <a:latin typeface="Arial" charset="0"/>
              </a:rPr>
              <a:t>Cultery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Shine</a:t>
            </a:r>
            <a:r>
              <a:rPr lang="cs-CZ" altLang="cs-CZ" sz="800" b="1" dirty="0">
                <a:latin typeface="Arial" charset="0"/>
              </a:rPr>
              <a:t> Plus </a:t>
            </a:r>
            <a:r>
              <a:rPr lang="cs-CZ" altLang="cs-CZ" sz="800" dirty="0">
                <a:latin typeface="Arial" charset="0"/>
              </a:rPr>
              <a:t>– 5 přídavných rotačních trysek v příborové zásuvce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Crystal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protect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pryžové části v horním koši pro ochranu sklenic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Sklopitelné držáky šálků a talířů v horním/dolním koši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Invertorový (BLDC) motor + </a:t>
            </a: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tepelné čerpadlo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Ochrana proti přetečení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Total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Water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altLang="cs-CZ" sz="800" dirty="0" err="1">
                <a:solidFill>
                  <a:schemeClr val="bg1"/>
                </a:solidFill>
                <a:latin typeface="Arial" charset="0"/>
              </a:rPr>
              <a:t>Block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32901822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6925777801671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6893" y="2068049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4260" y="2716862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507325" y="79775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648" y="2651105"/>
            <a:ext cx="537151" cy="550564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99113" y="3543998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Mycí rameno v dolním koši ve tvaru X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49EE275B-6912-D654-E1BF-0DB699395BE1}"/>
              </a:ext>
            </a:extLst>
          </p:cNvPr>
          <p:cNvSpPr txBox="1"/>
          <p:nvPr/>
        </p:nvSpPr>
        <p:spPr>
          <a:xfrm>
            <a:off x="4718434" y="4332351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Extra sušení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95E5154-B92D-E535-E045-E8346FDFA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205" y="1122280"/>
            <a:ext cx="632545" cy="56737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6D5481A-0323-580A-B918-4E6148A4C3EE}"/>
              </a:ext>
            </a:extLst>
          </p:cNvPr>
          <p:cNvSpPr txBox="1"/>
          <p:nvPr/>
        </p:nvSpPr>
        <p:spPr>
          <a:xfrm>
            <a:off x="4645429" y="1304575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1A59D94-D461-6B83-6A67-15F7D71CB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2393" y="1076156"/>
            <a:ext cx="2331377" cy="235284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DD44A80-58DE-F658-AC6F-6A8A857325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5400" y="3487979"/>
            <a:ext cx="2891056" cy="40088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C4BDC6C-F683-8C1A-AA33-393CFCEB90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9694" y="3888864"/>
            <a:ext cx="1517933" cy="102317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F38B7EA6-7771-13C6-6063-A517539DA3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4446" y="3973282"/>
            <a:ext cx="1504925" cy="938752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F1C2FDA7-4154-76CF-2530-A0949AC902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616" y="1486164"/>
            <a:ext cx="917021" cy="1829291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9986D682-7033-E6F9-59F7-F51BB514F4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3705" y="273656"/>
            <a:ext cx="510584" cy="502964"/>
          </a:xfrm>
          <a:prstGeom prst="rect">
            <a:avLst/>
          </a:prstGeom>
        </p:spPr>
      </p:pic>
      <p:pic>
        <p:nvPicPr>
          <p:cNvPr id="69" name="Obrázek 68">
            <a:extLst>
              <a:ext uri="{FF2B5EF4-FFF2-40B4-BE49-F238E27FC236}">
                <a16:creationId xmlns:a16="http://schemas.microsoft.com/office/drawing/2014/main" id="{6DE384A7-1EC5-C4A1-07E2-D1B30A15F63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148" y="3429000"/>
            <a:ext cx="583056" cy="583056"/>
          </a:xfrm>
          <a:prstGeom prst="rect">
            <a:avLst/>
          </a:prstGeom>
        </p:spPr>
      </p:pic>
      <p:pic>
        <p:nvPicPr>
          <p:cNvPr id="71" name="Obrázek 70">
            <a:extLst>
              <a:ext uri="{FF2B5EF4-FFF2-40B4-BE49-F238E27FC236}">
                <a16:creationId xmlns:a16="http://schemas.microsoft.com/office/drawing/2014/main" id="{614E696C-ECA2-F493-9C2A-C83D7775F2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32" y="5651150"/>
            <a:ext cx="519764" cy="519764"/>
          </a:xfrm>
          <a:prstGeom prst="rect">
            <a:avLst/>
          </a:prstGeom>
        </p:spPr>
      </p:pic>
      <p:pic>
        <p:nvPicPr>
          <p:cNvPr id="75" name="Obrázek 74">
            <a:extLst>
              <a:ext uri="{FF2B5EF4-FFF2-40B4-BE49-F238E27FC236}">
                <a16:creationId xmlns:a16="http://schemas.microsoft.com/office/drawing/2014/main" id="{564ADC53-6BF7-7512-82B5-38AED04A51B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917" y="4163370"/>
            <a:ext cx="583056" cy="583056"/>
          </a:xfrm>
          <a:prstGeom prst="rect">
            <a:avLst/>
          </a:prstGeom>
        </p:spPr>
      </p:pic>
      <p:pic>
        <p:nvPicPr>
          <p:cNvPr id="77" name="Obrázek 76">
            <a:extLst>
              <a:ext uri="{FF2B5EF4-FFF2-40B4-BE49-F238E27FC236}">
                <a16:creationId xmlns:a16="http://schemas.microsoft.com/office/drawing/2014/main" id="{C9007F6C-C1FF-79D0-FB9F-53719B7802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209" y="1884243"/>
            <a:ext cx="583056" cy="583056"/>
          </a:xfrm>
          <a:prstGeom prst="rect">
            <a:avLst/>
          </a:prstGeom>
        </p:spPr>
      </p:pic>
      <p:pic>
        <p:nvPicPr>
          <p:cNvPr id="81" name="Obrázek 80">
            <a:extLst>
              <a:ext uri="{FF2B5EF4-FFF2-40B4-BE49-F238E27FC236}">
                <a16:creationId xmlns:a16="http://schemas.microsoft.com/office/drawing/2014/main" id="{D1533364-4EF1-240C-4C61-2E5BA06AB5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917" y="4907260"/>
            <a:ext cx="583056" cy="583056"/>
          </a:xfrm>
          <a:prstGeom prst="rect">
            <a:avLst/>
          </a:prstGeom>
        </p:spPr>
      </p:pic>
      <p:sp>
        <p:nvSpPr>
          <p:cNvPr id="82" name="TextovéPole 81">
            <a:extLst>
              <a:ext uri="{FF2B5EF4-FFF2-40B4-BE49-F238E27FC236}">
                <a16:creationId xmlns:a16="http://schemas.microsoft.com/office/drawing/2014/main" id="{836CEB12-0B91-A4FC-813E-0CA89D800027}"/>
              </a:ext>
            </a:extLst>
          </p:cNvPr>
          <p:cNvSpPr txBox="1"/>
          <p:nvPr/>
        </p:nvSpPr>
        <p:spPr>
          <a:xfrm>
            <a:off x="4718434" y="4884753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800" dirty="0">
                <a:latin typeface="Arial" charset="0"/>
              </a:rPr>
              <a:t>5 přídavných rotačních trysek v příborové zásuvce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ovéPole 82">
            <a:extLst>
              <a:ext uri="{FF2B5EF4-FFF2-40B4-BE49-F238E27FC236}">
                <a16:creationId xmlns:a16="http://schemas.microsoft.com/office/drawing/2014/main" id="{1B311B1F-6941-740F-DD68-F1DAE709850A}"/>
              </a:ext>
            </a:extLst>
          </p:cNvPr>
          <p:cNvSpPr txBox="1"/>
          <p:nvPr/>
        </p:nvSpPr>
        <p:spPr>
          <a:xfrm>
            <a:off x="4718434" y="5583518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(BLDC) motor + </a:t>
            </a:r>
            <a:r>
              <a:rPr lang="cs-CZ" altLang="cs-CZ" sz="800" b="1" dirty="0">
                <a:latin typeface="Arial" charset="0"/>
              </a:rPr>
              <a:t>tepelné čerpadlo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3077</TotalTime>
  <Words>591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387</cp:revision>
  <cp:lastPrinted>2016-05-31T13:00:02Z</cp:lastPrinted>
  <dcterms:created xsi:type="dcterms:W3CDTF">2015-07-16T11:02:07Z</dcterms:created>
  <dcterms:modified xsi:type="dcterms:W3CDTF">2025-08-11T07:41:34Z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