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1" r:id="rId3"/>
    <p:sldId id="262" r:id="rId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9CC00"/>
    <a:srgbClr val="FF9900"/>
    <a:srgbClr val="FF9933"/>
    <a:srgbClr val="FF0000"/>
    <a:srgbClr val="FF5050"/>
    <a:srgbClr val="FF7C80"/>
    <a:srgbClr val="CBA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81" autoAdjust="0"/>
    <p:restoredTop sz="94684" autoAdjust="0"/>
  </p:normalViewPr>
  <p:slideViewPr>
    <p:cSldViewPr>
      <p:cViewPr>
        <p:scale>
          <a:sx n="119" d="100"/>
          <a:sy n="119" d="100"/>
        </p:scale>
        <p:origin x="-102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F88E2-DFC0-42AF-9720-2361E34EAF79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D0E99-F7F0-4EFA-8E73-8BB2AD6E4B9A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DFF44-7F82-4264-AE21-07A3C603044C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87450" y="1600200"/>
            <a:ext cx="37719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11750" y="1600200"/>
            <a:ext cx="37719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42580-7713-4B8E-8B27-9A88D8C57F6A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4D52F-B5D7-4722-861C-5D352A4FB0A0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C5921-1B7C-46C6-A3B9-FAE4DB55022B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14650-A099-4CA0-B831-4247635B4937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B7D72-D0EF-4C0E-8CF0-1965815F6F75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A4359-B50E-455E-99DC-2F6C663917E0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E4273-A489-4915-9E0F-F18AF49BD9F0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959600" y="188913"/>
            <a:ext cx="1924050" cy="58785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82688" y="188913"/>
            <a:ext cx="5624512" cy="58785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FB32A-D979-4660-8E9E-5E7C5BD80EA5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30658-C105-4F03-B761-F73575E9681F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BAD658-2BF0-4628-84E9-C1B063BCFCBC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23DB9B-CE91-433D-B45A-1AC86595679F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804386-F7EF-4BA5-A803-D74CB3A61369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7333CE-67B3-40AA-8948-C51FC2BD5F83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53C84-6823-4604-AC0A-7D7ABBE69383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F52A9-6220-4D11-8A09-93631F991A21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9C371D-B41F-4629-BCCC-F58D099CEA17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C4FE7F-A4A6-4769-BBD7-99623ABBD50F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8A8594-482D-4213-806F-B3EA4E0F9A9D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969D0D-DD92-4B5C-B2C0-1C6E481899D6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fld id="{963C2A76-A73A-4411-BE51-7D5AF479CD56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SilverBullet:Users:therezelefevre:Documents:1%20-%20ON%20THE%20GO%20[13]:1%20-%20DOSSIERS%20:SEB%20IDENTIT&#201;%20GROUPE:11&#176;%20CHARTE:01%20-%20CALAGES:PRES%20POWER%20PONT:CALAGE:IMPORTLOGO.jpg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2688" y="188913"/>
            <a:ext cx="7680325" cy="6477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ja-JP" smtClean="0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6962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ja-JP" smtClean="0"/>
              <a:t>Cliquez pour modifier les styles du texte du masque</a:t>
            </a:r>
          </a:p>
          <a:p>
            <a:pPr lvl="1"/>
            <a:r>
              <a:rPr lang="fr-FR" altLang="ja-JP" smtClean="0"/>
              <a:t>Deuxième niveau</a:t>
            </a:r>
          </a:p>
          <a:p>
            <a:pPr lvl="2"/>
            <a:r>
              <a:rPr lang="fr-FR" altLang="ja-JP" smtClean="0"/>
              <a:t>Troisième niveau</a:t>
            </a:r>
          </a:p>
          <a:p>
            <a:pPr lvl="3"/>
            <a:r>
              <a:rPr lang="fr-FR" altLang="ja-JP" smtClean="0"/>
              <a:t>Quatrième niveau</a:t>
            </a:r>
          </a:p>
          <a:p>
            <a:pPr lvl="4"/>
            <a:r>
              <a:rPr lang="fr-FR" altLang="ja-JP" smtClean="0"/>
              <a:t>Cinquième niveau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9538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aseline="0">
                <a:latin typeface="Arial" charset="0"/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775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latin typeface="Arial" charset="0"/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62775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ea typeface="ＭＳ Ｐゴシック" pitchFamily="1" charset="-128"/>
              </a:defRPr>
            </a:lvl1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1174478-C53C-4C9E-9C32-FBAAD172B6F4}" type="slidenum">
              <a:rPr lang="fr-FR" altLang="ja-JP">
                <a:solidFill>
                  <a:srgbClr val="000000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  <p:pic>
        <p:nvPicPr>
          <p:cNvPr id="1031" name="Picture 7" descr="SilverBullet:Users:therezelefevre:Documents:1 - ON THE GO [13]:1 - DOSSIERS :SEB IDENTITÉ GROUPE:11° CHARTE:01 - CALAGES:PRES POWER PONT:CALAGE:IMPORTLOGO.jpg"/>
          <p:cNvPicPr>
            <a:picLocks noChangeAspect="1" noChangeArrowheads="1"/>
          </p:cNvPicPr>
          <p:nvPr/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0"/>
            <a:ext cx="1109663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E1111"/>
        </a:buClr>
        <a:buFont typeface="Wingdings 2" pitchFamily="18" charset="2"/>
        <a:buChar char="¢"/>
        <a:defRPr sz="2400" b="1">
          <a:solidFill>
            <a:srgbClr val="8E858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000" b="1">
          <a:solidFill>
            <a:srgbClr val="8E858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1900" b="1">
          <a:solidFill>
            <a:srgbClr val="8E8581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 b="1">
          <a:solidFill>
            <a:srgbClr val="8E8581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550F0B-38A2-44D2-A837-866878388E7D}" type="slidenum">
              <a:rPr lang="fr-FR">
                <a:solidFill>
                  <a:srgbClr val="000000"/>
                </a:solidFill>
                <a:ea typeface="ＭＳ Ｐゴシック" pitchFamily="-108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srgbClr val="000000"/>
              </a:solidFill>
              <a:ea typeface="ＭＳ Ｐゴシック" pitchFamily="-108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8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8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8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8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4.tif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8.jpe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9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ZoneTexte 25"/>
          <p:cNvSpPr txBox="1"/>
          <p:nvPr/>
        </p:nvSpPr>
        <p:spPr>
          <a:xfrm>
            <a:off x="7131799" y="707074"/>
            <a:ext cx="20940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ea typeface="ＭＳ Ｐゴシック" pitchFamily="-108" charset="-128"/>
              </a:rPr>
              <a:t>4 culinary programs</a:t>
            </a:r>
            <a:r>
              <a:rPr lang="fr-FR" sz="1400" b="1" dirty="0" smtClean="0">
                <a:solidFill>
                  <a:srgbClr val="000000"/>
                </a:solidFill>
                <a:ea typeface="ＭＳ Ｐゴシック" pitchFamily="-108" charset="-128"/>
              </a:rPr>
              <a:t> </a:t>
            </a:r>
            <a:br>
              <a:rPr lang="fr-FR" sz="1400" b="1" dirty="0" smtClean="0">
                <a:solidFill>
                  <a:srgbClr val="000000"/>
                </a:solidFill>
                <a:ea typeface="ＭＳ Ｐゴシック" pitchFamily="-108" charset="-128"/>
              </a:rPr>
            </a:br>
            <a:r>
              <a:rPr lang="fr-FR" sz="1400" dirty="0" smtClean="0">
                <a:solidFill>
                  <a:srgbClr val="000000"/>
                </a:solidFill>
                <a:ea typeface="ＭＳ Ｐゴシック" pitchFamily="-108" charset="-128"/>
              </a:rPr>
              <a:t>to </a:t>
            </a:r>
            <a:r>
              <a:rPr lang="fr-FR" sz="1400" dirty="0" err="1" smtClean="0">
                <a:solidFill>
                  <a:srgbClr val="000000"/>
                </a:solidFill>
                <a:ea typeface="ＭＳ Ｐゴシック" pitchFamily="-108" charset="-128"/>
              </a:rPr>
              <a:t>make</a:t>
            </a:r>
            <a:r>
              <a:rPr lang="fr-FR" sz="1400" dirty="0" smtClean="0">
                <a:solidFill>
                  <a:srgbClr val="000000"/>
                </a:solidFill>
                <a:ea typeface="ＭＳ Ｐゴシック" pitchFamily="-108" charset="-128"/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  <a:ea typeface="ＭＳ Ｐゴシック" pitchFamily="-108" charset="-128"/>
              </a:rPr>
              <a:t>creamed</a:t>
            </a:r>
            <a:r>
              <a:rPr lang="fr-FR" sz="1400" dirty="0" smtClean="0">
                <a:solidFill>
                  <a:srgbClr val="000000"/>
                </a:solidFill>
                <a:ea typeface="ＭＳ Ｐゴシック" pitchFamily="-108" charset="-128"/>
              </a:rPr>
              <a:t> </a:t>
            </a: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err="1" smtClean="0">
                <a:solidFill>
                  <a:srgbClr val="000000"/>
                </a:solidFill>
                <a:ea typeface="ＭＳ Ｐゴシック" pitchFamily="-108" charset="-128"/>
              </a:rPr>
              <a:t>soup</a:t>
            </a:r>
            <a:r>
              <a:rPr lang="fr-FR" sz="1400" dirty="0" smtClean="0">
                <a:solidFill>
                  <a:srgbClr val="000000"/>
                </a:solidFill>
                <a:ea typeface="ＭＳ Ｐゴシック" pitchFamily="-108" charset="-128"/>
              </a:rPr>
              <a:t> or </a:t>
            </a:r>
            <a:r>
              <a:rPr lang="fr-FR" sz="1400" dirty="0" err="1" smtClean="0">
                <a:solidFill>
                  <a:srgbClr val="000000"/>
                </a:solidFill>
                <a:ea typeface="ＭＳ Ｐゴシック" pitchFamily="-108" charset="-128"/>
              </a:rPr>
              <a:t>with</a:t>
            </a:r>
            <a:r>
              <a:rPr lang="fr-FR" sz="1400" dirty="0" smtClean="0">
                <a:solidFill>
                  <a:srgbClr val="000000"/>
                </a:solidFill>
                <a:ea typeface="ＭＳ Ｐゴシック" pitchFamily="-108" charset="-128"/>
              </a:rPr>
              <a:t> </a:t>
            </a:r>
            <a:r>
              <a:rPr lang="fr-FR" sz="1400" dirty="0" err="1" smtClean="0">
                <a:solidFill>
                  <a:srgbClr val="000000"/>
                </a:solidFill>
                <a:ea typeface="ＭＳ Ｐゴシック" pitchFamily="-108" charset="-128"/>
              </a:rPr>
              <a:t>pieces</a:t>
            </a:r>
            <a:r>
              <a:rPr lang="fr-FR" sz="1400" dirty="0" smtClean="0">
                <a:solidFill>
                  <a:srgbClr val="000000"/>
                </a:solidFill>
                <a:ea typeface="ＭＳ Ｐゴシック" pitchFamily="-108" charset="-128"/>
              </a:rPr>
              <a:t>, compote and cold </a:t>
            </a:r>
            <a:r>
              <a:rPr lang="fr-FR" sz="1400" dirty="0" err="1" smtClean="0">
                <a:solidFill>
                  <a:srgbClr val="000000"/>
                </a:solidFill>
                <a:ea typeface="ＭＳ Ｐゴシック" pitchFamily="-108" charset="-128"/>
              </a:rPr>
              <a:t>dishes</a:t>
            </a:r>
            <a:endParaRPr lang="en-US" sz="1400" dirty="0" smtClean="0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839694" y="3194251"/>
            <a:ext cx="23043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ea typeface="ＭＳ Ｐゴシック" pitchFamily="-108" charset="-128"/>
              </a:rPr>
              <a:t>Easy &amp; quick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>
                <a:solidFill>
                  <a:srgbClr val="000000"/>
                </a:solidFill>
                <a:ea typeface="ＭＳ Ｐゴシック" pitchFamily="-108" charset="-128"/>
              </a:rPr>
              <a:t>Programs from</a:t>
            </a:r>
            <a:br>
              <a:rPr lang="en-US" sz="1400" dirty="0" smtClean="0">
                <a:solidFill>
                  <a:srgbClr val="000000"/>
                </a:solidFill>
                <a:ea typeface="ＭＳ Ｐゴシック" pitchFamily="-108" charset="-128"/>
              </a:rPr>
            </a:br>
            <a:r>
              <a:rPr lang="en-US" sz="1400" dirty="0" smtClean="0">
                <a:solidFill>
                  <a:srgbClr val="000000"/>
                </a:solidFill>
                <a:ea typeface="ＭＳ Ｐゴシック" pitchFamily="-108" charset="-128"/>
              </a:rPr>
              <a:t> 4 to 25 min</a:t>
            </a:r>
            <a:endParaRPr lang="fr-FR" sz="1400" dirty="0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6948881" y="5308568"/>
            <a:ext cx="2126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ea typeface="ＭＳ Ｐゴシック" pitchFamily="-108" charset="-128"/>
              </a:rPr>
              <a:t>Easy cleaning program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ea typeface="ＭＳ Ｐゴシック" pitchFamily="-108" charset="-128"/>
              </a:rPr>
              <a:t>+ Keep warm function</a:t>
            </a:r>
            <a:endParaRPr lang="fr-FR" sz="1400" b="1" dirty="0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grpSp>
        <p:nvGrpSpPr>
          <p:cNvPr id="2" name="Groupe 51"/>
          <p:cNvGrpSpPr/>
          <p:nvPr/>
        </p:nvGrpSpPr>
        <p:grpSpPr>
          <a:xfrm>
            <a:off x="4829198" y="4954556"/>
            <a:ext cx="2445058" cy="1903445"/>
            <a:chOff x="5626326" y="3196685"/>
            <a:chExt cx="2383461" cy="1512168"/>
          </a:xfrm>
        </p:grpSpPr>
        <p:sp>
          <p:nvSpPr>
            <p:cNvPr id="25" name="Arrondir un rectangle avec un coin diagonal 24"/>
            <p:cNvSpPr/>
            <p:nvPr/>
          </p:nvSpPr>
          <p:spPr>
            <a:xfrm flipH="1">
              <a:off x="5921605" y="3196685"/>
              <a:ext cx="1800200" cy="1359768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33" name="Picture 6" descr="C:\Users\pfaivre\Desktop\key visuel\Picto - EZ clean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26326" y="3261496"/>
              <a:ext cx="1447357" cy="1447357"/>
            </a:xfrm>
            <a:prstGeom prst="rect">
              <a:avLst/>
            </a:prstGeom>
            <a:noFill/>
          </p:spPr>
        </p:pic>
        <p:pic>
          <p:nvPicPr>
            <p:cNvPr id="36" name="Picture 7" descr="C:\Users\pfaivre\Desktop\key visuel\Picto - Maintien chaud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69627" y="3268693"/>
              <a:ext cx="1440160" cy="1440160"/>
            </a:xfrm>
            <a:prstGeom prst="rect">
              <a:avLst/>
            </a:prstGeom>
            <a:noFill/>
          </p:spPr>
        </p:pic>
        <p:cxnSp>
          <p:nvCxnSpPr>
            <p:cNvPr id="43" name="Connecteur droit 42"/>
            <p:cNvCxnSpPr/>
            <p:nvPr/>
          </p:nvCxnSpPr>
          <p:spPr>
            <a:xfrm>
              <a:off x="6857709" y="3196685"/>
              <a:ext cx="0" cy="1368152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49"/>
          <p:cNvGrpSpPr/>
          <p:nvPr/>
        </p:nvGrpSpPr>
        <p:grpSpPr>
          <a:xfrm>
            <a:off x="5057903" y="2806489"/>
            <a:ext cx="1806921" cy="1742768"/>
            <a:chOff x="3761365" y="3196685"/>
            <a:chExt cx="1944216" cy="1368152"/>
          </a:xfrm>
        </p:grpSpPr>
        <p:sp>
          <p:nvSpPr>
            <p:cNvPr id="28" name="Arrondir un rectangle avec un coin diagonal 27"/>
            <p:cNvSpPr/>
            <p:nvPr/>
          </p:nvSpPr>
          <p:spPr>
            <a:xfrm flipH="1">
              <a:off x="3761365" y="3196685"/>
              <a:ext cx="1944216" cy="1368152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44" name="Picture 9" descr="C:\Users\pfaivre\Desktop\images Aymeric\Prog 25Mi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t="12629" b="11598"/>
            <a:stretch>
              <a:fillRect/>
            </a:stretch>
          </p:blipFill>
          <p:spPr bwMode="auto">
            <a:xfrm>
              <a:off x="3905381" y="3268693"/>
              <a:ext cx="1728192" cy="1296144"/>
            </a:xfrm>
            <a:prstGeom prst="rect">
              <a:avLst/>
            </a:prstGeom>
            <a:noFill/>
          </p:spPr>
        </p:pic>
      </p:grpSp>
      <p:grpSp>
        <p:nvGrpSpPr>
          <p:cNvPr id="4" name="Groupe 48"/>
          <p:cNvGrpSpPr/>
          <p:nvPr/>
        </p:nvGrpSpPr>
        <p:grpSpPr>
          <a:xfrm>
            <a:off x="5016314" y="349893"/>
            <a:ext cx="2244296" cy="2124905"/>
            <a:chOff x="881045" y="3196685"/>
            <a:chExt cx="2664296" cy="1728192"/>
          </a:xfrm>
        </p:grpSpPr>
        <p:sp>
          <p:nvSpPr>
            <p:cNvPr id="24" name="Arrondir un rectangle avec un coin diagonal 23"/>
            <p:cNvSpPr/>
            <p:nvPr/>
          </p:nvSpPr>
          <p:spPr>
            <a:xfrm flipH="1">
              <a:off x="881045" y="3196685"/>
              <a:ext cx="2664296" cy="1728192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30" name="Arrondir un rectangle avec un coin diagonal 29"/>
            <p:cNvSpPr/>
            <p:nvPr/>
          </p:nvSpPr>
          <p:spPr>
            <a:xfrm flipH="1">
              <a:off x="881045" y="3196685"/>
              <a:ext cx="2664296" cy="1728192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49025" y="3980700"/>
              <a:ext cx="896316" cy="944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 r="1087" b="724"/>
            <a:stretch>
              <a:fillRect/>
            </a:stretch>
          </p:blipFill>
          <p:spPr bwMode="auto">
            <a:xfrm>
              <a:off x="953053" y="3268693"/>
              <a:ext cx="864096" cy="741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5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881045" y="4204797"/>
              <a:ext cx="936104" cy="662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6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37229" y="3268693"/>
              <a:ext cx="936104" cy="789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2" descr="C:\Users\pfaivre\Desktop\images Aymeric\Image2.png"/>
            <p:cNvPicPr>
              <a:picLocks noChangeAspect="1" noChangeArrowheads="1"/>
            </p:cNvPicPr>
            <p:nvPr/>
          </p:nvPicPr>
          <p:blipFill>
            <a:blip r:embed="rId9" cstate="print"/>
            <a:srcRect b="23379"/>
            <a:stretch>
              <a:fillRect/>
            </a:stretch>
          </p:blipFill>
          <p:spPr bwMode="auto">
            <a:xfrm>
              <a:off x="2271353" y="4137832"/>
              <a:ext cx="553908" cy="571021"/>
            </a:xfrm>
            <a:prstGeom prst="rect">
              <a:avLst/>
            </a:prstGeom>
            <a:noFill/>
          </p:spPr>
        </p:pic>
        <p:pic>
          <p:nvPicPr>
            <p:cNvPr id="46" name="Picture 4" descr="J:\DGA ELECTRIQUE CULINAIRE\VPM Food\FAMILLES DE PRODUITS\BLENDERS\13. VISUELS\Easysoup\Pictos\Image4.png"/>
            <p:cNvPicPr>
              <a:picLocks noChangeAspect="1" noChangeArrowheads="1"/>
            </p:cNvPicPr>
            <p:nvPr/>
          </p:nvPicPr>
          <p:blipFill>
            <a:blip r:embed="rId10" cstate="print"/>
            <a:srcRect b="23120"/>
            <a:stretch>
              <a:fillRect/>
            </a:stretch>
          </p:blipFill>
          <p:spPr bwMode="auto">
            <a:xfrm>
              <a:off x="1673133" y="4137832"/>
              <a:ext cx="553908" cy="571021"/>
            </a:xfrm>
            <a:prstGeom prst="rect">
              <a:avLst/>
            </a:prstGeom>
            <a:noFill/>
          </p:spPr>
        </p:pic>
        <p:pic>
          <p:nvPicPr>
            <p:cNvPr id="47" name="Picture 5" descr="J:\DGA ELECTRIQUE CULINAIRE\VPM Food\FAMILLES DE PRODUITS\BLENDERS\13. VISUELS\Easysoup\Pictos\Image5.png"/>
            <p:cNvPicPr>
              <a:picLocks noChangeAspect="1" noChangeArrowheads="1"/>
            </p:cNvPicPr>
            <p:nvPr/>
          </p:nvPicPr>
          <p:blipFill>
            <a:blip r:embed="rId11" cstate="print"/>
            <a:srcRect b="23120"/>
            <a:stretch>
              <a:fillRect/>
            </a:stretch>
          </p:blipFill>
          <p:spPr bwMode="auto">
            <a:xfrm>
              <a:off x="2177189" y="3556725"/>
              <a:ext cx="720080" cy="571021"/>
            </a:xfrm>
            <a:prstGeom prst="rect">
              <a:avLst/>
            </a:prstGeom>
            <a:noFill/>
          </p:spPr>
        </p:pic>
        <p:pic>
          <p:nvPicPr>
            <p:cNvPr id="48" name="Picture 6" descr="J:\DGA ELECTRIQUE CULINAIRE\VPM Food\FAMILLES DE PRODUITS\BLENDERS\13. VISUELS\Easysoup\Pictos\Image6.png"/>
            <p:cNvPicPr>
              <a:picLocks noChangeAspect="1" noChangeArrowheads="1"/>
            </p:cNvPicPr>
            <p:nvPr/>
          </p:nvPicPr>
          <p:blipFill>
            <a:blip r:embed="rId12" cstate="print"/>
            <a:srcRect b="24094"/>
            <a:stretch>
              <a:fillRect/>
            </a:stretch>
          </p:blipFill>
          <p:spPr bwMode="auto">
            <a:xfrm>
              <a:off x="1585118" y="3556725"/>
              <a:ext cx="624405" cy="563782"/>
            </a:xfrm>
            <a:prstGeom prst="rect">
              <a:avLst/>
            </a:prstGeom>
            <a:noFill/>
          </p:spPr>
        </p:pic>
      </p:grpSp>
      <p:pic>
        <p:nvPicPr>
          <p:cNvPr id="59" name="Picture 2" descr="C:\Users\pfaivre\Desktop\key visuel\KV_Easy_soup_3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882442" y="2001674"/>
            <a:ext cx="3014999" cy="4497297"/>
          </a:xfrm>
          <a:prstGeom prst="rect">
            <a:avLst/>
          </a:prstGeom>
          <a:noFill/>
        </p:spPr>
      </p:pic>
      <p:pic>
        <p:nvPicPr>
          <p:cNvPr id="60" name="Picture 9" descr="J:\DGA ELECTRIQUE CULINAIRE\VPM Food\FAMILLES DE PRODUITS\BLENDERS\13. VISUELS\Easysoup\Easysoup\140305-Easy Soup-perspective D.tif"/>
          <p:cNvPicPr>
            <a:picLocks noChangeAspect="1" noChangeArrowheads="1"/>
          </p:cNvPicPr>
          <p:nvPr/>
        </p:nvPicPr>
        <p:blipFill>
          <a:blip r:embed="rId14" cstate="print"/>
          <a:srcRect l="24691" t="1912" r="6812" b="12068"/>
          <a:stretch>
            <a:fillRect/>
          </a:stretch>
        </p:blipFill>
        <p:spPr bwMode="auto">
          <a:xfrm>
            <a:off x="0" y="1615614"/>
            <a:ext cx="2305818" cy="4826132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" name="ZoneTexte 60"/>
          <p:cNvSpPr txBox="1"/>
          <p:nvPr/>
        </p:nvSpPr>
        <p:spPr>
          <a:xfrm>
            <a:off x="1544594" y="1609744"/>
            <a:ext cx="3600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" b="1" dirty="0" smtClean="0">
                <a:solidFill>
                  <a:srgbClr val="C00000"/>
                </a:solidFill>
                <a:ea typeface="ＭＳ Ｐゴシック" pitchFamily="-108" charset="-128"/>
              </a:rPr>
              <a:t>Cooks for you</a:t>
            </a:r>
            <a:br>
              <a:rPr lang="en-US" sz="1500" b="1" dirty="0" smtClean="0">
                <a:solidFill>
                  <a:srgbClr val="C00000"/>
                </a:solidFill>
                <a:ea typeface="ＭＳ Ｐゴシック" pitchFamily="-108" charset="-128"/>
              </a:rPr>
            </a:br>
            <a:r>
              <a:rPr lang="en-US" sz="1500" dirty="0" smtClean="0">
                <a:solidFill>
                  <a:srgbClr val="000000"/>
                </a:solidFill>
                <a:ea typeface="ＭＳ Ｐゴシック" pitchFamily="-108" charset="-128"/>
              </a:rPr>
              <a:t> delicious homemade soups!</a:t>
            </a:r>
            <a:endParaRPr lang="fr-FR" sz="1500" dirty="0">
              <a:solidFill>
                <a:srgbClr val="000000"/>
              </a:solidFill>
              <a:ea typeface="ＭＳ Ｐゴシック" pitchFamily="-108" charset="-128"/>
            </a:endParaRPr>
          </a:p>
        </p:txBody>
      </p:sp>
      <p:pic>
        <p:nvPicPr>
          <p:cNvPr id="62" name="Picture 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0107" y="6325125"/>
            <a:ext cx="1205738" cy="49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64"/>
          <p:cNvGrpSpPr/>
          <p:nvPr/>
        </p:nvGrpSpPr>
        <p:grpSpPr>
          <a:xfrm>
            <a:off x="383560" y="1164611"/>
            <a:ext cx="981218" cy="809567"/>
            <a:chOff x="260728" y="-1279446"/>
            <a:chExt cx="1270324" cy="794799"/>
          </a:xfrm>
        </p:grpSpPr>
        <p:pic>
          <p:nvPicPr>
            <p:cNvPr id="63" name="Picture 4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 rot="21210454">
              <a:off x="347000" y="-1279446"/>
              <a:ext cx="1094035" cy="621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Ellipse 63"/>
            <p:cNvSpPr/>
            <p:nvPr/>
          </p:nvSpPr>
          <p:spPr>
            <a:xfrm rot="21210558">
              <a:off x="260728" y="-1265853"/>
              <a:ext cx="1270324" cy="781206"/>
            </a:xfrm>
            <a:prstGeom prst="ellipse">
              <a:avLst/>
            </a:prstGeom>
            <a:noFill/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</p:grpSp>
      <p:pic>
        <p:nvPicPr>
          <p:cNvPr id="66" name="Image 65" descr="TE-LOGO-29568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487610" y="145575"/>
            <a:ext cx="1897039" cy="534189"/>
          </a:xfrm>
          <a:prstGeom prst="rect">
            <a:avLst/>
          </a:prstGeom>
        </p:spPr>
      </p:pic>
      <p:sp>
        <p:nvSpPr>
          <p:cNvPr id="67" name="ZoneTexte 66"/>
          <p:cNvSpPr txBox="1"/>
          <p:nvPr/>
        </p:nvSpPr>
        <p:spPr>
          <a:xfrm>
            <a:off x="631741" y="658048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1600" b="1" kern="0" dirty="0" err="1" smtClean="0">
                <a:solidFill>
                  <a:sysClr val="windowText" lastClr="000000">
                    <a:lumMod val="65000"/>
                    <a:lumOff val="35000"/>
                  </a:sysClr>
                </a:solidFill>
                <a:ea typeface="ＭＳ Ｐゴシック" pitchFamily="-108" charset="-128"/>
              </a:rPr>
              <a:t>Easy</a:t>
            </a:r>
            <a:r>
              <a:rPr lang="fr-FR" sz="1600" b="1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ea typeface="ＭＳ Ｐゴシック" pitchFamily="-108" charset="-128"/>
              </a:rPr>
              <a:t> </a:t>
            </a:r>
            <a:r>
              <a:rPr lang="fr-FR" sz="1600" b="1" kern="0" dirty="0" err="1" smtClean="0">
                <a:solidFill>
                  <a:sysClr val="windowText" lastClr="000000">
                    <a:lumMod val="65000"/>
                    <a:lumOff val="35000"/>
                  </a:sysClr>
                </a:solidFill>
                <a:ea typeface="ＭＳ Ｐゴシック" pitchFamily="-108" charset="-128"/>
              </a:rPr>
              <a:t>Soup</a:t>
            </a:r>
            <a:endParaRPr lang="fr-FR" sz="1600" b="1" kern="0" dirty="0">
              <a:solidFill>
                <a:sysClr val="windowText" lastClr="000000">
                  <a:lumMod val="65000"/>
                  <a:lumOff val="35000"/>
                </a:sysClr>
              </a:solidFill>
              <a:ea typeface="ＭＳ Ｐゴシック" pitchFamily="-108" charset="-128"/>
            </a:endParaRPr>
          </a:p>
        </p:txBody>
      </p:sp>
      <p:cxnSp>
        <p:nvCxnSpPr>
          <p:cNvPr id="53" name="Connecteur droit 52"/>
          <p:cNvCxnSpPr/>
          <p:nvPr/>
        </p:nvCxnSpPr>
        <p:spPr>
          <a:xfrm>
            <a:off x="4897438" y="0"/>
            <a:ext cx="0" cy="68580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e 49"/>
          <p:cNvGrpSpPr/>
          <p:nvPr/>
        </p:nvGrpSpPr>
        <p:grpSpPr>
          <a:xfrm>
            <a:off x="5004048" y="2852936"/>
            <a:ext cx="1806921" cy="1742768"/>
            <a:chOff x="3761365" y="3196685"/>
            <a:chExt cx="1944216" cy="1368152"/>
          </a:xfrm>
        </p:grpSpPr>
        <p:sp>
          <p:nvSpPr>
            <p:cNvPr id="35" name="Arrondir un rectangle avec un coin diagonal 27"/>
            <p:cNvSpPr/>
            <p:nvPr/>
          </p:nvSpPr>
          <p:spPr>
            <a:xfrm flipH="1">
              <a:off x="3761365" y="3196685"/>
              <a:ext cx="1944216" cy="1368152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37" name="Picture 9" descr="C:\Users\pfaivre\Desktop\images Aymeric\Prog 25Mi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t="12629" b="11598"/>
            <a:stretch>
              <a:fillRect/>
            </a:stretch>
          </p:blipFill>
          <p:spPr bwMode="auto">
            <a:xfrm>
              <a:off x="3905381" y="3268693"/>
              <a:ext cx="1728192" cy="1296144"/>
            </a:xfrm>
            <a:prstGeom prst="rect">
              <a:avLst/>
            </a:prstGeom>
            <a:noFill/>
          </p:spPr>
        </p:pic>
      </p:grpSp>
      <p:grpSp>
        <p:nvGrpSpPr>
          <p:cNvPr id="49" name="Groupe 48"/>
          <p:cNvGrpSpPr/>
          <p:nvPr/>
        </p:nvGrpSpPr>
        <p:grpSpPr>
          <a:xfrm>
            <a:off x="4962459" y="396340"/>
            <a:ext cx="2244296" cy="2124905"/>
            <a:chOff x="881045" y="3196685"/>
            <a:chExt cx="2664296" cy="1728192"/>
          </a:xfrm>
        </p:grpSpPr>
        <p:sp>
          <p:nvSpPr>
            <p:cNvPr id="50" name="Arrondir un rectangle avec un coin diagonal 23"/>
            <p:cNvSpPr/>
            <p:nvPr/>
          </p:nvSpPr>
          <p:spPr>
            <a:xfrm flipH="1">
              <a:off x="881045" y="3196685"/>
              <a:ext cx="2664296" cy="1728192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51" name="Arrondir un rectangle avec un coin diagonal 29"/>
            <p:cNvSpPr/>
            <p:nvPr/>
          </p:nvSpPr>
          <p:spPr>
            <a:xfrm flipH="1">
              <a:off x="881045" y="3196685"/>
              <a:ext cx="2664296" cy="1728192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52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49025" y="3980700"/>
              <a:ext cx="896316" cy="944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 r="1087" b="724"/>
            <a:stretch>
              <a:fillRect/>
            </a:stretch>
          </p:blipFill>
          <p:spPr bwMode="auto">
            <a:xfrm>
              <a:off x="953053" y="3268693"/>
              <a:ext cx="864096" cy="741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5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881045" y="4204797"/>
              <a:ext cx="936104" cy="662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6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37229" y="3268693"/>
              <a:ext cx="936104" cy="789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2" descr="C:\Users\pfaivre\Desktop\images Aymeric\Image2.png"/>
            <p:cNvPicPr>
              <a:picLocks noChangeAspect="1" noChangeArrowheads="1"/>
            </p:cNvPicPr>
            <p:nvPr/>
          </p:nvPicPr>
          <p:blipFill>
            <a:blip r:embed="rId9" cstate="print"/>
            <a:srcRect b="23379"/>
            <a:stretch>
              <a:fillRect/>
            </a:stretch>
          </p:blipFill>
          <p:spPr bwMode="auto">
            <a:xfrm>
              <a:off x="2271353" y="4137832"/>
              <a:ext cx="553908" cy="571021"/>
            </a:xfrm>
            <a:prstGeom prst="rect">
              <a:avLst/>
            </a:prstGeom>
            <a:noFill/>
          </p:spPr>
        </p:pic>
        <p:pic>
          <p:nvPicPr>
            <p:cNvPr id="58" name="Picture 4" descr="J:\DGA ELECTRIQUE CULINAIRE\VPM Food\FAMILLES DE PRODUITS\BLENDERS\13. VISUELS\Easysoup\Pictos\Image4.png"/>
            <p:cNvPicPr>
              <a:picLocks noChangeAspect="1" noChangeArrowheads="1"/>
            </p:cNvPicPr>
            <p:nvPr/>
          </p:nvPicPr>
          <p:blipFill>
            <a:blip r:embed="rId10" cstate="print"/>
            <a:srcRect b="23120"/>
            <a:stretch>
              <a:fillRect/>
            </a:stretch>
          </p:blipFill>
          <p:spPr bwMode="auto">
            <a:xfrm>
              <a:off x="1673133" y="4137832"/>
              <a:ext cx="553908" cy="571021"/>
            </a:xfrm>
            <a:prstGeom prst="rect">
              <a:avLst/>
            </a:prstGeom>
            <a:noFill/>
          </p:spPr>
        </p:pic>
        <p:pic>
          <p:nvPicPr>
            <p:cNvPr id="65" name="Picture 5" descr="J:\DGA ELECTRIQUE CULINAIRE\VPM Food\FAMILLES DE PRODUITS\BLENDERS\13. VISUELS\Easysoup\Pictos\Image5.png"/>
            <p:cNvPicPr>
              <a:picLocks noChangeAspect="1" noChangeArrowheads="1"/>
            </p:cNvPicPr>
            <p:nvPr/>
          </p:nvPicPr>
          <p:blipFill>
            <a:blip r:embed="rId11" cstate="print"/>
            <a:srcRect b="23120"/>
            <a:stretch>
              <a:fillRect/>
            </a:stretch>
          </p:blipFill>
          <p:spPr bwMode="auto">
            <a:xfrm>
              <a:off x="2177189" y="3556725"/>
              <a:ext cx="720080" cy="571021"/>
            </a:xfrm>
            <a:prstGeom prst="rect">
              <a:avLst/>
            </a:prstGeom>
            <a:noFill/>
          </p:spPr>
        </p:pic>
        <p:pic>
          <p:nvPicPr>
            <p:cNvPr id="68" name="Picture 6" descr="J:\DGA ELECTRIQUE CULINAIRE\VPM Food\FAMILLES DE PRODUITS\BLENDERS\13. VISUELS\Easysoup\Pictos\Image6.png"/>
            <p:cNvPicPr>
              <a:picLocks noChangeAspect="1" noChangeArrowheads="1"/>
            </p:cNvPicPr>
            <p:nvPr/>
          </p:nvPicPr>
          <p:blipFill>
            <a:blip r:embed="rId12" cstate="print"/>
            <a:srcRect b="24094"/>
            <a:stretch>
              <a:fillRect/>
            </a:stretch>
          </p:blipFill>
          <p:spPr bwMode="auto">
            <a:xfrm>
              <a:off x="1585118" y="3556725"/>
              <a:ext cx="624405" cy="56378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403350" y="0"/>
            <a:ext cx="7740650" cy="461665"/>
          </a:xfrm>
          <a:prstGeom prst="rect">
            <a:avLst/>
          </a:prstGeom>
          <a:solidFill>
            <a:srgbClr val="FF3300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sk-SK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CZ	TEFAL stolní mixér </a:t>
            </a:r>
            <a:r>
              <a:rPr lang="sk-SK" sz="2400" b="1" dirty="0" err="1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Easy</a:t>
            </a:r>
            <a:r>
              <a:rPr lang="sk-SK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 </a:t>
            </a:r>
            <a:r>
              <a:rPr lang="sk-SK" sz="2400" b="1" dirty="0" err="1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Soup</a:t>
            </a:r>
            <a:r>
              <a:rPr lang="sk-SK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 </a:t>
            </a:r>
            <a:r>
              <a:rPr lang="sk-SK" sz="2400" b="1" dirty="0" err="1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Ref</a:t>
            </a:r>
            <a:r>
              <a:rPr lang="sk-SK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. č.: BL8411</a:t>
            </a:r>
          </a:p>
        </p:txBody>
      </p:sp>
      <p:sp>
        <p:nvSpPr>
          <p:cNvPr id="56323" name="Line 3"/>
          <p:cNvSpPr>
            <a:spLocks noChangeShapeType="1"/>
          </p:cNvSpPr>
          <p:nvPr/>
        </p:nvSpPr>
        <p:spPr bwMode="auto">
          <a:xfrm>
            <a:off x="1403350" y="0"/>
            <a:ext cx="298" cy="645333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91680" y="332656"/>
            <a:ext cx="662473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66700" algn="ctr">
              <a:lnSpc>
                <a:spcPct val="150000"/>
              </a:lnSpc>
              <a:buClr>
                <a:srgbClr val="FFC000"/>
              </a:buClr>
            </a:pPr>
            <a:r>
              <a:rPr lang="en-US" b="1" dirty="0" err="1" smtClean="0">
                <a:solidFill>
                  <a:srgbClr val="FF5050"/>
                </a:solidFill>
                <a:latin typeface="Calibri" pitchFamily="34" charset="0"/>
              </a:rPr>
              <a:t>Příprava</a:t>
            </a:r>
            <a:r>
              <a:rPr lang="en-US" b="1" dirty="0" smtClean="0">
                <a:solidFill>
                  <a:srgbClr val="FF5050"/>
                </a:solidFill>
                <a:latin typeface="Calibri" pitchFamily="34" charset="0"/>
              </a:rPr>
              <a:t> </a:t>
            </a:r>
            <a:r>
              <a:rPr lang="en-US" b="1" dirty="0" err="1" smtClean="0">
                <a:solidFill>
                  <a:srgbClr val="FF5050"/>
                </a:solidFill>
                <a:latin typeface="Calibri" pitchFamily="34" charset="0"/>
              </a:rPr>
              <a:t>polévek</a:t>
            </a:r>
            <a:r>
              <a:rPr lang="en-US" b="1" dirty="0" smtClean="0">
                <a:solidFill>
                  <a:srgbClr val="FF5050"/>
                </a:solidFill>
                <a:latin typeface="Calibri" pitchFamily="34" charset="0"/>
              </a:rPr>
              <a:t> </a:t>
            </a:r>
            <a:r>
              <a:rPr lang="en-US" b="1" dirty="0" err="1" smtClean="0">
                <a:solidFill>
                  <a:srgbClr val="FF5050"/>
                </a:solidFill>
                <a:latin typeface="Calibri" pitchFamily="34" charset="0"/>
              </a:rPr>
              <a:t>nebyla</a:t>
            </a:r>
            <a:r>
              <a:rPr lang="en-US" b="1" dirty="0" smtClean="0">
                <a:solidFill>
                  <a:srgbClr val="FF5050"/>
                </a:solidFill>
                <a:latin typeface="Calibri" pitchFamily="34" charset="0"/>
              </a:rPr>
              <a:t> </a:t>
            </a:r>
            <a:r>
              <a:rPr lang="en-US" b="1" dirty="0" err="1" smtClean="0">
                <a:solidFill>
                  <a:srgbClr val="FF5050"/>
                </a:solidFill>
                <a:latin typeface="Calibri" pitchFamily="34" charset="0"/>
              </a:rPr>
              <a:t>nikdy</a:t>
            </a:r>
            <a:r>
              <a:rPr lang="en-US" b="1" dirty="0" smtClean="0">
                <a:solidFill>
                  <a:srgbClr val="FF5050"/>
                </a:solidFill>
                <a:latin typeface="Calibri" pitchFamily="34" charset="0"/>
              </a:rPr>
              <a:t> </a:t>
            </a:r>
            <a:r>
              <a:rPr lang="en-US" b="1" dirty="0" err="1" smtClean="0">
                <a:solidFill>
                  <a:srgbClr val="FF5050"/>
                </a:solidFill>
                <a:latin typeface="Calibri" pitchFamily="34" charset="0"/>
              </a:rPr>
              <a:t>jednodušší</a:t>
            </a:r>
            <a:r>
              <a:rPr lang="en-US" b="1" dirty="0" smtClean="0">
                <a:solidFill>
                  <a:srgbClr val="FF5050"/>
                </a:solidFill>
                <a:latin typeface="Calibri" pitchFamily="34" charset="0"/>
              </a:rPr>
              <a:t>!</a:t>
            </a:r>
          </a:p>
          <a:p>
            <a:pPr marL="273050" indent="-266700" algn="ctr">
              <a:buClr>
                <a:srgbClr val="FFC000"/>
              </a:buClr>
            </a:pP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užitečný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pomocník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do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každé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kuchyně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–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šetří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čas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i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peníze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,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za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zlomek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času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vykouzlí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teplou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polévku</a:t>
            </a:r>
            <a:r>
              <a:rPr lang="en-US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solidFill>
                  <a:srgbClr val="FF9933"/>
                </a:solidFill>
                <a:latin typeface="Calibri" pitchFamily="34" charset="0"/>
              </a:rPr>
              <a:t>i</a:t>
            </a:r>
            <a:r>
              <a:rPr lang="cs-CZ" sz="1400" b="1" dirty="0" smtClean="0">
                <a:solidFill>
                  <a:srgbClr val="FF9933"/>
                </a:solidFill>
                <a:latin typeface="Calibri" pitchFamily="34" charset="0"/>
              </a:rPr>
              <a:t> </a:t>
            </a:r>
            <a:r>
              <a:rPr lang="cs-CZ" sz="1400" b="1" dirty="0" err="1" smtClean="0">
                <a:solidFill>
                  <a:srgbClr val="FF9933"/>
                </a:solidFill>
                <a:latin typeface="Calibri" pitchFamily="34" charset="0"/>
              </a:rPr>
              <a:t>milkshake</a:t>
            </a:r>
            <a:endParaRPr lang="en-US" sz="1400" b="1" dirty="0" smtClean="0">
              <a:solidFill>
                <a:srgbClr val="FF9933"/>
              </a:solidFill>
              <a:latin typeface="Calibri" pitchFamily="34" charset="0"/>
            </a:endParaRPr>
          </a:p>
        </p:txBody>
      </p:sp>
      <p:pic>
        <p:nvPicPr>
          <p:cNvPr id="1031" name="Picture 7" descr="X:\Marketing\VÝROBKOVÁ DATABÁZE_Product_database\1. ACTUAL PRODUCTS\PRODUCTS_MOULINEX\000-Logo, Pictures\Images\Bazalk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5805264"/>
            <a:ext cx="1224136" cy="916741"/>
          </a:xfrm>
          <a:prstGeom prst="rect">
            <a:avLst/>
          </a:prstGeom>
          <a:noFill/>
        </p:spPr>
      </p:pic>
      <p:pic>
        <p:nvPicPr>
          <p:cNvPr id="27" name="Picture 9" descr="J:\DGA ELECTRIQUE CULINAIRE\VPM Food\FAMILLES DE PRODUITS\BLENDERS\13. VISUELS\Easysoup\Easysoup\140305-Easy Soup-perspective D.tif"/>
          <p:cNvPicPr>
            <a:picLocks noChangeAspect="1" noChangeArrowheads="1"/>
          </p:cNvPicPr>
          <p:nvPr/>
        </p:nvPicPr>
        <p:blipFill>
          <a:blip r:embed="rId3" cstate="print"/>
          <a:srcRect l="24691" t="1912" r="6812" b="12068"/>
          <a:stretch>
            <a:fillRect/>
          </a:stretch>
        </p:blipFill>
        <p:spPr bwMode="auto">
          <a:xfrm>
            <a:off x="1835696" y="2492662"/>
            <a:ext cx="1901504" cy="3805068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8" name="Groupe 51"/>
          <p:cNvGrpSpPr/>
          <p:nvPr/>
        </p:nvGrpSpPr>
        <p:grpSpPr>
          <a:xfrm>
            <a:off x="-108520" y="4581128"/>
            <a:ext cx="1614298" cy="1121950"/>
            <a:chOff x="5626326" y="3196685"/>
            <a:chExt cx="2383461" cy="1512168"/>
          </a:xfrm>
        </p:grpSpPr>
        <p:sp>
          <p:nvSpPr>
            <p:cNvPr id="29" name="Arrondir un rectangle avec un coin diagonal 24"/>
            <p:cNvSpPr/>
            <p:nvPr/>
          </p:nvSpPr>
          <p:spPr>
            <a:xfrm flipH="1">
              <a:off x="5921605" y="3196685"/>
              <a:ext cx="1800200" cy="1359768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30" name="Picture 6" descr="C:\Users\pfaivre\Desktop\key visuel\Picto - EZ clean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26326" y="3261496"/>
              <a:ext cx="1447357" cy="1447357"/>
            </a:xfrm>
            <a:prstGeom prst="rect">
              <a:avLst/>
            </a:prstGeom>
            <a:noFill/>
          </p:spPr>
        </p:pic>
        <p:pic>
          <p:nvPicPr>
            <p:cNvPr id="31" name="Picture 7" descr="C:\Users\pfaivre\Desktop\key visuel\Picto - Maintien chaud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69627" y="3268693"/>
              <a:ext cx="1440160" cy="1440160"/>
            </a:xfrm>
            <a:prstGeom prst="rect">
              <a:avLst/>
            </a:prstGeom>
            <a:noFill/>
          </p:spPr>
        </p:pic>
        <p:cxnSp>
          <p:nvCxnSpPr>
            <p:cNvPr id="33" name="Connecteur droit 42"/>
            <p:cNvCxnSpPr/>
            <p:nvPr/>
          </p:nvCxnSpPr>
          <p:spPr>
            <a:xfrm>
              <a:off x="6857709" y="3196685"/>
              <a:ext cx="0" cy="1368152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e 49"/>
          <p:cNvGrpSpPr/>
          <p:nvPr/>
        </p:nvGrpSpPr>
        <p:grpSpPr>
          <a:xfrm>
            <a:off x="66651" y="3212976"/>
            <a:ext cx="1192981" cy="1027242"/>
            <a:chOff x="3761365" y="3196685"/>
            <a:chExt cx="1944216" cy="1368152"/>
          </a:xfrm>
        </p:grpSpPr>
        <p:sp>
          <p:nvSpPr>
            <p:cNvPr id="36" name="Arrondir un rectangle avec un coin diagonal 27"/>
            <p:cNvSpPr/>
            <p:nvPr/>
          </p:nvSpPr>
          <p:spPr>
            <a:xfrm flipH="1">
              <a:off x="3761365" y="3196685"/>
              <a:ext cx="1944216" cy="1368152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38" name="Picture 9" descr="C:\Users\pfaivre\Desktop\images Aymeric\Prog 25Min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 t="12629" b="11598"/>
            <a:stretch>
              <a:fillRect/>
            </a:stretch>
          </p:blipFill>
          <p:spPr bwMode="auto">
            <a:xfrm>
              <a:off x="3905381" y="3268693"/>
              <a:ext cx="1728192" cy="1296144"/>
            </a:xfrm>
            <a:prstGeom prst="rect">
              <a:avLst/>
            </a:prstGeom>
            <a:noFill/>
          </p:spPr>
        </p:pic>
      </p:grpSp>
      <p:grpSp>
        <p:nvGrpSpPr>
          <p:cNvPr id="39" name="Groupe 48"/>
          <p:cNvGrpSpPr/>
          <p:nvPr/>
        </p:nvGrpSpPr>
        <p:grpSpPr>
          <a:xfrm>
            <a:off x="24741" y="1700808"/>
            <a:ext cx="1306899" cy="1080121"/>
            <a:chOff x="881045" y="3196685"/>
            <a:chExt cx="2664296" cy="1728192"/>
          </a:xfrm>
        </p:grpSpPr>
        <p:sp>
          <p:nvSpPr>
            <p:cNvPr id="41" name="Arrondir un rectangle avec un coin diagonal 23"/>
            <p:cNvSpPr/>
            <p:nvPr/>
          </p:nvSpPr>
          <p:spPr>
            <a:xfrm flipH="1">
              <a:off x="881045" y="3196685"/>
              <a:ext cx="2664296" cy="1728192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sp>
          <p:nvSpPr>
            <p:cNvPr id="42" name="Arrondir un rectangle avec un coin diagonal 29"/>
            <p:cNvSpPr/>
            <p:nvPr/>
          </p:nvSpPr>
          <p:spPr>
            <a:xfrm flipH="1">
              <a:off x="881045" y="3196685"/>
              <a:ext cx="2664296" cy="1728192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>
              <a:solidFill>
                <a:srgbClr val="D2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49025" y="3980700"/>
              <a:ext cx="896316" cy="944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 r="1087" b="724"/>
            <a:stretch>
              <a:fillRect/>
            </a:stretch>
          </p:blipFill>
          <p:spPr bwMode="auto">
            <a:xfrm>
              <a:off x="953053" y="3268693"/>
              <a:ext cx="864096" cy="741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5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881045" y="4204797"/>
              <a:ext cx="936104" cy="662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6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37229" y="3268693"/>
              <a:ext cx="936104" cy="7896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2" descr="C:\Users\pfaivre\Desktop\images Aymeric\Image2.png"/>
            <p:cNvPicPr>
              <a:picLocks noChangeAspect="1" noChangeArrowheads="1"/>
            </p:cNvPicPr>
            <p:nvPr/>
          </p:nvPicPr>
          <p:blipFill>
            <a:blip r:embed="rId11" cstate="print"/>
            <a:srcRect b="23379"/>
            <a:stretch>
              <a:fillRect/>
            </a:stretch>
          </p:blipFill>
          <p:spPr bwMode="auto">
            <a:xfrm>
              <a:off x="2271353" y="4137832"/>
              <a:ext cx="553908" cy="571021"/>
            </a:xfrm>
            <a:prstGeom prst="rect">
              <a:avLst/>
            </a:prstGeom>
            <a:noFill/>
          </p:spPr>
        </p:pic>
        <p:pic>
          <p:nvPicPr>
            <p:cNvPr id="48" name="Picture 4" descr="J:\DGA ELECTRIQUE CULINAIRE\VPM Food\FAMILLES DE PRODUITS\BLENDERS\13. VISUELS\Easysoup\Pictos\Image4.png"/>
            <p:cNvPicPr>
              <a:picLocks noChangeAspect="1" noChangeArrowheads="1"/>
            </p:cNvPicPr>
            <p:nvPr/>
          </p:nvPicPr>
          <p:blipFill>
            <a:blip r:embed="rId12" cstate="print"/>
            <a:srcRect b="23120"/>
            <a:stretch>
              <a:fillRect/>
            </a:stretch>
          </p:blipFill>
          <p:spPr bwMode="auto">
            <a:xfrm>
              <a:off x="1673133" y="4137832"/>
              <a:ext cx="553908" cy="571021"/>
            </a:xfrm>
            <a:prstGeom prst="rect">
              <a:avLst/>
            </a:prstGeom>
            <a:noFill/>
          </p:spPr>
        </p:pic>
        <p:pic>
          <p:nvPicPr>
            <p:cNvPr id="49" name="Picture 5" descr="J:\DGA ELECTRIQUE CULINAIRE\VPM Food\FAMILLES DE PRODUITS\BLENDERS\13. VISUELS\Easysoup\Pictos\Image5.png"/>
            <p:cNvPicPr>
              <a:picLocks noChangeAspect="1" noChangeArrowheads="1"/>
            </p:cNvPicPr>
            <p:nvPr/>
          </p:nvPicPr>
          <p:blipFill>
            <a:blip r:embed="rId13" cstate="print"/>
            <a:srcRect b="23120"/>
            <a:stretch>
              <a:fillRect/>
            </a:stretch>
          </p:blipFill>
          <p:spPr bwMode="auto">
            <a:xfrm>
              <a:off x="2177189" y="3556725"/>
              <a:ext cx="720080" cy="571021"/>
            </a:xfrm>
            <a:prstGeom prst="rect">
              <a:avLst/>
            </a:prstGeom>
            <a:noFill/>
          </p:spPr>
        </p:pic>
        <p:pic>
          <p:nvPicPr>
            <p:cNvPr id="50" name="Picture 6" descr="J:\DGA ELECTRIQUE CULINAIRE\VPM Food\FAMILLES DE PRODUITS\BLENDERS\13. VISUELS\Easysoup\Pictos\Image6.png"/>
            <p:cNvPicPr>
              <a:picLocks noChangeAspect="1" noChangeArrowheads="1"/>
            </p:cNvPicPr>
            <p:nvPr/>
          </p:nvPicPr>
          <p:blipFill>
            <a:blip r:embed="rId14" cstate="print"/>
            <a:srcRect b="24094"/>
            <a:stretch>
              <a:fillRect/>
            </a:stretch>
          </p:blipFill>
          <p:spPr bwMode="auto">
            <a:xfrm>
              <a:off x="1585118" y="3556725"/>
              <a:ext cx="624405" cy="563782"/>
            </a:xfrm>
            <a:prstGeom prst="rect">
              <a:avLst/>
            </a:prstGeom>
            <a:noFill/>
          </p:spPr>
        </p:pic>
      </p:grpSp>
      <p:grpSp>
        <p:nvGrpSpPr>
          <p:cNvPr id="37" name="Groupe 26"/>
          <p:cNvGrpSpPr>
            <a:grpSpLocks noChangeAspect="1"/>
          </p:cNvGrpSpPr>
          <p:nvPr/>
        </p:nvGrpSpPr>
        <p:grpSpPr>
          <a:xfrm>
            <a:off x="1547664" y="2060848"/>
            <a:ext cx="737421" cy="772762"/>
            <a:chOff x="1244846" y="1988840"/>
            <a:chExt cx="1786590" cy="1872208"/>
          </a:xfrm>
        </p:grpSpPr>
        <p:sp>
          <p:nvSpPr>
            <p:cNvPr id="40" name="Rectangle à coins arrondis 27"/>
            <p:cNvSpPr/>
            <p:nvPr/>
          </p:nvSpPr>
          <p:spPr>
            <a:xfrm>
              <a:off x="1244846" y="1988840"/>
              <a:ext cx="1786590" cy="18722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51" name="Picture 2" descr="C:\Users\pfaivre\Desktop\images Aymeric\Image2.pn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547663" y="2132856"/>
              <a:ext cx="1123908" cy="1512168"/>
            </a:xfrm>
            <a:prstGeom prst="rect">
              <a:avLst/>
            </a:prstGeom>
            <a:noFill/>
          </p:spPr>
        </p:pic>
      </p:grpSp>
      <p:grpSp>
        <p:nvGrpSpPr>
          <p:cNvPr id="52" name="Groupe 31"/>
          <p:cNvGrpSpPr>
            <a:grpSpLocks noChangeAspect="1"/>
          </p:cNvGrpSpPr>
          <p:nvPr/>
        </p:nvGrpSpPr>
        <p:grpSpPr>
          <a:xfrm>
            <a:off x="2367930" y="1196752"/>
            <a:ext cx="691902" cy="772762"/>
            <a:chOff x="3120224" y="1988840"/>
            <a:chExt cx="1676308" cy="1872208"/>
          </a:xfrm>
        </p:grpSpPr>
        <p:sp>
          <p:nvSpPr>
            <p:cNvPr id="53" name="Rectangle à coins arrondis 32"/>
            <p:cNvSpPr/>
            <p:nvPr/>
          </p:nvSpPr>
          <p:spPr>
            <a:xfrm>
              <a:off x="3120224" y="1988840"/>
              <a:ext cx="1676308" cy="18722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54" name="Picture 5" descr="J:\DGA ELECTRIQUE CULINAIRE\VPM Food\FAMILLES DE PRODUITS\BLENDERS\13. VISUELS\Easysoup\Pictos\Image5.pn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247786" y="2132856"/>
              <a:ext cx="1396222" cy="1440160"/>
            </a:xfrm>
            <a:prstGeom prst="rect">
              <a:avLst/>
            </a:prstGeom>
            <a:noFill/>
          </p:spPr>
        </p:pic>
      </p:grpSp>
      <p:grpSp>
        <p:nvGrpSpPr>
          <p:cNvPr id="55" name="Groupe 34"/>
          <p:cNvGrpSpPr>
            <a:grpSpLocks noChangeAspect="1"/>
          </p:cNvGrpSpPr>
          <p:nvPr/>
        </p:nvGrpSpPr>
        <p:grpSpPr>
          <a:xfrm>
            <a:off x="3123603" y="1196752"/>
            <a:ext cx="728317" cy="772762"/>
            <a:chOff x="4863262" y="1988840"/>
            <a:chExt cx="1764534" cy="1872208"/>
          </a:xfrm>
        </p:grpSpPr>
        <p:sp>
          <p:nvSpPr>
            <p:cNvPr id="56" name="Rectangle à coins arrondis 35"/>
            <p:cNvSpPr/>
            <p:nvPr/>
          </p:nvSpPr>
          <p:spPr>
            <a:xfrm>
              <a:off x="4863262" y="1988840"/>
              <a:ext cx="1764534" cy="18722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57" name="Picture 4" descr="J:\DGA ELECTRIQUE CULINAIRE\VPM Food\FAMILLES DE PRODUITS\BLENDERS\13. VISUELS\Easysoup\Pictos\Image4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226174" y="2132856"/>
              <a:ext cx="1074018" cy="1440160"/>
            </a:xfrm>
            <a:prstGeom prst="rect">
              <a:avLst/>
            </a:prstGeom>
            <a:noFill/>
          </p:spPr>
        </p:pic>
      </p:grpSp>
      <p:grpSp>
        <p:nvGrpSpPr>
          <p:cNvPr id="58" name="Groupe 37"/>
          <p:cNvGrpSpPr>
            <a:grpSpLocks noChangeAspect="1"/>
          </p:cNvGrpSpPr>
          <p:nvPr/>
        </p:nvGrpSpPr>
        <p:grpSpPr>
          <a:xfrm>
            <a:off x="1547664" y="1196752"/>
            <a:ext cx="719213" cy="772762"/>
            <a:chOff x="6835733" y="1988840"/>
            <a:chExt cx="1742476" cy="1872208"/>
          </a:xfrm>
        </p:grpSpPr>
        <p:sp>
          <p:nvSpPr>
            <p:cNvPr id="59" name="Rectangle à coins arrondis 38"/>
            <p:cNvSpPr/>
            <p:nvPr/>
          </p:nvSpPr>
          <p:spPr>
            <a:xfrm>
              <a:off x="6835733" y="1988840"/>
              <a:ext cx="1742476" cy="187220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srgbClr val="FFFFFF"/>
                </a:solidFill>
              </a:endParaRPr>
            </a:p>
          </p:txBody>
        </p:sp>
        <p:pic>
          <p:nvPicPr>
            <p:cNvPr id="60" name="Picture 6" descr="J:\DGA ELECTRIQUE CULINAIRE\VPM Food\FAMILLES DE PRODUITS\BLENDERS\13. VISUELS\Easysoup\Pictos\Image6.pn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7070224" y="2132855"/>
              <a:ext cx="1224135" cy="1456130"/>
            </a:xfrm>
            <a:prstGeom prst="rect">
              <a:avLst/>
            </a:prstGeom>
            <a:noFill/>
          </p:spPr>
        </p:pic>
      </p:grp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15" cstate="print"/>
          <a:srcRect l="61957" t="19714" r="11849" b="25903"/>
          <a:stretch>
            <a:fillRect/>
          </a:stretch>
        </p:blipFill>
        <p:spPr bwMode="auto">
          <a:xfrm>
            <a:off x="7668344" y="5301208"/>
            <a:ext cx="1210081" cy="14124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16" cstate="print"/>
          <a:srcRect l="27929" t="12804" r="27896" b="21287"/>
          <a:stretch>
            <a:fillRect/>
          </a:stretch>
        </p:blipFill>
        <p:spPr bwMode="auto">
          <a:xfrm>
            <a:off x="3707904" y="4221088"/>
            <a:ext cx="1130929" cy="9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644008" y="1984920"/>
            <a:ext cx="4283968" cy="3693319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Rychlé a intuitivní použití</a:t>
            </a: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4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automatic</a:t>
            </a:r>
            <a:r>
              <a:rPr lang="cs-CZ" sz="1300" dirty="0" err="1" smtClean="0">
                <a:solidFill>
                  <a:srgbClr val="8E8581"/>
                </a:solidFill>
                <a:latin typeface="Calibri" pitchFamily="34" charset="0"/>
              </a:rPr>
              <a:t>ké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program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y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(4-25 min) 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pro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přípravu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polévek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 a pokrmů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:</a:t>
            </a:r>
          </a:p>
          <a:p>
            <a:pPr marL="730250" lvl="1" indent="-266700">
              <a:buClr>
                <a:srgbClr val="99CC00"/>
              </a:buClr>
              <a:buFont typeface="Arial" pitchFamily="34" charset="0"/>
              <a:buChar char="•"/>
            </a:pP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krémová polévka</a:t>
            </a:r>
            <a:endParaRPr lang="en-US" sz="1300" dirty="0" smtClean="0">
              <a:solidFill>
                <a:srgbClr val="8E8581"/>
              </a:solidFill>
              <a:latin typeface="Calibri" pitchFamily="34" charset="0"/>
            </a:endParaRPr>
          </a:p>
          <a:p>
            <a:pPr marL="730250" lvl="1" indent="-266700">
              <a:buClr>
                <a:srgbClr val="99CC00"/>
              </a:buClr>
              <a:buFont typeface="Arial" pitchFamily="34" charset="0"/>
              <a:buChar char="•"/>
            </a:pP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vývar s kousky</a:t>
            </a:r>
          </a:p>
          <a:p>
            <a:pPr marL="730250" lvl="1" indent="-266700">
              <a:buClr>
                <a:srgbClr val="99CC00"/>
              </a:buClr>
              <a:buFont typeface="Arial" pitchFamily="34" charset="0"/>
              <a:buChar char="•"/>
            </a:pP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přesnídávky</a:t>
            </a:r>
          </a:p>
          <a:p>
            <a:pPr marL="730250" lvl="1" indent="-266700">
              <a:buClr>
                <a:srgbClr val="99CC00"/>
              </a:buClr>
              <a:buFont typeface="Arial" pitchFamily="34" charset="0"/>
              <a:buChar char="•"/>
            </a:pP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mixování (4 nože)</a:t>
            </a:r>
            <a:endParaRPr lang="en-US" sz="1300" dirty="0" smtClean="0">
              <a:solidFill>
                <a:srgbClr val="8E8581"/>
              </a:solidFill>
              <a:latin typeface="Calibri" pitchFamily="34" charset="0"/>
            </a:endParaRP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Kuchařka součástí balení</a:t>
            </a: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err="1" smtClean="0">
                <a:solidFill>
                  <a:srgbClr val="8E8581"/>
                </a:solidFill>
                <a:latin typeface="Calibri" pitchFamily="34" charset="0"/>
              </a:rPr>
              <a:t>F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unkce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udrž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ování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optimální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teplot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y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polévky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– po 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40 min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od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ukončení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vaření</a:t>
            </a:r>
            <a:endParaRPr lang="cs-CZ" sz="1300" dirty="0" smtClean="0">
              <a:solidFill>
                <a:srgbClr val="8E8581"/>
              </a:solidFill>
              <a:latin typeface="Calibri" pitchFamily="34" charset="0"/>
            </a:endParaRP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Funkce pro snadné čištění</a:t>
            </a: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err="1" smtClean="0">
                <a:solidFill>
                  <a:srgbClr val="8E8581"/>
                </a:solidFill>
                <a:latin typeface="Calibri" pitchFamily="34" charset="0"/>
              </a:rPr>
              <a:t>Z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vukový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signál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po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dokončení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přípravy</a:t>
            </a: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Zdvojený povrch tepelné izolace pro bezpečnost při tepelné úpravě</a:t>
            </a:r>
            <a:endParaRPr lang="en-US" sz="1300" dirty="0" smtClean="0">
              <a:solidFill>
                <a:srgbClr val="8E8581"/>
              </a:solidFill>
              <a:latin typeface="Calibri" pitchFamily="34" charset="0"/>
            </a:endParaRP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K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apacita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pracovní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nádob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y 1,2 L</a:t>
            </a: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Barva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/materiál – bílá, nerez</a:t>
            </a:r>
            <a:endParaRPr lang="en-US" sz="1300" dirty="0" smtClean="0">
              <a:solidFill>
                <a:srgbClr val="8E8581"/>
              </a:solidFill>
              <a:latin typeface="Calibri" pitchFamily="34" charset="0"/>
            </a:endParaRP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err="1" smtClean="0">
                <a:solidFill>
                  <a:srgbClr val="8E8581"/>
                </a:solidFill>
                <a:latin typeface="Calibri" pitchFamily="34" charset="0"/>
              </a:rPr>
              <a:t>E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rgonomické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pohodlné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držadlo</a:t>
            </a:r>
            <a:endParaRPr lang="cs-CZ" sz="1300" dirty="0" smtClean="0">
              <a:solidFill>
                <a:srgbClr val="8E8581"/>
              </a:solidFill>
              <a:latin typeface="Calibri" pitchFamily="34" charset="0"/>
            </a:endParaRPr>
          </a:p>
          <a:p>
            <a:pPr marL="273050" indent="-266700">
              <a:buClr>
                <a:srgbClr val="99CC00"/>
              </a:buClr>
              <a:buFont typeface="Wingdings 2" pitchFamily="18" charset="2"/>
              <a:buChar char="¢"/>
            </a:pPr>
            <a:r>
              <a:rPr lang="cs-CZ" sz="1300" dirty="0" err="1" smtClean="0">
                <a:solidFill>
                  <a:srgbClr val="8E8581"/>
                </a:solidFill>
                <a:latin typeface="Calibri" pitchFamily="34" charset="0"/>
              </a:rPr>
              <a:t>P</a:t>
            </a:r>
            <a:r>
              <a:rPr lang="en-US" sz="1300" dirty="0" err="1" smtClean="0">
                <a:solidFill>
                  <a:srgbClr val="8E8581"/>
                </a:solidFill>
                <a:latin typeface="Calibri" pitchFamily="34" charset="0"/>
              </a:rPr>
              <a:t>říkon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</a:t>
            </a:r>
            <a:r>
              <a:rPr lang="cs-CZ" sz="1300" dirty="0" smtClean="0">
                <a:solidFill>
                  <a:srgbClr val="8E8581"/>
                </a:solidFill>
                <a:latin typeface="Calibri" pitchFamily="34" charset="0"/>
              </a:rPr>
              <a:t>1000</a:t>
            </a:r>
            <a:r>
              <a:rPr lang="en-US" sz="1300" dirty="0" smtClean="0">
                <a:solidFill>
                  <a:srgbClr val="8E8581"/>
                </a:solidFill>
                <a:latin typeface="Calibri" pitchFamily="34" charset="0"/>
              </a:rPr>
              <a:t> W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EB Presentation">
  <a:themeElements>
    <a:clrScheme name="SEB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B Presentation">
      <a:majorFont>
        <a:latin typeface="Verdana"/>
        <a:ea typeface="ＭＳ Ｐゴシック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SEB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2924</TotalTime>
  <Words>135</Words>
  <Application>Microsoft Office PowerPoint</Application>
  <PresentationFormat>Předvádění na obrazovce (4:3)</PresentationFormat>
  <Paragraphs>26</Paragraphs>
  <Slides>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2</vt:i4>
      </vt:variant>
    </vt:vector>
  </HeadingPairs>
  <TitlesOfParts>
    <vt:vector size="4" baseType="lpstr">
      <vt:lpstr>SEB Presentation</vt:lpstr>
      <vt:lpstr>Modèle par défaut</vt:lpstr>
      <vt:lpstr>Prezentace aplikace PowerPoint</vt:lpstr>
      <vt:lpstr>Prezentace aplikace PowerPoint</vt:lpstr>
    </vt:vector>
  </TitlesOfParts>
  <Company>Groupe SEB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Minicompact</dc:title>
  <dc:creator>Pavlína Vacková</dc:creator>
  <cp:lastModifiedBy>Matějčková Ivana</cp:lastModifiedBy>
  <cp:revision>212</cp:revision>
  <dcterms:created xsi:type="dcterms:W3CDTF">2010-11-18T14:50:15Z</dcterms:created>
  <dcterms:modified xsi:type="dcterms:W3CDTF">2015-04-13T14:08:48Z</dcterms:modified>
</cp:coreProperties>
</file>