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63" d="100"/>
          <a:sy n="63" d="100"/>
        </p:scale>
        <p:origin x="1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XIT 6C3TB3B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charset="0"/>
              </a:rPr>
              <a:t>Vestavná myčka nádobí I-PRO SHINE SERIES 6 </a:t>
            </a:r>
            <a:r>
              <a:rPr lang="cs-CZ" altLang="cs-CZ" sz="1600" dirty="0" err="1">
                <a:latin typeface="Arial" charset="0"/>
              </a:rPr>
              <a:t>Tall</a:t>
            </a:r>
            <a:r>
              <a:rPr lang="cs-CZ" altLang="cs-CZ" sz="1600" dirty="0">
                <a:latin typeface="Arial" charset="0"/>
              </a:rPr>
              <a:t> –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Digitální displej, 16 sad, 9,5 l, 43 dB(A), Příborová zásuvka rozšířená</a:t>
            </a:r>
            <a:endParaRPr lang="cs-CZ" altLang="cs-CZ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83454" y="980728"/>
            <a:ext cx="3996281" cy="547260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9,5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3:35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u="sng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9 Programů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Automatický 45-68 °C </a:t>
            </a:r>
            <a:r>
              <a:rPr lang="cs-CZ" altLang="cs-CZ" sz="800" dirty="0">
                <a:latin typeface="Arial" charset="0"/>
              </a:rPr>
              <a:t>– pro jakýkoliv typ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 68 °C  </a:t>
            </a:r>
            <a:r>
              <a:rPr lang="cs-CZ" altLang="cs-CZ" sz="800" dirty="0">
                <a:latin typeface="Arial" charset="0"/>
              </a:rPr>
              <a:t>– pro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Denní 68 °C </a:t>
            </a:r>
            <a:r>
              <a:rPr lang="cs-CZ" altLang="cs-CZ" sz="800" dirty="0">
                <a:latin typeface="Arial" charset="0"/>
              </a:rPr>
              <a:t>– Nejvhodnější pro nádobí, které je silně znečištěné, nebo pro odstranění zbytků jídla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Easy</a:t>
            </a:r>
            <a:r>
              <a:rPr lang="cs-CZ" altLang="cs-CZ" sz="800" b="1" dirty="0">
                <a:latin typeface="Arial" charset="0"/>
              </a:rPr>
              <a:t> 44‘ </a:t>
            </a:r>
            <a:r>
              <a:rPr lang="cs-CZ" altLang="cs-CZ" sz="800" dirty="0">
                <a:latin typeface="Arial" charset="0"/>
              </a:rPr>
              <a:t>– pro lehce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 50 °C </a:t>
            </a:r>
            <a:r>
              <a:rPr lang="cs-CZ" altLang="cs-CZ" sz="800" dirty="0">
                <a:latin typeface="Arial" charset="0"/>
              </a:rPr>
              <a:t>– Pro běžně znečištěné nádobí s optimální spotřebou vody a energie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Rychlý 60 minut 60 °C - </a:t>
            </a:r>
            <a:r>
              <a:rPr lang="cs-CZ" altLang="cs-CZ" sz="800" dirty="0">
                <a:latin typeface="Arial" charset="0"/>
              </a:rPr>
              <a:t>Používejte pro nádobí, které je silně znečištěné, nebo pro odstranění zbytků potravin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Oplach 10‘ </a:t>
            </a:r>
            <a:r>
              <a:rPr lang="cs-CZ" altLang="cs-CZ" sz="800" dirty="0">
                <a:latin typeface="Arial" charset="0"/>
              </a:rPr>
              <a:t>- </a:t>
            </a:r>
            <a:r>
              <a:rPr lang="pl-PL" altLang="cs-CZ" sz="800" dirty="0">
                <a:latin typeface="Arial" charset="0"/>
              </a:rPr>
              <a:t>Zabraňuje vzniku pachů a nečistot z nádobí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Sklo 45 °C – pro křehké nádobí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Rychlý 25 minut </a:t>
            </a:r>
            <a:r>
              <a:rPr lang="cs-CZ" altLang="cs-CZ" sz="800" dirty="0">
                <a:latin typeface="Arial" charset="0"/>
              </a:rPr>
              <a:t>- Pro velmi lehce znečištěné nádobí; bez sušení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1-23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Senzor nedostatku soli a leštidla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vnitřního prostoru </a:t>
            </a:r>
            <a:r>
              <a:rPr lang="cs-CZ" altLang="cs-CZ" sz="800" dirty="0">
                <a:latin typeface="Arial" charset="0"/>
              </a:rPr>
              <a:t>pro lepší viditelnost při nakládání a vykládání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Světlo na podlahu </a:t>
            </a:r>
            <a:r>
              <a:rPr lang="cs-CZ" altLang="cs-CZ" sz="800" dirty="0">
                <a:latin typeface="Arial" charset="0"/>
              </a:rPr>
              <a:t>jako indikátor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Automatická detekce </a:t>
            </a:r>
            <a:r>
              <a:rPr lang="cs-CZ" altLang="cs-CZ" sz="800" dirty="0">
                <a:latin typeface="Arial" charset="0"/>
              </a:rPr>
              <a:t>množství nádobí a úrovně zašpinění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Automatické otevření </a:t>
            </a:r>
            <a:r>
              <a:rPr lang="cs-CZ" altLang="cs-CZ" sz="800" dirty="0">
                <a:latin typeface="Arial" charset="0"/>
              </a:rPr>
              <a:t>dveří na konci programu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½ náplň, </a:t>
            </a:r>
            <a:r>
              <a:rPr lang="cs-CZ" altLang="cs-CZ" sz="800" b="1" dirty="0" err="1">
                <a:latin typeface="Arial" charset="0"/>
              </a:rPr>
              <a:t>Active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Hygiene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Zvyšuje teplotu vody během fáze oplachování, aby se provedla dezinfekce, </a:t>
            </a:r>
            <a:r>
              <a:rPr lang="cs-CZ" altLang="cs-CZ" sz="800" b="1" dirty="0">
                <a:latin typeface="Arial" charset="0"/>
              </a:rPr>
              <a:t>Extra Dry, Intenzivní režim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Tichý režim </a:t>
            </a:r>
            <a:r>
              <a:rPr lang="cs-CZ" altLang="cs-CZ" sz="800" dirty="0">
                <a:latin typeface="Arial" charset="0"/>
              </a:rPr>
              <a:t>- Snižuje otáčky mycího čerpadla, aby se snížila hlučnost.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Výkyvné panty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Digitální displej; dotykové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Antibakteriální filtr (ABT)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2 koše + 1 příborová zásuvka rozšířená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Možnost polohování horního koše </a:t>
            </a:r>
            <a:r>
              <a:rPr lang="cs-CZ" altLang="cs-CZ" sz="800" dirty="0" err="1">
                <a:latin typeface="Arial" charset="0"/>
              </a:rPr>
              <a:t>Easy</a:t>
            </a:r>
            <a:r>
              <a:rPr lang="cs-CZ" altLang="cs-CZ" sz="800" dirty="0">
                <a:latin typeface="Arial" charset="0"/>
              </a:rPr>
              <a:t> Lift (3 pozice)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Sklopitelné držáky talířů ve spodním koši a sklopitelné držáky šálků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Invertorový (BLDC) motor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solidFill>
                  <a:schemeClr val="bg1"/>
                </a:solidFill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Ochrana proti přetečení </a:t>
            </a:r>
            <a:r>
              <a:rPr lang="cs-CZ" altLang="cs-CZ" sz="800" dirty="0" err="1">
                <a:solidFill>
                  <a:schemeClr val="bg1"/>
                </a:solidFill>
                <a:latin typeface="Arial" charset="0"/>
              </a:rPr>
              <a:t>Aquastop</a:t>
            </a:r>
            <a:endParaRPr lang="cs-CZ" altLang="cs-CZ" sz="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32901663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6925777800223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857-917 × 597 × 554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890 × 660 × 700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59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F7EB904-E2EF-478C-AF83-540EF98E5E85}"/>
              </a:ext>
            </a:extLst>
          </p:cNvPr>
          <p:cNvSpPr txBox="1"/>
          <p:nvPr/>
        </p:nvSpPr>
        <p:spPr>
          <a:xfrm>
            <a:off x="4661746" y="1274386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nádobí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24F2334-FCD5-45B8-95A1-E3A3F301ABF9}"/>
              </a:ext>
            </a:extLst>
          </p:cNvPr>
          <p:cNvSpPr txBox="1"/>
          <p:nvPr/>
        </p:nvSpPr>
        <p:spPr>
          <a:xfrm>
            <a:off x="4699113" y="1946386"/>
            <a:ext cx="993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dvířek na konci programu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C9EE0D1-DA8F-42F6-97BC-3220B6B2C80E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49D11F0-1794-4738-8CC9-79894EB9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88" y="1936420"/>
            <a:ext cx="537151" cy="550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FE31310-A7C8-428D-97F4-0A4036949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788" y="1121740"/>
            <a:ext cx="528627" cy="520737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A445DE0-0264-4052-8990-8C8D45AB3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722" y="2717503"/>
            <a:ext cx="673723" cy="65727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48A7AE9A-423A-41A5-B327-10A59B8A7EFD}"/>
              </a:ext>
            </a:extLst>
          </p:cNvPr>
          <p:cNvSpPr txBox="1"/>
          <p:nvPr/>
        </p:nvSpPr>
        <p:spPr>
          <a:xfrm>
            <a:off x="4709054" y="2868816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</a:t>
            </a:r>
            <a:b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1-23 hod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8052148-B050-4525-8B24-DAE9783BB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602" y="3539895"/>
            <a:ext cx="397861" cy="600980"/>
          </a:xfrm>
          <a:prstGeom prst="rect">
            <a:avLst/>
          </a:prstGeom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93197A2-81B9-461D-B455-C19ADA02FEC9}"/>
              </a:ext>
            </a:extLst>
          </p:cNvPr>
          <p:cNvSpPr txBox="1"/>
          <p:nvPr/>
        </p:nvSpPr>
        <p:spPr>
          <a:xfrm>
            <a:off x="4673248" y="3712430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součástí výbavy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B6D31F7-8B1A-4165-16A1-749BE7099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817" y="4301958"/>
            <a:ext cx="597531" cy="60098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5D9CD21-64F4-4B3D-628C-3C7CD9700B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21"/>
          <a:stretch/>
        </p:blipFill>
        <p:spPr>
          <a:xfrm>
            <a:off x="4154602" y="5192677"/>
            <a:ext cx="541058" cy="543583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9EE275B-6912-D654-E1BF-0DB699395BE1}"/>
              </a:ext>
            </a:extLst>
          </p:cNvPr>
          <p:cNvSpPr txBox="1"/>
          <p:nvPr/>
        </p:nvSpPr>
        <p:spPr>
          <a:xfrm>
            <a:off x="4716016" y="4449801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6CF5611-A5E6-D5E7-9A3A-83160C68BAE4}"/>
              </a:ext>
            </a:extLst>
          </p:cNvPr>
          <p:cNvSpPr txBox="1"/>
          <p:nvPr/>
        </p:nvSpPr>
        <p:spPr>
          <a:xfrm>
            <a:off x="4675656" y="5301755"/>
            <a:ext cx="993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režim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829E7E-1FAA-0C8C-DB6E-3628303615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6376" y="298603"/>
            <a:ext cx="581811" cy="5849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7D661E8-24B8-341D-F3FE-5A06BDC505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8349" y="1459763"/>
            <a:ext cx="1122712" cy="22526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E75B7E5-2035-62F6-4811-B08D1EA1CD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9147" y="1830826"/>
            <a:ext cx="1919660" cy="19337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B8071B-C4A4-6B99-A59E-F688994E45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1913" y="4090521"/>
            <a:ext cx="3068576" cy="3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484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348</cp:revision>
  <cp:lastPrinted>2016-05-31T13:00:02Z</cp:lastPrinted>
  <dcterms:created xsi:type="dcterms:W3CDTF">2015-07-16T11:02:07Z</dcterms:created>
  <dcterms:modified xsi:type="dcterms:W3CDTF">2023-07-12T09:11:25Z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