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>
        <p:scale>
          <a:sx n="90" d="100"/>
          <a:sy n="90" d="100"/>
        </p:scale>
        <p:origin x="1234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=""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=""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HPR5718DNMB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stojící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dvoudveřová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kombinovaná chladnička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Double Door 70 Series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Humidity Zone, HCS filtr, My Zone,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Deo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Double Twist Ice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40633" y="908720"/>
            <a:ext cx="3883295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2019/2016)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464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366/98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4,5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Doplňkový </a:t>
            </a:r>
            <a:r>
              <a:rPr lang="cs-CZ" altLang="cs-CZ" sz="800" b="1" dirty="0">
                <a:latin typeface="Arial" charset="0"/>
              </a:rPr>
              <a:t>obsah </a:t>
            </a:r>
            <a:r>
              <a:rPr lang="cs-CZ" altLang="cs-CZ" sz="800" b="1" dirty="0">
                <a:latin typeface="Arial" charset="0"/>
              </a:rPr>
              <a:t>v</a:t>
            </a:r>
            <a:r>
              <a:rPr lang="cs-CZ" altLang="cs-CZ" sz="800" b="1" dirty="0" smtClean="0">
                <a:latin typeface="Arial" charset="0"/>
              </a:rPr>
              <a:t> aplikaci </a:t>
            </a:r>
            <a:r>
              <a:rPr lang="cs-CZ" altLang="cs-CZ" sz="800" b="1" dirty="0">
                <a:latin typeface="Arial" charset="0"/>
              </a:rPr>
              <a:t>hOn </a:t>
            </a:r>
            <a:r>
              <a:rPr lang="cs-CZ" altLang="cs-CZ" sz="800" dirty="0">
                <a:latin typeface="Arial" charset="0"/>
              </a:rPr>
              <a:t>(např. Food Locator, My Inventory, Advanced Drink Assistant, </a:t>
            </a:r>
            <a:r>
              <a:rPr lang="cs-CZ" altLang="cs-CZ" sz="800" dirty="0" smtClean="0">
                <a:latin typeface="Arial" charset="0"/>
              </a:rPr>
              <a:t>atd.. Bez možnosti dálkového ovládání a připojení k Wifi)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</a:t>
            </a:r>
            <a:r>
              <a:rPr lang="cs-CZ" altLang="cs-CZ" sz="800" dirty="0" smtClean="0">
                <a:latin typeface="Arial" charset="0"/>
              </a:rPr>
              <a:t>vzduchu.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HCS filtr v zásuvce Humidity Zone </a:t>
            </a:r>
            <a:r>
              <a:rPr lang="cs-CZ" altLang="cs-CZ" sz="800" dirty="0">
                <a:latin typeface="Arial" charset="0"/>
              </a:rPr>
              <a:t>pro udržení 90% vlhkosti a zachování čerstvosti potravin až 2x déle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My Zone </a:t>
            </a:r>
            <a:r>
              <a:rPr lang="cs-CZ" altLang="cs-CZ" sz="800" dirty="0" smtClean="0">
                <a:latin typeface="Arial" charset="0"/>
              </a:rPr>
              <a:t>– </a:t>
            </a:r>
            <a:r>
              <a:rPr lang="cs-CZ" altLang="cs-CZ" sz="800" dirty="0">
                <a:latin typeface="Arial" charset="0"/>
              </a:rPr>
              <a:t>3 úrovně samostatné nezávislé regulace teploty v zásuvce </a:t>
            </a:r>
            <a:r>
              <a:rPr lang="cs-CZ" altLang="cs-CZ" sz="800" dirty="0" smtClean="0">
                <a:latin typeface="Arial" charset="0"/>
              </a:rPr>
              <a:t>(Maso a Ryby, Rychlé chlazení nápojů, Mléčné výrobky)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 H-</a:t>
            </a:r>
            <a:r>
              <a:rPr lang="cs-CZ" altLang="cs-CZ" sz="800" b="1" dirty="0" err="1" smtClean="0">
                <a:latin typeface="Arial" charset="0"/>
              </a:rPr>
              <a:t>Deo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– redukce nepříjemných zápachů uvnitř chladničky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Otočný výrobník ledu Double </a:t>
            </a:r>
            <a:r>
              <a:rPr lang="cs-CZ" altLang="cs-CZ" sz="800" b="1" dirty="0" smtClean="0">
                <a:latin typeface="Arial" charset="0"/>
              </a:rPr>
              <a:t>Twist  (bez připojení na vodu)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Funkce Rychlé chlazení, </a:t>
            </a: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+1, +2, +3, +5, +</a:t>
            </a:r>
            <a:r>
              <a:rPr lang="cs-CZ" altLang="cs-CZ" sz="800" dirty="0">
                <a:latin typeface="Arial" charset="0"/>
              </a:rPr>
              <a:t>8 °C chladnička / </a:t>
            </a:r>
            <a:r>
              <a:rPr lang="cs-CZ" altLang="cs-CZ" sz="800" dirty="0" smtClean="0">
                <a:latin typeface="Arial" charset="0"/>
              </a:rPr>
              <a:t>mechanickým posuvným ovladačem min- med –</a:t>
            </a:r>
            <a:r>
              <a:rPr lang="cs-CZ" altLang="cs-CZ" sz="800" dirty="0" err="1" smtClean="0">
                <a:latin typeface="Arial" charset="0"/>
              </a:rPr>
              <a:t>max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mrazák (přibližný rozsah -14 až -24 °C)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umístěný uvnitř na boku lednice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</a:t>
            </a:r>
            <a:r>
              <a:rPr lang="cs-CZ" altLang="cs-CZ" sz="800" dirty="0">
                <a:latin typeface="Arial" charset="0"/>
              </a:rPr>
              <a:t>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</a:t>
            </a:r>
            <a:r>
              <a:rPr lang="cs-CZ" altLang="cs-CZ" sz="800" dirty="0" smtClean="0">
                <a:latin typeface="Arial" charset="0"/>
              </a:rPr>
              <a:t>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Paměť teploty při výpadku elektrického proudu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Chladnička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+1  skleněné </a:t>
            </a:r>
            <a:r>
              <a:rPr lang="cs-CZ" altLang="cs-CZ" sz="800" dirty="0" smtClean="0">
                <a:latin typeface="Arial" charset="0"/>
              </a:rPr>
              <a:t>police </a:t>
            </a:r>
            <a:r>
              <a:rPr lang="cs-CZ" altLang="cs-CZ" sz="800" dirty="0">
                <a:latin typeface="Arial" charset="0"/>
              </a:rPr>
              <a:t>/ </a:t>
            </a:r>
            <a:r>
              <a:rPr lang="cs-CZ" altLang="cs-CZ" sz="800" dirty="0" smtClean="0">
                <a:latin typeface="Arial" charset="0"/>
              </a:rPr>
              <a:t>4 přihrádky </a:t>
            </a:r>
            <a:r>
              <a:rPr lang="cs-CZ" altLang="cs-CZ" sz="800" dirty="0">
                <a:latin typeface="Arial" charset="0"/>
              </a:rPr>
              <a:t>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</a:t>
            </a:r>
            <a:r>
              <a:rPr lang="cs-CZ" altLang="cs-CZ" sz="800" dirty="0" smtClean="0">
                <a:latin typeface="Arial" charset="0"/>
              </a:rPr>
              <a:t> zásuvka My Zone / 1 zásuvka Humidity Zone / držák </a:t>
            </a:r>
            <a:r>
              <a:rPr lang="cs-CZ" altLang="cs-CZ" sz="800" dirty="0">
                <a:latin typeface="Arial" charset="0"/>
              </a:rPr>
              <a:t>na </a:t>
            </a:r>
            <a:r>
              <a:rPr lang="cs-CZ" altLang="cs-CZ" sz="800" dirty="0" smtClean="0">
                <a:latin typeface="Arial" charset="0"/>
              </a:rPr>
              <a:t>vajíčka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 skleněná police / 2 přihrádky ve dveřích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Otočný výrobník ledu Double Twist </a:t>
            </a:r>
            <a:r>
              <a:rPr lang="cs-CZ" altLang="cs-CZ" sz="800" dirty="0" smtClean="0">
                <a:latin typeface="Arial" charset="0"/>
              </a:rPr>
              <a:t>(2 vaničky s manuálním plněním, bez připojení na vodu)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LED Daylight </a:t>
            </a:r>
            <a:r>
              <a:rPr lang="cs-CZ" altLang="cs-CZ" sz="800" dirty="0" smtClean="0">
                <a:latin typeface="Arial" charset="0"/>
              </a:rPr>
              <a:t>– světlo imitující denní osvětlení/ </a:t>
            </a:r>
            <a:r>
              <a:rPr lang="cs-CZ" altLang="cs-CZ" sz="800" dirty="0">
                <a:latin typeface="Arial" charset="0"/>
              </a:rPr>
              <a:t>Integrované madlo / 2 nastavitelné </a:t>
            </a:r>
            <a:r>
              <a:rPr lang="cs-CZ" altLang="cs-CZ" sz="800" dirty="0" smtClean="0">
                <a:latin typeface="Arial" charset="0"/>
              </a:rPr>
              <a:t>nožičky/2 kolečka/ 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503077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34005955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8935311701693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Kartáčovaná 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× Š × H (mm)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1850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4716016" y="3811677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="" xmlns:a16="http://schemas.microsoft.com/office/drawing/2014/main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23" y="3736782"/>
            <a:ext cx="618583" cy="61858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=""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117" y="1144246"/>
            <a:ext cx="555625" cy="555625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=""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4625550" y="113962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32568" y="1916832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649048" y="2879718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Zone od 0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48" y="1925154"/>
            <a:ext cx="720000" cy="72000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944" y="2879718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0" t="2751" r="19551" b="651"/>
          <a:stretch/>
        </p:blipFill>
        <p:spPr>
          <a:xfrm>
            <a:off x="7218844" y="2996952"/>
            <a:ext cx="1168977" cy="21087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3800" r="32150" b="2751"/>
          <a:stretch/>
        </p:blipFill>
        <p:spPr>
          <a:xfrm>
            <a:off x="5589580" y="1022652"/>
            <a:ext cx="1572466" cy="399855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0698" y="327394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215" y="1077623"/>
            <a:ext cx="936694" cy="1873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52" y="4492429"/>
            <a:ext cx="720000" cy="720000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4698322" y="4599704"/>
            <a:ext cx="828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Daylight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imitující denní světlo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882111" y="6231396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H-DEO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3806806" y="5384903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4782547" y="5410713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4654155" y="6197127"/>
            <a:ext cx="848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Redukce nepříjemných pachů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105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287</cp:revision>
  <cp:lastPrinted>2025-07-01T09:17:14Z</cp:lastPrinted>
  <dcterms:created xsi:type="dcterms:W3CDTF">2015-07-16T11:02:07Z</dcterms:created>
  <dcterms:modified xsi:type="dcterms:W3CDTF">2025-09-04T12:40:31Z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