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17" autoAdjust="0"/>
  </p:normalViewPr>
  <p:slideViewPr>
    <p:cSldViewPr>
      <p:cViewPr varScale="1">
        <p:scale>
          <a:sx n="84" d="100"/>
          <a:sy n="84" d="100"/>
        </p:scale>
        <p:origin x="14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24.07.2023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24.07.2023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24.07.2023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24.07.2023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24.07.2023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24.07.2023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24.07.2023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24.07.2023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24.07.2023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24.07.2023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24.07.2023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24.07.2023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24.07.2023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emf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5.emf"/><Relationship Id="rId12" Type="http://schemas.openxmlformats.org/officeDocument/2006/relationships/image" Target="../media/image10.jpe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png"/><Relationship Id="rId15" Type="http://schemas.openxmlformats.org/officeDocument/2006/relationships/image" Target="../media/image13.jpe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Obrázek 3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0" y="6237312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35496" y="-27384"/>
            <a:ext cx="9145016" cy="86409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RPW 4856BWR8-S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Předem </a:t>
            </a:r>
            <a:r>
              <a:rPr lang="cs-CZ" altLang="cs-CZ" sz="1400" dirty="0" smtClean="0">
                <a:latin typeface="Arial" charset="0"/>
              </a:rPr>
              <a:t>plněná automatická pračka se sušičkou RapidÓ Pro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7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 rychlých cyklů, Wifi + Bluetooth, Snap&amp;Wash, pára, displej s češtinou, invertorový motor Speed Drive, A-20%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35496" y="836712"/>
            <a:ext cx="4032448" cy="594928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2019/2014)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 sušení / praní	</a:t>
            </a:r>
            <a:r>
              <a:rPr lang="cs-CZ" altLang="cs-CZ" sz="800" dirty="0" smtClean="0">
                <a:latin typeface="Arial" charset="0"/>
              </a:rPr>
              <a:t>D/A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Marketingové označení en.  účinnosti: o 20 % úspornější než třída 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sušení / praní (kg)		</a:t>
            </a:r>
            <a:r>
              <a:rPr lang="cs-CZ" altLang="cs-CZ" sz="800" dirty="0" smtClean="0">
                <a:latin typeface="Arial" charset="0"/>
              </a:rPr>
              <a:t>5/8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při praní + sušení na 1 cyklus (kWh) 	</a:t>
            </a:r>
            <a:r>
              <a:rPr lang="cs-CZ" altLang="cs-CZ" sz="800" dirty="0" smtClean="0">
                <a:latin typeface="Arial" charset="0"/>
              </a:rPr>
              <a:t>2,661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při praní + sušení na 100 cyklů (kWh) 	</a:t>
            </a:r>
            <a:r>
              <a:rPr lang="cs-CZ" altLang="cs-CZ" sz="800" dirty="0" smtClean="0">
                <a:latin typeface="Arial" charset="0"/>
              </a:rPr>
              <a:t>266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při praní na 1 cyklus Eco 40-60 (kWh) 	</a:t>
            </a:r>
            <a:r>
              <a:rPr lang="cs-CZ" altLang="cs-CZ" sz="800" dirty="0" smtClean="0">
                <a:latin typeface="Arial" charset="0"/>
              </a:rPr>
              <a:t>0,378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při praní na 100 cyklů Eco 40-60 (kWh)	</a:t>
            </a:r>
            <a:r>
              <a:rPr lang="cs-CZ" altLang="cs-CZ" sz="800" dirty="0" smtClean="0">
                <a:latin typeface="Arial" charset="0"/>
              </a:rPr>
              <a:t>38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vody při praní + sušení na 1 cyklus (l) 	</a:t>
            </a:r>
            <a:r>
              <a:rPr lang="cs-CZ" altLang="cs-CZ" sz="800" dirty="0" smtClean="0">
                <a:latin typeface="Arial" charset="0"/>
              </a:rPr>
              <a:t>75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vody při praní na 1 cyklus Eco 40-60 (l) 	</a:t>
            </a:r>
            <a:r>
              <a:rPr lang="cs-CZ" altLang="cs-CZ" sz="800" dirty="0" smtClean="0">
                <a:latin typeface="Arial" charset="0"/>
              </a:rPr>
              <a:t>44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Otáčky při odstřeďování (ot./min)		</a:t>
            </a:r>
            <a:r>
              <a:rPr lang="cs-CZ" altLang="cs-CZ" sz="800" dirty="0" smtClean="0">
                <a:latin typeface="Arial" charset="0"/>
              </a:rPr>
              <a:t>1351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sušení odstřeďováním		</a:t>
            </a:r>
            <a:r>
              <a:rPr lang="cs-CZ" altLang="cs-CZ" sz="800" dirty="0" smtClean="0">
                <a:latin typeface="Arial" charset="0"/>
              </a:rPr>
              <a:t>B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Trvání programu praní + sušení (h:min)		</a:t>
            </a:r>
            <a:r>
              <a:rPr lang="cs-CZ" altLang="cs-CZ" sz="800" dirty="0" smtClean="0">
                <a:latin typeface="Arial" charset="0"/>
              </a:rPr>
              <a:t>9:10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praní Eco 40-60 (h:min)	</a:t>
            </a:r>
            <a:r>
              <a:rPr lang="cs-CZ" altLang="cs-CZ" sz="800" dirty="0" smtClean="0">
                <a:latin typeface="Arial" charset="0"/>
              </a:rPr>
              <a:t>3:38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ve fázi odstřeďování (dB(A) re 1 pW) 	</a:t>
            </a:r>
            <a:r>
              <a:rPr lang="cs-CZ" altLang="cs-CZ" sz="800" dirty="0" smtClean="0">
                <a:latin typeface="Arial" charset="0"/>
              </a:rPr>
              <a:t>76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 při odstřeďování	B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Technologie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Wifi + Bluetooth připojení -  možnost ovládat pračku </a:t>
            </a:r>
            <a:r>
              <a:rPr lang="cs-CZ" altLang="cs-CZ" sz="800" b="1" dirty="0">
                <a:latin typeface="Arial" charset="0"/>
              </a:rPr>
              <a:t>přes aplikaci </a:t>
            </a:r>
            <a:r>
              <a:rPr lang="cs-CZ" altLang="cs-CZ" sz="800" b="1" dirty="0" smtClean="0">
                <a:latin typeface="Arial" charset="0"/>
              </a:rPr>
              <a:t>hOn </a:t>
            </a:r>
            <a:r>
              <a:rPr lang="cs-CZ" altLang="cs-CZ" sz="800" b="1" dirty="0" smtClean="0">
                <a:latin typeface="Arial" panose="020B0604020202020204" pitchFamily="34" charset="0"/>
              </a:rPr>
              <a:t>se </a:t>
            </a:r>
            <a:r>
              <a:rPr lang="cs-CZ" altLang="cs-CZ" sz="800" b="1" dirty="0">
                <a:latin typeface="Arial" panose="020B0604020202020204" pitchFamily="34" charset="0"/>
              </a:rPr>
              <a:t>širokou škálou dodatečných informací a </a:t>
            </a:r>
            <a:r>
              <a:rPr lang="cs-CZ" altLang="cs-CZ" sz="800" b="1" dirty="0" smtClean="0">
                <a:latin typeface="Arial" panose="020B0604020202020204" pitchFamily="34" charset="0"/>
              </a:rPr>
              <a:t>funkcí</a:t>
            </a:r>
            <a:endParaRPr lang="cs-CZ" altLang="cs-CZ" sz="800" b="1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Kompatibilní s hlasovými </a:t>
            </a:r>
            <a:r>
              <a:rPr lang="cs-CZ" altLang="cs-CZ" sz="800" b="1" dirty="0" smtClean="0">
                <a:latin typeface="Arial" panose="020B0604020202020204" pitchFamily="34" charset="0"/>
              </a:rPr>
              <a:t>asistenty </a:t>
            </a:r>
            <a:r>
              <a:rPr lang="cs-CZ" altLang="cs-CZ" sz="800" b="1" dirty="0">
                <a:latin typeface="Arial" panose="020B0604020202020204" pitchFamily="34" charset="0"/>
              </a:rPr>
              <a:t>Alexa (Amazon) a </a:t>
            </a:r>
            <a:r>
              <a:rPr lang="cs-CZ" altLang="cs-CZ" sz="800" b="1" dirty="0" smtClean="0">
                <a:latin typeface="Arial" panose="020B0604020202020204" pitchFamily="34" charset="0"/>
              </a:rPr>
              <a:t>Google (e v ENG)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Quick &amp; Clean – smísení vody a detergentu pro dosažení stejných výsledků praní při 20°C / 40°C jako při 40 °C / </a:t>
            </a:r>
            <a:r>
              <a:rPr lang="cs-CZ" altLang="cs-CZ" sz="800" b="1" dirty="0" smtClean="0">
                <a:latin typeface="Arial" charset="0"/>
              </a:rPr>
              <a:t>60°C</a:t>
            </a:r>
            <a:endParaRPr lang="cs-CZ" altLang="cs-CZ" sz="800" b="1" dirty="0" smtClean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panose="020B0604020202020204" pitchFamily="34" charset="0"/>
              </a:rPr>
              <a:t>Snap&amp;Wash – vyfoť prádlo a aplikace sama pozná množství a barvu a vybere nejvhodnější Rychlý cyklus s dalšími nastaveními</a:t>
            </a:r>
            <a:endParaRPr lang="cs-CZ" altLang="cs-CZ" sz="800" b="1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7 </a:t>
            </a:r>
            <a:r>
              <a:rPr lang="cs-CZ" altLang="cs-CZ" sz="800" b="1" dirty="0">
                <a:latin typeface="Arial" charset="0"/>
              </a:rPr>
              <a:t>r</a:t>
            </a:r>
            <a:r>
              <a:rPr lang="cs-CZ" altLang="cs-CZ" sz="800" b="1" dirty="0" smtClean="0">
                <a:latin typeface="Arial" charset="0"/>
              </a:rPr>
              <a:t>ychlých programů do 1 hod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latin typeface="Arial" charset="0"/>
              </a:rPr>
              <a:t>Senzorové </a:t>
            </a:r>
            <a:r>
              <a:rPr lang="cs-CZ" altLang="cs-CZ" sz="800" dirty="0">
                <a:latin typeface="Arial" charset="0"/>
              </a:rPr>
              <a:t>sušení -  3 úrovně: Extra suché, K žehlení, </a:t>
            </a:r>
            <a:r>
              <a:rPr lang="cs-CZ" altLang="cs-CZ" sz="800" dirty="0" smtClean="0">
                <a:latin typeface="Arial" charset="0"/>
              </a:rPr>
              <a:t>Do skříně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Energetická spotřeba je o 20 % nižší než ve třídě </a:t>
            </a:r>
            <a:r>
              <a:rPr lang="cs-CZ" altLang="cs-CZ" sz="800" b="1" dirty="0" smtClean="0">
                <a:latin typeface="Arial" charset="0"/>
              </a:rPr>
              <a:t>A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Programy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17 </a:t>
            </a:r>
            <a:r>
              <a:rPr lang="cs-CZ" altLang="cs-CZ" sz="800" dirty="0">
                <a:latin typeface="Arial" charset="0"/>
              </a:rPr>
              <a:t>programů základních + Wifi programy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Rychlý speciální 39 min</a:t>
            </a:r>
            <a:r>
              <a:rPr lang="cs-CZ" altLang="cs-CZ" sz="800" dirty="0">
                <a:latin typeface="Arial" charset="0"/>
              </a:rPr>
              <a:t>, Snadné žehlení plus 39 </a:t>
            </a:r>
            <a:r>
              <a:rPr lang="cs-CZ" altLang="cs-CZ" sz="800" dirty="0" smtClean="0">
                <a:latin typeface="Arial" charset="0"/>
              </a:rPr>
              <a:t>min, </a:t>
            </a:r>
            <a:r>
              <a:rPr lang="cs-CZ" altLang="cs-CZ" sz="800" dirty="0" smtClean="0">
                <a:latin typeface="Arial" charset="0"/>
              </a:rPr>
              <a:t>Rychlé </a:t>
            </a:r>
            <a:r>
              <a:rPr lang="cs-CZ" altLang="cs-CZ" sz="800" dirty="0">
                <a:latin typeface="Arial" charset="0"/>
              </a:rPr>
              <a:t>smíšené a barevné 20° 59 </a:t>
            </a:r>
            <a:r>
              <a:rPr lang="cs-CZ" altLang="cs-CZ" sz="800" dirty="0" smtClean="0">
                <a:latin typeface="Arial" charset="0"/>
              </a:rPr>
              <a:t>min, </a:t>
            </a:r>
            <a:r>
              <a:rPr lang="cs-CZ" altLang="cs-CZ" sz="800" dirty="0">
                <a:latin typeface="Arial" charset="0"/>
              </a:rPr>
              <a:t>Rychlá perfektní bavlna 59 </a:t>
            </a:r>
            <a:r>
              <a:rPr lang="cs-CZ" altLang="cs-CZ" sz="800" dirty="0" smtClean="0">
                <a:latin typeface="Arial" charset="0"/>
              </a:rPr>
              <a:t>min, </a:t>
            </a:r>
            <a:r>
              <a:rPr lang="cs-CZ" altLang="cs-CZ" sz="800" b="1" dirty="0">
                <a:solidFill>
                  <a:srgbClr val="FF0000"/>
                </a:solidFill>
                <a:latin typeface="Arial" charset="0"/>
              </a:rPr>
              <a:t>Rychlý hygienický plus 59 </a:t>
            </a:r>
            <a:r>
              <a:rPr lang="cs-CZ" altLang="cs-CZ" sz="800" b="1" dirty="0" smtClean="0">
                <a:solidFill>
                  <a:srgbClr val="FF0000"/>
                </a:solidFill>
                <a:latin typeface="Arial" charset="0"/>
              </a:rPr>
              <a:t>min – v kombinaci s funkcí Pára certifikováno </a:t>
            </a:r>
            <a:r>
              <a:rPr lang="cs-CZ" altLang="cs-CZ" sz="800" b="1" dirty="0">
                <a:solidFill>
                  <a:srgbClr val="FF0000"/>
                </a:solidFill>
                <a:latin typeface="Arial" charset="0"/>
              </a:rPr>
              <a:t>The British Allergy </a:t>
            </a:r>
            <a:r>
              <a:rPr lang="cs-CZ" altLang="cs-CZ" sz="800" b="1" dirty="0" smtClean="0">
                <a:solidFill>
                  <a:srgbClr val="FF0000"/>
                </a:solidFill>
                <a:latin typeface="Arial" charset="0"/>
              </a:rPr>
              <a:t>Foundation</a:t>
            </a:r>
            <a:r>
              <a:rPr lang="cs-CZ" altLang="cs-CZ" sz="800" dirty="0" smtClean="0">
                <a:solidFill>
                  <a:srgbClr val="FF0000"/>
                </a:solidFill>
                <a:latin typeface="Arial" charset="0"/>
              </a:rPr>
              <a:t>, </a:t>
            </a:r>
            <a:r>
              <a:rPr lang="cs-CZ" altLang="cs-CZ" sz="800" dirty="0" smtClean="0">
                <a:latin typeface="Arial" charset="0"/>
              </a:rPr>
              <a:t>Rychlý </a:t>
            </a:r>
            <a:r>
              <a:rPr lang="cs-CZ" altLang="cs-CZ" sz="800" dirty="0">
                <a:latin typeface="Arial" charset="0"/>
              </a:rPr>
              <a:t>14, 30, 44 min, Vlna/ Ruční praní, Syntetika a barevné, Máchání, Odčerpání + Odstřeďování, Bavlna, Eco 40 – 60°, Praní a sušení (Bavlna, Eco 40 – 60° + funkce Suché Do skříně), </a:t>
            </a:r>
            <a:r>
              <a:rPr lang="cs-CZ" altLang="cs-CZ" sz="800" b="1" dirty="0">
                <a:latin typeface="Arial" charset="0"/>
              </a:rPr>
              <a:t>Sušení Vlna – Woolmark Apparel Care</a:t>
            </a:r>
            <a:r>
              <a:rPr lang="cs-CZ" altLang="cs-CZ" sz="800" dirty="0">
                <a:latin typeface="Arial" charset="0"/>
              </a:rPr>
              <a:t>, Sušení syntetika, Sušení bavlna, Wifi programy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Odložený start až 24 hod, Předpírka, Extra máchání, </a:t>
            </a:r>
            <a:r>
              <a:rPr lang="cs-CZ" altLang="cs-CZ" sz="800" b="1" dirty="0" smtClean="0">
                <a:latin typeface="Arial" charset="0"/>
              </a:rPr>
              <a:t>Proti pomačkání</a:t>
            </a:r>
            <a:r>
              <a:rPr lang="cs-CZ" altLang="cs-CZ" sz="800" dirty="0" smtClean="0">
                <a:latin typeface="Arial" charset="0"/>
              </a:rPr>
              <a:t>, </a:t>
            </a:r>
            <a:r>
              <a:rPr lang="cs-CZ" altLang="cs-CZ" sz="800" dirty="0">
                <a:latin typeface="Arial" charset="0"/>
              </a:rPr>
              <a:t>Rychlý/Nastavení míry znečištění (3), Nastavení sušení (senzorové nebo časované), Nastavení teploty praní, Nastavení otáček odstřeďování, Zablokování tlačítek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Bezpečnostní zámek </a:t>
            </a:r>
            <a:r>
              <a:rPr lang="cs-CZ" altLang="cs-CZ" sz="800" dirty="0" smtClean="0">
                <a:latin typeface="Arial" charset="0"/>
              </a:rPr>
              <a:t>dveří; Ochrana proti úniku vody Antioverflow a proti přepěnění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Horizontální dotykový displej na hraně dvířek - ergonomické ovládání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6 místný textový </a:t>
            </a:r>
            <a:r>
              <a:rPr lang="cs-CZ" altLang="cs-CZ" sz="800" b="1" dirty="0" smtClean="0">
                <a:latin typeface="Arial" charset="0"/>
              </a:rPr>
              <a:t>displej v češtině; Invertorový motor Speed Drive – </a:t>
            </a:r>
            <a:r>
              <a:rPr lang="cs-CZ" altLang="cs-CZ" sz="800" b="1" dirty="0">
                <a:latin typeface="Arial" charset="0"/>
              </a:rPr>
              <a:t>Tichý </a:t>
            </a:r>
            <a:r>
              <a:rPr lang="cs-CZ" altLang="cs-CZ" sz="800" b="1" dirty="0" smtClean="0">
                <a:latin typeface="Arial" charset="0"/>
              </a:rPr>
              <a:t>chod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Materiál bubnu Nerez/ vany Silitech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Buben Shiatsu – masážní body na povrchu pro šetrnou péči o tkaniny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Šířka </a:t>
            </a:r>
            <a:r>
              <a:rPr lang="cs-CZ" altLang="cs-CZ" sz="800" dirty="0">
                <a:latin typeface="Arial" charset="0"/>
              </a:rPr>
              <a:t>dvířek </a:t>
            </a:r>
            <a:r>
              <a:rPr lang="cs-CZ" altLang="cs-CZ" sz="800" dirty="0" smtClean="0">
                <a:latin typeface="Arial" charset="0"/>
              </a:rPr>
              <a:t>35 cm / Úhel </a:t>
            </a:r>
            <a:r>
              <a:rPr lang="cs-CZ" altLang="cs-CZ" sz="800" dirty="0">
                <a:latin typeface="Arial" charset="0"/>
              </a:rPr>
              <a:t>otevírání dvířek </a:t>
            </a:r>
            <a:r>
              <a:rPr lang="cs-CZ" altLang="cs-CZ" sz="800" dirty="0" smtClean="0">
                <a:latin typeface="Arial" charset="0"/>
              </a:rPr>
              <a:t>180°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525592"/>
            <a:ext cx="1755271" cy="359792"/>
          </a:xfrm>
          <a:prstGeom prst="rect">
            <a:avLst/>
          </a:prstGeom>
        </p:spPr>
      </p:pic>
      <p:sp>
        <p:nvSpPr>
          <p:cNvPr id="27" name="Ovál 26"/>
          <p:cNvSpPr/>
          <p:nvPr/>
        </p:nvSpPr>
        <p:spPr>
          <a:xfrm>
            <a:off x="4860032" y="184482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9" name="Ovál 28"/>
          <p:cNvSpPr/>
          <p:nvPr/>
        </p:nvSpPr>
        <p:spPr>
          <a:xfrm>
            <a:off x="4860032" y="105281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0" name="TextovéPole 29"/>
          <p:cNvSpPr txBox="1"/>
          <p:nvPr/>
        </p:nvSpPr>
        <p:spPr>
          <a:xfrm>
            <a:off x="4788024" y="1052736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</a:t>
            </a:r>
            <a:endParaRPr lang="cs-CZ" sz="8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přes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aplikaci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díky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 Wifi</a:t>
            </a:r>
            <a:endParaRPr lang="cs-CZ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Ovál 35"/>
          <p:cNvSpPr/>
          <p:nvPr/>
        </p:nvSpPr>
        <p:spPr>
          <a:xfrm>
            <a:off x="4860032" y="4221088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8" name="Ovál 37"/>
          <p:cNvSpPr/>
          <p:nvPr/>
        </p:nvSpPr>
        <p:spPr>
          <a:xfrm>
            <a:off x="4860032" y="263691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2" name="Ovál 41"/>
          <p:cNvSpPr/>
          <p:nvPr/>
        </p:nvSpPr>
        <p:spPr>
          <a:xfrm>
            <a:off x="4860032" y="500098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5" name="Ovál 44"/>
          <p:cNvSpPr/>
          <p:nvPr/>
        </p:nvSpPr>
        <p:spPr>
          <a:xfrm>
            <a:off x="4860032" y="342908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6" name="TextovéPole 45"/>
          <p:cNvSpPr txBox="1"/>
          <p:nvPr/>
        </p:nvSpPr>
        <p:spPr>
          <a:xfrm>
            <a:off x="4860032" y="3492377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Ošetření párou pro snadné žehlení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24128" y="5013176"/>
            <a:ext cx="33123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31019842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8059019076959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		Bílá s antracitovými dvířky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600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530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64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890 x 650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56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66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9" name="TextovéPole 48"/>
          <p:cNvSpPr txBox="1"/>
          <p:nvPr/>
        </p:nvSpPr>
        <p:spPr>
          <a:xfrm>
            <a:off x="4819916" y="5144918"/>
            <a:ext cx="7841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Certifikované šetrné sušení 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vlny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860032" y="2708920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chod 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Invertorový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motor Speed Drive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1" name="TextovéPole 50"/>
          <p:cNvSpPr txBox="1"/>
          <p:nvPr/>
        </p:nvSpPr>
        <p:spPr>
          <a:xfrm>
            <a:off x="4831397" y="4280822"/>
            <a:ext cx="7920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Snap&amp;Wash vyfoť prádlo, aplikace ti vybere cyklus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2" name="TextovéPole 51"/>
          <p:cNvSpPr txBox="1"/>
          <p:nvPr/>
        </p:nvSpPr>
        <p:spPr>
          <a:xfrm>
            <a:off x="4788024" y="1844824"/>
            <a:ext cx="8095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Parní hygienický             plus - funkce certifikovaná BAF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40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5724128" y="943173"/>
            <a:ext cx="570798" cy="567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6335827" y="965276"/>
            <a:ext cx="733408" cy="468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Obrázek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61460" y="4373749"/>
            <a:ext cx="758456" cy="507237"/>
          </a:xfrm>
          <a:prstGeom prst="rect">
            <a:avLst/>
          </a:prstGeom>
        </p:spPr>
      </p:pic>
      <p:pic>
        <p:nvPicPr>
          <p:cNvPr id="56" name="Picture 2" descr="http://www.merino.com/globalassets/wool/care-instructions/understanding-the-woolmark-apparel-care-laundry-label/behind-the-laundry-label_inline.jpg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3" t="-7727" r="263" b="-25491"/>
          <a:stretch/>
        </p:blipFill>
        <p:spPr bwMode="auto">
          <a:xfrm>
            <a:off x="4037927" y="5037118"/>
            <a:ext cx="720000" cy="720236"/>
          </a:xfrm>
          <a:prstGeom prst="flowChartConnector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6365" y="2201217"/>
            <a:ext cx="576000" cy="576000"/>
          </a:xfrm>
          <a:prstGeom prst="rect">
            <a:avLst/>
          </a:prstGeom>
        </p:spPr>
      </p:pic>
      <p:sp>
        <p:nvSpPr>
          <p:cNvPr id="44" name="TextovéPole 43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2019/2014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47" name="Obrázek 4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5750" y="1001246"/>
            <a:ext cx="1111250" cy="552450"/>
          </a:xfrm>
          <a:prstGeom prst="rect">
            <a:avLst/>
          </a:prstGeom>
        </p:spPr>
      </p:pic>
      <p:sp>
        <p:nvSpPr>
          <p:cNvPr id="48" name="Ovál 47"/>
          <p:cNvSpPr/>
          <p:nvPr/>
        </p:nvSpPr>
        <p:spPr>
          <a:xfrm>
            <a:off x="4860032" y="573333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3" name="TextovéPole 52"/>
          <p:cNvSpPr txBox="1"/>
          <p:nvPr/>
        </p:nvSpPr>
        <p:spPr>
          <a:xfrm>
            <a:off x="4841677" y="5796553"/>
            <a:ext cx="7487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Smísení pracího prostředku  s vodou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54" name="Obrázek 5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024" y="5730394"/>
            <a:ext cx="756000" cy="756000"/>
          </a:xfrm>
          <a:prstGeom prst="flowChartConnector">
            <a:avLst/>
          </a:prstGeom>
        </p:spPr>
      </p:pic>
      <p:pic>
        <p:nvPicPr>
          <p:cNvPr id="55" name="Obrázek 5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024" y="2616035"/>
            <a:ext cx="756000" cy="756000"/>
          </a:xfrm>
          <a:prstGeom prst="flowChartConnector">
            <a:avLst/>
          </a:prstGeom>
        </p:spPr>
      </p:pic>
      <p:pic>
        <p:nvPicPr>
          <p:cNvPr id="57" name="Obrázek 56"/>
          <p:cNvPicPr>
            <a:picLocks noChangeAspect="1"/>
          </p:cNvPicPr>
          <p:nvPr/>
        </p:nvPicPr>
        <p:blipFill rotWithShape="1">
          <a:blip r:embed="rId13"/>
          <a:srcRect l="3022" t="8817" r="4558" b="5317"/>
          <a:stretch/>
        </p:blipFill>
        <p:spPr>
          <a:xfrm>
            <a:off x="4037348" y="1035298"/>
            <a:ext cx="733246" cy="741873"/>
          </a:xfrm>
          <a:prstGeom prst="rect">
            <a:avLst/>
          </a:prstGeom>
        </p:spPr>
      </p:pic>
      <p:pic>
        <p:nvPicPr>
          <p:cNvPr id="58" name="Immagine 10"/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995936" y="3501008"/>
            <a:ext cx="972000" cy="508093"/>
          </a:xfrm>
          <a:prstGeom prst="rect">
            <a:avLst/>
          </a:prstGeom>
        </p:spPr>
      </p:pic>
      <p:pic>
        <p:nvPicPr>
          <p:cNvPr id="59" name="Obrázek 5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5142" y="1825478"/>
            <a:ext cx="756000" cy="756000"/>
          </a:xfrm>
          <a:prstGeom prst="flowChartConnector">
            <a:avLst/>
          </a:prstGeom>
        </p:spPr>
      </p:pic>
      <p:sp>
        <p:nvSpPr>
          <p:cNvPr id="60" name="TextovéPole 59"/>
          <p:cNvSpPr txBox="1"/>
          <p:nvPr/>
        </p:nvSpPr>
        <p:spPr>
          <a:xfrm>
            <a:off x="5741558" y="1603229"/>
            <a:ext cx="310694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Energetická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spotřeba o 20 % </a:t>
            </a:r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nižší než ve třídě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</a:t>
            </a:r>
            <a:endParaRPr lang="cs-CZ" dirty="0"/>
          </a:p>
        </p:txBody>
      </p:sp>
      <p:sp>
        <p:nvSpPr>
          <p:cNvPr id="61" name="Pětiúhelník 60"/>
          <p:cNvSpPr/>
          <p:nvPr/>
        </p:nvSpPr>
        <p:spPr>
          <a:xfrm>
            <a:off x="5801747" y="1808820"/>
            <a:ext cx="1617554" cy="36004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A-20 %</a:t>
            </a:r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47" t="9051" r="23246" b="8001"/>
          <a:stretch/>
        </p:blipFill>
        <p:spPr>
          <a:xfrm>
            <a:off x="5760024" y="2848792"/>
            <a:ext cx="1570238" cy="2138772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99" t="651" r="1701" b="89899"/>
          <a:stretch/>
        </p:blipFill>
        <p:spPr>
          <a:xfrm>
            <a:off x="8308355" y="903524"/>
            <a:ext cx="648072" cy="648072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535" y="2329408"/>
            <a:ext cx="1330650" cy="26613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1409</TotalTime>
  <Words>102</Words>
  <Application>Microsoft Office PowerPoint</Application>
  <PresentationFormat>Předvádění na obrazovce (4:3)</PresentationFormat>
  <Paragraphs>67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182</cp:revision>
  <cp:lastPrinted>2016-05-05T10:40:20Z</cp:lastPrinted>
  <dcterms:created xsi:type="dcterms:W3CDTF">2015-07-16T11:02:07Z</dcterms:created>
  <dcterms:modified xsi:type="dcterms:W3CDTF">2023-07-24T15:44:33Z</dcterms:modified>
</cp:coreProperties>
</file>