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17" autoAdjust="0"/>
  </p:normalViewPr>
  <p:slideViewPr>
    <p:cSldViewPr>
      <p:cViewPr varScale="1">
        <p:scale>
          <a:sx n="84" d="100"/>
          <a:sy n="84" d="100"/>
        </p:scale>
        <p:origin x="1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28.06.2023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10" Type="http://schemas.openxmlformats.org/officeDocument/2006/relationships/image" Target="../media/image8.emf"/><Relationship Id="rId4" Type="http://schemas.openxmlformats.org/officeDocument/2006/relationships/image" Target="../media/image2.png"/><Relationship Id="rId9" Type="http://schemas.openxmlformats.org/officeDocument/2006/relationships/image" Target="../media/image7.emf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Obrázek 3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0" y="6237312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RO4 476DWM7/1-S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</a:t>
            </a:r>
            <a:r>
              <a:rPr lang="cs-CZ" altLang="cs-CZ" sz="1400" dirty="0" smtClean="0">
                <a:latin typeface="Arial" charset="0"/>
              </a:rPr>
              <a:t>plněná automatická pračka RapidÓ SLIM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9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 rychlých cyklů, Wifi + Bluetooth, pára, dotykový displej s češtinou, invertorový motor Speed Drive,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A-15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</a:t>
            </a:r>
            <a:r>
              <a:rPr lang="cs-CZ" altLang="cs-CZ" sz="800" b="1" dirty="0" smtClean="0">
                <a:latin typeface="Arial" charset="0"/>
              </a:rPr>
              <a:t>15 % </a:t>
            </a:r>
            <a:r>
              <a:rPr lang="cs-CZ" altLang="cs-CZ" sz="800" b="1" dirty="0">
                <a:latin typeface="Arial" charset="0"/>
              </a:rPr>
              <a:t>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(kg)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0,381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Spotřeba </a:t>
            </a:r>
            <a:r>
              <a:rPr lang="cs-CZ" altLang="cs-CZ" sz="800" dirty="0">
                <a:latin typeface="Arial" charset="0"/>
              </a:rPr>
              <a:t>energie na 100 cyklů programu Eco 40-60 (kWh)	</a:t>
            </a:r>
            <a:r>
              <a:rPr lang="cs-CZ" altLang="cs-CZ" sz="800" dirty="0" smtClean="0">
                <a:latin typeface="Arial" charset="0"/>
              </a:rPr>
              <a:t>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1351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3:28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pračku 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Quick &amp; Clean – smísení vody a detergentu pro dosažení dokonalých výsledků již při 30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9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Parní hygienický plus – certifikace The British Allergy Foundation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Wash - automaticky přizpůsobí účinnost praní objemu a typu náplně pro nejlepší výsledky. Pára na konci cyklu pomáhá hloubkově uvolnit vlákna oblečení a usnadňuje žehlení.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Energetická spotřeba je o </a:t>
            </a:r>
            <a:r>
              <a:rPr lang="cs-CZ" altLang="cs-CZ" sz="800" b="1" dirty="0" smtClean="0">
                <a:latin typeface="Arial" charset="0"/>
              </a:rPr>
              <a:t>15 </a:t>
            </a:r>
            <a:r>
              <a:rPr lang="cs-CZ" altLang="cs-CZ" sz="800" b="1" dirty="0">
                <a:latin typeface="Arial" charset="0"/>
              </a:rPr>
              <a:t>% nižší než ve třídě </a:t>
            </a:r>
            <a:r>
              <a:rPr lang="cs-CZ" altLang="cs-CZ" sz="800" b="1" dirty="0" smtClean="0">
                <a:latin typeface="Arial" charset="0"/>
              </a:rPr>
              <a:t>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Rychlý speciální 39 min</a:t>
            </a:r>
            <a:r>
              <a:rPr lang="cs-CZ" altLang="cs-CZ" sz="800" dirty="0">
                <a:latin typeface="Arial" charset="0"/>
              </a:rPr>
              <a:t>, Rychlý hygienický plus 59 min</a:t>
            </a:r>
            <a:r>
              <a:rPr lang="cs-CZ" altLang="cs-CZ" sz="800" dirty="0" smtClean="0">
                <a:latin typeface="Arial" charset="0"/>
              </a:rPr>
              <a:t>, Rychlé smíšené a barevné 20°C 59 min, Rychlá perfektní bavlna 59 min, </a:t>
            </a:r>
            <a:r>
              <a:rPr lang="cs-CZ" altLang="cs-CZ" sz="800" b="1" dirty="0" smtClean="0">
                <a:latin typeface="Arial" charset="0"/>
              </a:rPr>
              <a:t>Snadné žehlení plus – Parní program 39 min</a:t>
            </a:r>
            <a:r>
              <a:rPr lang="cs-CZ" altLang="cs-CZ" sz="800" dirty="0" smtClean="0">
                <a:latin typeface="Arial" charset="0"/>
              </a:rPr>
              <a:t>, Rychlý jemný 59 min, Rychlý pro malé náplně 14, 30, 44 min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Máchání, Odčerpání </a:t>
            </a:r>
            <a:r>
              <a:rPr lang="cs-CZ" altLang="cs-CZ" sz="800" dirty="0">
                <a:latin typeface="Arial" charset="0"/>
              </a:rPr>
              <a:t>+ Odstřeďování, </a:t>
            </a:r>
            <a:r>
              <a:rPr lang="cs-CZ" altLang="cs-CZ" sz="800" dirty="0" smtClean="0">
                <a:latin typeface="Arial" charset="0"/>
              </a:rPr>
              <a:t>Vlna/Ruční praní, Syntetika, Bavlna, Eco 40 – 60°, </a:t>
            </a: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(s párou na konci cyklu</a:t>
            </a:r>
            <a:r>
              <a:rPr lang="cs-CZ" altLang="cs-CZ" sz="800" b="1" dirty="0" smtClean="0">
                <a:latin typeface="Arial" charset="0"/>
              </a:rPr>
              <a:t>)</a:t>
            </a:r>
            <a:r>
              <a:rPr lang="cs-CZ" altLang="cs-CZ" sz="800" dirty="0" smtClean="0">
                <a:latin typeface="Arial" charset="0"/>
              </a:rPr>
              <a:t>,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</a:t>
            </a:r>
            <a:r>
              <a:rPr lang="cs-CZ" altLang="cs-CZ" sz="800" dirty="0" smtClean="0">
                <a:latin typeface="Arial" charset="0"/>
              </a:rPr>
              <a:t>Předpírka, Extra máchání, Hygienický+, Rychlý/Nastavení </a:t>
            </a:r>
            <a:r>
              <a:rPr lang="cs-CZ" altLang="cs-CZ" sz="800" dirty="0">
                <a:latin typeface="Arial" charset="0"/>
              </a:rPr>
              <a:t>míry </a:t>
            </a:r>
            <a:r>
              <a:rPr lang="cs-CZ" altLang="cs-CZ" sz="800" dirty="0" smtClean="0">
                <a:latin typeface="Arial" charset="0"/>
              </a:rPr>
              <a:t>znečištění (3)/ </a:t>
            </a:r>
            <a:r>
              <a:rPr lang="cs-CZ" altLang="cs-CZ" sz="800" b="1" dirty="0" smtClean="0">
                <a:latin typeface="Arial" charset="0"/>
              </a:rPr>
              <a:t>Úroveň páry (3 parní funkce)</a:t>
            </a:r>
            <a:r>
              <a:rPr lang="cs-CZ" altLang="cs-CZ" sz="800" dirty="0" smtClean="0">
                <a:latin typeface="Arial" charset="0"/>
              </a:rPr>
              <a:t>, Snadné </a:t>
            </a:r>
            <a:r>
              <a:rPr lang="cs-CZ" altLang="cs-CZ" sz="800" dirty="0">
                <a:latin typeface="Arial" charset="0"/>
              </a:rPr>
              <a:t>žehlení,</a:t>
            </a:r>
            <a:r>
              <a:rPr lang="cs-CZ" altLang="cs-CZ" sz="800" dirty="0" smtClean="0">
                <a:latin typeface="Arial" charset="0"/>
              </a:rPr>
              <a:t> Nastavení </a:t>
            </a:r>
            <a:r>
              <a:rPr lang="cs-CZ" altLang="cs-CZ" sz="800" dirty="0">
                <a:latin typeface="Arial" charset="0"/>
              </a:rPr>
              <a:t>teploty praní, Nastavení otáček </a:t>
            </a:r>
            <a:r>
              <a:rPr lang="cs-CZ" altLang="cs-CZ" sz="800" dirty="0" smtClean="0">
                <a:latin typeface="Arial" charset="0"/>
              </a:rPr>
              <a:t>odstřeďování, Zablokování tlačítek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Horizontální dotykový displej na hraně dvířek - ergonomické ovládání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6místný digitální displej v češtině;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48 l; 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Šířka </a:t>
            </a:r>
            <a:r>
              <a:rPr lang="cs-CZ" altLang="cs-CZ" sz="800" dirty="0">
                <a:latin typeface="Arial" charset="0"/>
              </a:rPr>
              <a:t>dvířek </a:t>
            </a:r>
            <a:r>
              <a:rPr lang="cs-CZ" altLang="cs-CZ" sz="800" dirty="0" smtClean="0">
                <a:latin typeface="Arial" charset="0"/>
              </a:rPr>
              <a:t>35 cm / Úhel </a:t>
            </a:r>
            <a:r>
              <a:rPr lang="cs-CZ" altLang="cs-CZ" sz="800" dirty="0">
                <a:latin typeface="Arial" charset="0"/>
              </a:rPr>
              <a:t>otevírání dvířek </a:t>
            </a:r>
            <a:r>
              <a:rPr lang="cs-CZ" altLang="cs-CZ" sz="800" dirty="0" smtClean="0">
                <a:latin typeface="Arial" charset="0"/>
              </a:rPr>
              <a:t>180°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525592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422116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19917" y="4293096"/>
            <a:ext cx="784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Maximální komfort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 ovládání bez ohýbání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0528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05273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přes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aplikaci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díky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95344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Ovál 37"/>
          <p:cNvSpPr/>
          <p:nvPr/>
        </p:nvSpPr>
        <p:spPr>
          <a:xfrm>
            <a:off x="4860032" y="26369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Ovál 44"/>
          <p:cNvSpPr/>
          <p:nvPr/>
        </p:nvSpPr>
        <p:spPr>
          <a:xfrm>
            <a:off x="4860032" y="342908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860032" y="3492377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3123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31019867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8059019077970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61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264910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1" name="TextovéPole 50"/>
          <p:cNvSpPr txBox="1"/>
          <p:nvPr/>
        </p:nvSpPr>
        <p:spPr>
          <a:xfrm>
            <a:off x="4831397" y="5013176"/>
            <a:ext cx="7920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Snap&amp;Wash vyfoť prádlo, aplikace ti vybere cyklus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2" name="TextovéPole 51"/>
          <p:cNvSpPr txBox="1"/>
          <p:nvPr/>
        </p:nvSpPr>
        <p:spPr>
          <a:xfrm>
            <a:off x="4739927" y="1844824"/>
            <a:ext cx="9296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Parní hygienický             plus -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certifikovaný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BAF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114" y="1141679"/>
            <a:ext cx="1050374" cy="345123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27" y="4186237"/>
            <a:ext cx="684000" cy="659576"/>
          </a:xfrm>
          <a:prstGeom prst="rect">
            <a:avLst/>
          </a:prstGeom>
        </p:spPr>
      </p:pic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24200" y="93817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99330" y="991558"/>
            <a:ext cx="881843" cy="562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1460" y="5106103"/>
            <a:ext cx="758456" cy="507237"/>
          </a:xfrm>
          <a:prstGeom prst="rect">
            <a:avLst/>
          </a:prstGeom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47" name="Obrázek 46"/>
          <p:cNvPicPr>
            <a:picLocks noChangeAspect="1"/>
          </p:cNvPicPr>
          <p:nvPr/>
        </p:nvPicPr>
        <p:blipFill rotWithShape="1">
          <a:blip r:embed="rId10"/>
          <a:srcRect l="3022" t="8817" r="4558" b="5317"/>
          <a:stretch/>
        </p:blipFill>
        <p:spPr>
          <a:xfrm>
            <a:off x="4037348" y="1035298"/>
            <a:ext cx="733246" cy="741873"/>
          </a:xfrm>
          <a:prstGeom prst="rect">
            <a:avLst/>
          </a:prstGeom>
        </p:spPr>
      </p:pic>
      <p:pic>
        <p:nvPicPr>
          <p:cNvPr id="48" name="Obrázek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2636912"/>
            <a:ext cx="756000" cy="756000"/>
          </a:xfrm>
          <a:prstGeom prst="flowChartConnector">
            <a:avLst/>
          </a:prstGeom>
        </p:spPr>
      </p:pic>
      <p:pic>
        <p:nvPicPr>
          <p:cNvPr id="53" name="Immagine 10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95936" y="3501008"/>
            <a:ext cx="972000" cy="508093"/>
          </a:xfrm>
          <a:prstGeom prst="rect">
            <a:avLst/>
          </a:prstGeom>
        </p:spPr>
      </p:pic>
      <p:sp>
        <p:nvSpPr>
          <p:cNvPr id="54" name="Ovál 53"/>
          <p:cNvSpPr/>
          <p:nvPr/>
        </p:nvSpPr>
        <p:spPr>
          <a:xfrm>
            <a:off x="4860032" y="579593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55" name="TextovéPole 54"/>
          <p:cNvSpPr txBox="1"/>
          <p:nvPr/>
        </p:nvSpPr>
        <p:spPr>
          <a:xfrm>
            <a:off x="4841677" y="5859149"/>
            <a:ext cx="748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Smísení pracího prostředku  s vodou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56" name="Obrázek 5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5792990"/>
            <a:ext cx="756000" cy="756000"/>
          </a:xfrm>
          <a:prstGeom prst="flowChartConnector">
            <a:avLst/>
          </a:prstGeom>
        </p:spPr>
      </p:pic>
      <p:sp>
        <p:nvSpPr>
          <p:cNvPr id="42" name="Pětiúhelník 41"/>
          <p:cNvSpPr/>
          <p:nvPr/>
        </p:nvSpPr>
        <p:spPr>
          <a:xfrm>
            <a:off x="5780506" y="2101500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A-15 %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3" name="TextovéPole 42"/>
          <p:cNvSpPr txBox="1"/>
          <p:nvPr/>
        </p:nvSpPr>
        <p:spPr>
          <a:xfrm>
            <a:off x="5682550" y="180801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15 %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142" y="1825478"/>
            <a:ext cx="756000" cy="756000"/>
          </a:xfrm>
          <a:prstGeom prst="flowChartConnector">
            <a:avLst/>
          </a:prstGeom>
        </p:spPr>
      </p:pic>
      <p:cxnSp>
        <p:nvCxnSpPr>
          <p:cNvPr id="59" name="Přímá spojnice se šipkou 58"/>
          <p:cNvCxnSpPr/>
          <p:nvPr/>
        </p:nvCxnSpPr>
        <p:spPr>
          <a:xfrm flipH="1" flipV="1">
            <a:off x="7057082" y="2608771"/>
            <a:ext cx="252000" cy="32400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ovéPole 59"/>
          <p:cNvSpPr txBox="1"/>
          <p:nvPr/>
        </p:nvSpPr>
        <p:spPr>
          <a:xfrm>
            <a:off x="6303350" y="2541172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0093CE"/>
                </a:solidFill>
              </a:rPr>
              <a:t>45 cm</a:t>
            </a:r>
            <a:endParaRPr lang="cs-CZ" dirty="0">
              <a:solidFill>
                <a:srgbClr val="0093CE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65" t="6951" r="18515" b="6951"/>
          <a:stretch/>
        </p:blipFill>
        <p:spPr>
          <a:xfrm>
            <a:off x="5814984" y="2975422"/>
            <a:ext cx="1466189" cy="203775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35429" y="939523"/>
            <a:ext cx="706388" cy="69269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98" y="2387301"/>
            <a:ext cx="1300447" cy="26008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1083</TotalTime>
  <Words>103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157</cp:revision>
  <cp:lastPrinted>2016-05-05T10:40:20Z</cp:lastPrinted>
  <dcterms:created xsi:type="dcterms:W3CDTF">2015-07-16T11:02:07Z</dcterms:created>
  <dcterms:modified xsi:type="dcterms:W3CDTF">2023-06-28T14:47:27Z</dcterms:modified>
</cp:coreProperties>
</file>