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7" r:id="rId2"/>
  </p:sldIdLst>
  <p:sldSz cx="9144000" cy="6858000" type="screen4x3"/>
  <p:notesSz cx="6858000" cy="994568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8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  <p15:guide id="3" orient="horz" pos="1389" userDrawn="1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976" autoAdjust="0"/>
    <p:restoredTop sz="95405" autoAdjust="0"/>
  </p:normalViewPr>
  <p:slideViewPr>
    <p:cSldViewPr snapToGrid="0">
      <p:cViewPr varScale="1">
        <p:scale>
          <a:sx n="99" d="100"/>
          <a:sy n="99" d="100"/>
        </p:scale>
        <p:origin x="1392" y="86"/>
      </p:cViewPr>
      <p:guideLst>
        <p:guide orient="horz" pos="2478"/>
        <p:guide orient="horz" pos="2160"/>
        <p:guide orient="horz" pos="1389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18.05.2021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337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18.05.2021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0866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18.05.2021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8982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414536" y="410412"/>
            <a:ext cx="7772400" cy="576064"/>
          </a:xfrm>
          <a:prstGeom prst="rect">
            <a:avLst/>
          </a:prstGeom>
        </p:spPr>
        <p:txBody>
          <a:bodyPr anchor="t"/>
          <a:lstStyle>
            <a:lvl1pPr algn="l">
              <a:defRPr sz="2400" b="1" cap="all" baseline="0">
                <a:solidFill>
                  <a:srgbClr val="CC0000"/>
                </a:solidFill>
                <a:latin typeface="Gotham Narrow Bold" pitchFamily="50" charset="0"/>
              </a:defRPr>
            </a:lvl1pPr>
          </a:lstStyle>
          <a:p>
            <a:r>
              <a:rPr lang="cs-CZ" dirty="0"/>
              <a:t>Kliknutím lze upravit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20284" y="1170254"/>
            <a:ext cx="8517700" cy="37827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0">
                <a:solidFill>
                  <a:srgbClr val="CC0000"/>
                </a:solidFill>
                <a:latin typeface="Gotham Narrow Light" pitchFamily="50" charset="0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pic>
        <p:nvPicPr>
          <p:cNvPr id="7" name="bolloH.png"/>
          <p:cNvPicPr/>
          <p:nvPr userDrawn="1"/>
        </p:nvPicPr>
        <p:blipFill>
          <a:blip r:embed="rId2" cstate="print">
            <a:alphaModFix amt="50277"/>
          </a:blip>
          <a:srcRect l="24242" t="42040"/>
          <a:stretch>
            <a:fillRect/>
          </a:stretch>
        </p:blipFill>
        <p:spPr>
          <a:xfrm>
            <a:off x="-16423" y="-27383"/>
            <a:ext cx="3148264" cy="2352183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Segnaposto testo 2"/>
          <p:cNvSpPr>
            <a:spLocks noGrp="1"/>
          </p:cNvSpPr>
          <p:nvPr>
            <p:ph type="body" idx="14" hasCustomPrompt="1"/>
          </p:nvPr>
        </p:nvSpPr>
        <p:spPr>
          <a:xfrm>
            <a:off x="467544" y="2420888"/>
            <a:ext cx="3600400" cy="4176464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600" b="0" i="0">
                <a:solidFill>
                  <a:schemeClr val="tx1">
                    <a:lumMod val="50000"/>
                    <a:lumOff val="50000"/>
                  </a:schemeClr>
                </a:solidFill>
                <a:latin typeface="Gotham Narrow Medium"/>
                <a:cs typeface="Gotham Narrow Medium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883245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18.05.2021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2269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18.05.2021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6662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18.05.2021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463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18.05.2021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5886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18.05.2021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2310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18.05.2021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9472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18.05.2021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8632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18.05.2021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8261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00C46-D848-4F40-BD5D-C53C2B13DC1D}" type="datetimeFigureOut">
              <a:rPr lang="cs-CZ" smtClean="0"/>
              <a:t>18.05.2021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823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2" descr="L:\marketing\L O G O\HOOVER\logo Hoover 2014\logo_hoover B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2793" y="5922000"/>
            <a:ext cx="961207" cy="9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6402" y="0"/>
            <a:ext cx="8755380" cy="928255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cs-CZ" sz="2700" dirty="0">
                <a:latin typeface="Arial" panose="020B0604020202020204" pitchFamily="34" charset="0"/>
                <a:cs typeface="Arial" panose="020B0604020202020204" pitchFamily="34" charset="0"/>
              </a:rPr>
              <a:t>HH 64 DCT</a:t>
            </a:r>
            <a:br>
              <a:rPr lang="cs-CZ" sz="27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1300" b="0" cap="none" dirty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Vestavná </a:t>
            </a:r>
            <a:r>
              <a:rPr lang="cs-CZ" altLang="cs-CZ" sz="1300" b="0" cap="none" dirty="0" err="1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Highlight</a:t>
            </a:r>
            <a:r>
              <a:rPr lang="cs-CZ" altLang="cs-CZ" sz="1300" b="0" cap="none" dirty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 deska H-HOB 300 ELECTRIC šíře 60 cm</a:t>
            </a:r>
            <a:br>
              <a:rPr lang="cs-CZ" altLang="cs-CZ" sz="1300" b="0" cap="none" dirty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</a:br>
            <a:r>
              <a:rPr lang="cs-CZ" altLang="cs-CZ" sz="1300" b="0" cap="none" dirty="0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  <a:t>4 varné zóny, Duo zóna, dotykové ovládání, časovač, dětská pojistka</a:t>
            </a:r>
            <a:br>
              <a:rPr lang="cs-CZ" altLang="cs-CZ" sz="1300" b="0" cap="none" dirty="0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</a:br>
            <a:br>
              <a:rPr lang="cs-CZ" altLang="cs-CZ" sz="1300" b="0" cap="none" dirty="0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</a:br>
            <a:endParaRPr lang="cs-CZ" altLang="cs-CZ" sz="1300" b="0" cap="none" dirty="0">
              <a:solidFill>
                <a:srgbClr val="C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idx="14"/>
          </p:nvPr>
        </p:nvSpPr>
        <p:spPr>
          <a:xfrm>
            <a:off x="262965" y="920696"/>
            <a:ext cx="3859455" cy="1551284"/>
          </a:xfrm>
          <a:ln>
            <a:solidFill>
              <a:srgbClr val="CC0000"/>
            </a:solidFill>
          </a:ln>
        </p:spPr>
        <p:txBody>
          <a:bodyPr anchor="t">
            <a:noAutofit/>
          </a:bodyPr>
          <a:lstStyle/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Hlavní vlastnosti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Počet varných zón	                        4  (kruhové)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Celkový příkon (W)	                        6400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Jištění (A) L1, L2 / 400V~               16 při 6,4 kW - </a:t>
            </a: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bez omezení výkonu    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Jištění (A) L / 230V ~                      32 při 6,4 kW - </a:t>
            </a: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bez omezení výkonu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Standardní připojení s použitím libovolných dvou fází, např. (L1, L2,N,PE) 400V~ 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Nestandardní připojení s použitím jednoho fázového vodiče (L1,N,PE) 230V~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solidFill>
                <a:schemeClr val="tx1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Varné zóny</a:t>
            </a:r>
            <a:endParaRPr lang="cs-CZ" altLang="cs-CZ" sz="800" dirty="0">
              <a:solidFill>
                <a:schemeClr val="tx1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Levá přední: Ø 155 mm, 1200 W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Levá zadní </a:t>
            </a: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Duo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: Ø 130 mm / 220 mm – 1000 W + 1200 W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Pravá zadní:  Ø 190 mm, 1800 W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Pravá přední: Ø 155 mm, 1200 W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Funkce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Centrální dotykové ovládání 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10 úrovní výkonu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Ukazatel zbytkového tepla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Časovač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Bezpečnost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	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Dětská pojistka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Bezpečnostní automatické vypnutí v případě dlouhodobé nečinnosti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Ochrana před přehřátím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Ochrana proti přetečení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4126078" y="1067303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678604" y="1067314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" name="Obdélník 34"/>
          <p:cNvSpPr/>
          <p:nvPr/>
        </p:nvSpPr>
        <p:spPr>
          <a:xfrm>
            <a:off x="5787435" y="4941168"/>
            <a:ext cx="329442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33801928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EAN		8016361962460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Provedení		Rovné hrany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výrobku v x š x h (mm)	</a:t>
            </a:r>
            <a:r>
              <a:rPr lang="cs-CZ" altLang="cs-CZ" sz="800" dirty="0">
                <a:latin typeface="Arial" panose="020B0604020202020204" pitchFamily="34" charset="0"/>
              </a:rPr>
              <a:t>46,5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 x 590 x 520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12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</a:t>
            </a:r>
            <a:r>
              <a:rPr lang="cs-CZ" altLang="cs-CZ" sz="800" dirty="0">
                <a:latin typeface="Arial" panose="020B0604020202020204" pitchFamily="34" charset="0"/>
              </a:rPr>
              <a:t>135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675 x 725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13</a:t>
            </a:r>
          </a:p>
        </p:txBody>
      </p:sp>
      <p:cxnSp>
        <p:nvCxnSpPr>
          <p:cNvPr id="20" name="Přímá spojnice se šipkou 19"/>
          <p:cNvCxnSpPr/>
          <p:nvPr/>
        </p:nvCxnSpPr>
        <p:spPr>
          <a:xfrm>
            <a:off x="5958892" y="1761240"/>
            <a:ext cx="2880000" cy="0"/>
          </a:xfrm>
          <a:prstGeom prst="straightConnector1">
            <a:avLst/>
          </a:prstGeom>
          <a:ln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ovéPole 20"/>
          <p:cNvSpPr txBox="1"/>
          <p:nvPr/>
        </p:nvSpPr>
        <p:spPr>
          <a:xfrm>
            <a:off x="6842604" y="1401200"/>
            <a:ext cx="753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>60 cm</a:t>
            </a:r>
          </a:p>
        </p:txBody>
      </p:sp>
      <p:sp>
        <p:nvSpPr>
          <p:cNvPr id="63" name="TextBox 22"/>
          <p:cNvSpPr txBox="1"/>
          <p:nvPr/>
        </p:nvSpPr>
        <p:spPr>
          <a:xfrm>
            <a:off x="4922486" y="3610772"/>
            <a:ext cx="76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Dětská pojistka</a:t>
            </a:r>
          </a:p>
        </p:txBody>
      </p:sp>
      <p:sp>
        <p:nvSpPr>
          <p:cNvPr id="65" name="TextBox 22"/>
          <p:cNvSpPr txBox="1"/>
          <p:nvPr/>
        </p:nvSpPr>
        <p:spPr>
          <a:xfrm>
            <a:off x="4915088" y="4328973"/>
            <a:ext cx="7620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Vypnutí varné desky po ukončení nastavené doby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36" t="7897" r="8771" b="8868"/>
          <a:stretch/>
        </p:blipFill>
        <p:spPr>
          <a:xfrm>
            <a:off x="5877018" y="2006387"/>
            <a:ext cx="3096000" cy="2753419"/>
          </a:xfrm>
          <a:prstGeom prst="rect">
            <a:avLst/>
          </a:prstGeom>
        </p:spPr>
      </p:pic>
      <p:pic>
        <p:nvPicPr>
          <p:cNvPr id="33" name="Obrázek 32">
            <a:extLst>
              <a:ext uri="{FF2B5EF4-FFF2-40B4-BE49-F238E27FC236}">
                <a16:creationId xmlns:a16="http://schemas.microsoft.com/office/drawing/2014/main" id="{DDA142CC-23AB-443E-B159-36C3FFF3247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2166" t="55991" r="44388" b="20601"/>
          <a:stretch/>
        </p:blipFill>
        <p:spPr>
          <a:xfrm>
            <a:off x="4167590" y="1041565"/>
            <a:ext cx="721305" cy="706331"/>
          </a:xfrm>
          <a:prstGeom prst="rect">
            <a:avLst/>
          </a:prstGeom>
        </p:spPr>
      </p:pic>
      <p:pic>
        <p:nvPicPr>
          <p:cNvPr id="34" name="Obrázek 33">
            <a:extLst>
              <a:ext uri="{FF2B5EF4-FFF2-40B4-BE49-F238E27FC236}">
                <a16:creationId xmlns:a16="http://schemas.microsoft.com/office/drawing/2014/main" id="{C4D2BBC2-DD93-4459-AE6B-5CA95402E53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5495" t="89735" r="41994" b="5746"/>
          <a:stretch/>
        </p:blipFill>
        <p:spPr>
          <a:xfrm>
            <a:off x="4949992" y="1040710"/>
            <a:ext cx="693016" cy="713501"/>
          </a:xfrm>
          <a:prstGeom prst="rect">
            <a:avLst/>
          </a:prstGeom>
        </p:spPr>
      </p:pic>
      <p:pic>
        <p:nvPicPr>
          <p:cNvPr id="37" name="Obrázek 36">
            <a:extLst>
              <a:ext uri="{FF2B5EF4-FFF2-40B4-BE49-F238E27FC236}">
                <a16:creationId xmlns:a16="http://schemas.microsoft.com/office/drawing/2014/main" id="{9010710B-DC37-47CE-B9E7-F3B2E761791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8286" t="20535" r="79394" b="75357"/>
          <a:stretch/>
        </p:blipFill>
        <p:spPr>
          <a:xfrm>
            <a:off x="4148423" y="1796514"/>
            <a:ext cx="732364" cy="729783"/>
          </a:xfrm>
          <a:prstGeom prst="rect">
            <a:avLst/>
          </a:prstGeom>
        </p:spPr>
      </p:pic>
      <p:pic>
        <p:nvPicPr>
          <p:cNvPr id="38" name="Obrázek 37">
            <a:extLst>
              <a:ext uri="{FF2B5EF4-FFF2-40B4-BE49-F238E27FC236}">
                <a16:creationId xmlns:a16="http://schemas.microsoft.com/office/drawing/2014/main" id="{D94748DC-9FC4-4C80-84A6-2B63F958DC8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0714" t="20424" r="77075" b="75357"/>
          <a:stretch/>
        </p:blipFill>
        <p:spPr>
          <a:xfrm>
            <a:off x="4944390" y="1811956"/>
            <a:ext cx="680025" cy="729783"/>
          </a:xfrm>
          <a:prstGeom prst="rect">
            <a:avLst/>
          </a:prstGeom>
        </p:spPr>
      </p:pic>
      <p:pic>
        <p:nvPicPr>
          <p:cNvPr id="39" name="Obrázek 38">
            <a:extLst>
              <a:ext uri="{FF2B5EF4-FFF2-40B4-BE49-F238E27FC236}">
                <a16:creationId xmlns:a16="http://schemas.microsoft.com/office/drawing/2014/main" id="{D436C2DA-C229-4AD8-A6C8-989508CC4C8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9745" t="55838" r="43494" b="15393"/>
          <a:stretch/>
        </p:blipFill>
        <p:spPr>
          <a:xfrm>
            <a:off x="4200934" y="2611001"/>
            <a:ext cx="670543" cy="647421"/>
          </a:xfrm>
          <a:prstGeom prst="rect">
            <a:avLst/>
          </a:prstGeom>
        </p:spPr>
      </p:pic>
      <p:sp>
        <p:nvSpPr>
          <p:cNvPr id="40" name="Vývojový diagram: spojnice 39">
            <a:extLst>
              <a:ext uri="{FF2B5EF4-FFF2-40B4-BE49-F238E27FC236}">
                <a16:creationId xmlns:a16="http://schemas.microsoft.com/office/drawing/2014/main" id="{FC40249A-64DA-4876-A815-902955881B2C}"/>
              </a:ext>
            </a:extLst>
          </p:cNvPr>
          <p:cNvSpPr/>
          <p:nvPr/>
        </p:nvSpPr>
        <p:spPr>
          <a:xfrm>
            <a:off x="4932182" y="2590794"/>
            <a:ext cx="670544" cy="647421"/>
          </a:xfrm>
          <a:prstGeom prst="flowChartConnector">
            <a:avLst/>
          </a:prstGeom>
          <a:solidFill>
            <a:srgbClr val="CC0000"/>
          </a:solidFill>
          <a:ln w="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noFill/>
            </a:endParaRPr>
          </a:p>
        </p:txBody>
      </p:sp>
      <p:sp>
        <p:nvSpPr>
          <p:cNvPr id="42" name="TextBox 22">
            <a:extLst>
              <a:ext uri="{FF2B5EF4-FFF2-40B4-BE49-F238E27FC236}">
                <a16:creationId xmlns:a16="http://schemas.microsoft.com/office/drawing/2014/main" id="{9D270EF8-20C6-4C32-AF2A-868F5F5C7626}"/>
              </a:ext>
            </a:extLst>
          </p:cNvPr>
          <p:cNvSpPr txBox="1"/>
          <p:nvPr/>
        </p:nvSpPr>
        <p:spPr>
          <a:xfrm>
            <a:off x="4896664" y="2757851"/>
            <a:ext cx="762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Dotykové ovládání</a:t>
            </a:r>
          </a:p>
        </p:txBody>
      </p:sp>
      <p:pic>
        <p:nvPicPr>
          <p:cNvPr id="43" name="Obrázek 42">
            <a:extLst>
              <a:ext uri="{FF2B5EF4-FFF2-40B4-BE49-F238E27FC236}">
                <a16:creationId xmlns:a16="http://schemas.microsoft.com/office/drawing/2014/main" id="{0061856C-1EAE-4D69-B3EA-BB971E8C97FC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51891" t="90092" r="45529" b="5329"/>
          <a:stretch/>
        </p:blipFill>
        <p:spPr>
          <a:xfrm>
            <a:off x="4932062" y="3303520"/>
            <a:ext cx="721303" cy="720001"/>
          </a:xfrm>
          <a:prstGeom prst="rect">
            <a:avLst/>
          </a:prstGeom>
        </p:spPr>
      </p:pic>
      <p:pic>
        <p:nvPicPr>
          <p:cNvPr id="44" name="Obrázek 43">
            <a:extLst>
              <a:ext uri="{FF2B5EF4-FFF2-40B4-BE49-F238E27FC236}">
                <a16:creationId xmlns:a16="http://schemas.microsoft.com/office/drawing/2014/main" id="{B5F4FC6A-4203-488E-B121-1CFA80AFA107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39232" t="55113" r="37914" b="4714"/>
          <a:stretch/>
        </p:blipFill>
        <p:spPr>
          <a:xfrm>
            <a:off x="4158284" y="3311833"/>
            <a:ext cx="717392" cy="706331"/>
          </a:xfrm>
          <a:prstGeom prst="rect">
            <a:avLst/>
          </a:prstGeom>
        </p:spPr>
      </p:pic>
      <p:pic>
        <p:nvPicPr>
          <p:cNvPr id="45" name="Obrázek 44">
            <a:extLst>
              <a:ext uri="{FF2B5EF4-FFF2-40B4-BE49-F238E27FC236}">
                <a16:creationId xmlns:a16="http://schemas.microsoft.com/office/drawing/2014/main" id="{4FD3374F-E62C-48D6-B4F2-A0FF5A884224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44488" t="64034" r="52939" b="31397"/>
          <a:stretch/>
        </p:blipFill>
        <p:spPr>
          <a:xfrm>
            <a:off x="4954080" y="4072194"/>
            <a:ext cx="720209" cy="719407"/>
          </a:xfrm>
          <a:prstGeom prst="rect">
            <a:avLst/>
          </a:prstGeom>
        </p:spPr>
      </p:pic>
      <p:pic>
        <p:nvPicPr>
          <p:cNvPr id="49" name="Obrázek 48">
            <a:extLst>
              <a:ext uri="{FF2B5EF4-FFF2-40B4-BE49-F238E27FC236}">
                <a16:creationId xmlns:a16="http://schemas.microsoft.com/office/drawing/2014/main" id="{9DC2FC6A-C3AB-4574-8C1C-098BA5F33078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41769" t="70095" r="44697" b="6835"/>
          <a:stretch/>
        </p:blipFill>
        <p:spPr>
          <a:xfrm>
            <a:off x="4187909" y="4080701"/>
            <a:ext cx="727858" cy="719770"/>
          </a:xfrm>
          <a:prstGeom prst="rect">
            <a:avLst/>
          </a:prstGeom>
        </p:spPr>
      </p:pic>
      <p:pic>
        <p:nvPicPr>
          <p:cNvPr id="52" name="Obrázek 51">
            <a:extLst>
              <a:ext uri="{FF2B5EF4-FFF2-40B4-BE49-F238E27FC236}">
                <a16:creationId xmlns:a16="http://schemas.microsoft.com/office/drawing/2014/main" id="{9260CD90-C172-4AB9-A03C-B412D028B25D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68900" t="6600" r="16138" b="66800"/>
          <a:stretch/>
        </p:blipFill>
        <p:spPr>
          <a:xfrm>
            <a:off x="4174704" y="4840443"/>
            <a:ext cx="714191" cy="714191"/>
          </a:xfrm>
          <a:prstGeom prst="rect">
            <a:avLst/>
          </a:prstGeom>
        </p:spPr>
      </p:pic>
      <p:pic>
        <p:nvPicPr>
          <p:cNvPr id="57" name="Obrázek 56">
            <a:extLst>
              <a:ext uri="{FF2B5EF4-FFF2-40B4-BE49-F238E27FC236}">
                <a16:creationId xmlns:a16="http://schemas.microsoft.com/office/drawing/2014/main" id="{699C4144-5993-4D49-818A-58967D0E6EA8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48702" t="58562" r="48799" b="36790"/>
          <a:stretch/>
        </p:blipFill>
        <p:spPr>
          <a:xfrm>
            <a:off x="4980931" y="4860015"/>
            <a:ext cx="693359" cy="725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92111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603</TotalTime>
  <Words>270</Words>
  <Application>Microsoft Office PowerPoint</Application>
  <PresentationFormat>Předvádění na obrazovce (4:3)</PresentationFormat>
  <Paragraphs>38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Gotham Narrow Bold</vt:lpstr>
      <vt:lpstr>Gotham Narrow Light</vt:lpstr>
      <vt:lpstr>Gotham Narrow Medium</vt:lpstr>
      <vt:lpstr>Motiv Office</vt:lpstr>
      <vt:lpstr>HH 64 DCT Vestavná Highlight deska H-HOB 300 ELECTRIC šíře 60 cm 4 varné zóny, Duo zóna, dotykové ovládání, časovač, dětská pojistka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CP70_CP50011 - SÁČKOVÝ vysavač CAPTURE</dc:title>
  <dc:creator>Martina Křižáková</dc:creator>
  <cp:lastModifiedBy>František Adamec</cp:lastModifiedBy>
  <cp:revision>117</cp:revision>
  <cp:lastPrinted>2016-03-31T14:41:45Z</cp:lastPrinted>
  <dcterms:created xsi:type="dcterms:W3CDTF">2016-03-31T13:54:55Z</dcterms:created>
  <dcterms:modified xsi:type="dcterms:W3CDTF">2021-05-18T13:05:09Z</dcterms:modified>
</cp:coreProperties>
</file>