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13.08.2024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13.08.2024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13.08.2024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13.08.2024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13.08.2024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13.08.2024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42725"/>
            <a:ext cx="8981250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CSO486TWM6/1-S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</a:t>
            </a:r>
            <a:r>
              <a:rPr lang="cs-CZ" altLang="cs-CZ" sz="1400" dirty="0" smtClean="0">
                <a:latin typeface="Arial" charset="0"/>
              </a:rPr>
              <a:t>plněná automatická pračka Smart Pro Inverter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Wifi + Bluetooth, 9 rychlých programů do 1 hod, displej češtině, invertorový motor, Quick&amp;Clean, pára, </a:t>
            </a:r>
            <a:r>
              <a:rPr lang="cs-CZ" altLang="cs-CZ" sz="1400" b="1" dirty="0" smtClean="0">
                <a:solidFill>
                  <a:srgbClr val="706F6F"/>
                </a:solidFill>
                <a:latin typeface="Arial" charset="0"/>
              </a:rPr>
              <a:t>A-10 %</a:t>
            </a:r>
            <a:endParaRPr lang="cs-CZ" altLang="cs-CZ" sz="1400" b="1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8169" y="948648"/>
            <a:ext cx="3995936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</a:t>
            </a:r>
            <a:r>
              <a:rPr lang="cs-CZ" altLang="cs-CZ" sz="800" dirty="0" smtClean="0">
                <a:latin typeface="Arial" charset="0"/>
              </a:rPr>
              <a:t>účinnosti dle EU </a:t>
            </a:r>
            <a:r>
              <a:rPr lang="cs-CZ" altLang="cs-CZ" sz="800" dirty="0">
                <a:latin typeface="Arial" charset="0"/>
              </a:rPr>
              <a:t>		</a:t>
            </a:r>
            <a:r>
              <a:rPr lang="cs-CZ" altLang="cs-CZ" sz="800" dirty="0" smtClean="0">
                <a:latin typeface="Arial" charset="0"/>
              </a:rPr>
              <a:t>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Marketingové označení en.  </a:t>
            </a:r>
            <a:r>
              <a:rPr lang="cs-CZ" altLang="cs-CZ" sz="800" b="1" dirty="0">
                <a:latin typeface="Arial" charset="0"/>
              </a:rPr>
              <a:t>ú</a:t>
            </a:r>
            <a:r>
              <a:rPr lang="cs-CZ" altLang="cs-CZ" sz="800" b="1" dirty="0" smtClean="0">
                <a:latin typeface="Arial" charset="0"/>
              </a:rPr>
              <a:t>činnosti: o 10 % úspornější než třída A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(kg)		</a:t>
            </a:r>
            <a:r>
              <a:rPr lang="cs-CZ" altLang="cs-CZ" sz="800" dirty="0" smtClean="0">
                <a:latin typeface="Arial" charset="0"/>
              </a:rPr>
              <a:t>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40-60 (kWh) 	</a:t>
            </a:r>
            <a:r>
              <a:rPr lang="cs-CZ" altLang="cs-CZ" sz="800" dirty="0" smtClean="0">
                <a:latin typeface="Arial" charset="0"/>
              </a:rPr>
              <a:t>0,425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40-60 (kWh)	</a:t>
            </a:r>
            <a:r>
              <a:rPr lang="cs-CZ" altLang="cs-CZ" sz="800" dirty="0" smtClean="0">
                <a:latin typeface="Arial" charset="0"/>
              </a:rPr>
              <a:t>43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40-60 (l) 	</a:t>
            </a:r>
            <a:r>
              <a:rPr lang="cs-CZ" altLang="cs-CZ" sz="800" dirty="0" smtClean="0">
                <a:latin typeface="Arial" charset="0"/>
              </a:rPr>
              <a:t>44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</a:t>
            </a:r>
            <a:r>
              <a:rPr lang="cs-CZ" altLang="cs-CZ" sz="800" dirty="0" smtClean="0">
                <a:latin typeface="Arial" charset="0"/>
              </a:rPr>
              <a:t>1351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40-60 (h:min)		</a:t>
            </a:r>
            <a:r>
              <a:rPr lang="cs-CZ" altLang="cs-CZ" sz="800" dirty="0" smtClean="0">
                <a:latin typeface="Arial" charset="0"/>
              </a:rPr>
              <a:t>3:38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</a:t>
            </a:r>
            <a:r>
              <a:rPr lang="cs-CZ" altLang="cs-CZ" sz="800" dirty="0" smtClean="0">
                <a:latin typeface="Arial" charset="0"/>
              </a:rPr>
              <a:t>76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</a:t>
            </a:r>
            <a:r>
              <a:rPr lang="cs-CZ" altLang="cs-CZ" sz="800" dirty="0" smtClean="0">
                <a:latin typeface="Arial" charset="0"/>
              </a:rPr>
              <a:t>B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Wifi + Bluetooth připojení -  možnost ovládat pračku přes aplikaci hOn </a:t>
            </a:r>
            <a:r>
              <a:rPr lang="cs-CZ" altLang="cs-CZ" sz="800" b="1" dirty="0">
                <a:latin typeface="Arial" panose="020B0604020202020204" pitchFamily="34" charset="0"/>
              </a:rPr>
              <a:t>se širokou škálou dodatečných informací a funkcí: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Funkce pro odložený začátek a konec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Kontrolní cyklus; Vedení statistik praní a čerpání 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9 rychlých programů do 1 hodiny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Energetická účinnost je o 10% nižší než ve třídě 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16 programů základních + 40 programů Wifi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Parní Smart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dirty="0">
                <a:latin typeface="Arial" charset="0"/>
              </a:rPr>
              <a:t>Eco 40 – 60°C</a:t>
            </a:r>
            <a:r>
              <a:rPr lang="cs-CZ" altLang="cs-CZ" sz="800" dirty="0" smtClean="0">
                <a:latin typeface="Arial" charset="0"/>
              </a:rPr>
              <a:t>, Bílé, </a:t>
            </a:r>
            <a:r>
              <a:rPr lang="cs-CZ" altLang="cs-CZ" sz="800" dirty="0">
                <a:latin typeface="Arial" charset="0"/>
              </a:rPr>
              <a:t>Vlna/ruční praní, Syntetika a barevné, Máchání, Odčerpání + Odstřeďování, </a:t>
            </a:r>
            <a:r>
              <a:rPr lang="cs-CZ" altLang="cs-CZ" sz="800" b="1" dirty="0">
                <a:latin typeface="Arial" charset="0"/>
              </a:rPr>
              <a:t>Rychlý jemný 59 min, Rychlé </a:t>
            </a:r>
            <a:r>
              <a:rPr lang="cs-CZ" altLang="cs-CZ" sz="800" b="1" dirty="0" smtClean="0">
                <a:latin typeface="Arial" charset="0"/>
              </a:rPr>
              <a:t>parní 39 </a:t>
            </a:r>
            <a:r>
              <a:rPr lang="cs-CZ" altLang="cs-CZ" sz="800" b="1" dirty="0">
                <a:latin typeface="Arial" charset="0"/>
              </a:rPr>
              <a:t>min, Rychlý hygienický Plus 59 min, Rychlý pro malé náplně 14, 30, 44 min, Rychlé smíšené a barevné 20° 59 min, Rychlá perfektní bavlna 59 min, Rychlý speciální 49 min, </a:t>
            </a:r>
            <a:r>
              <a:rPr lang="cs-CZ" altLang="cs-CZ" sz="800" dirty="0">
                <a:latin typeface="Arial" charset="0"/>
              </a:rPr>
              <a:t>Wifi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Rychlý/Nastavení míry znečištění (3), Extra máchání, Předpírka, Hygienický, Snadné </a:t>
            </a:r>
            <a:r>
              <a:rPr lang="cs-CZ" altLang="cs-CZ" sz="800" dirty="0" smtClean="0">
                <a:latin typeface="Arial" charset="0"/>
              </a:rPr>
              <a:t>žehlení - pára, Jeden kus (malé náplně), Noční praní, Čištění bubnu, </a:t>
            </a:r>
            <a:r>
              <a:rPr lang="cs-CZ" altLang="cs-CZ" sz="800" dirty="0">
                <a:latin typeface="Arial" charset="0"/>
              </a:rPr>
              <a:t>Odložený start až 24 hod, Nastavení teploty praní, Nastavení otáček odstřeďování, Zablokování 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dveří; Ochrana proti úniku vody Antioverflow a proti přepěnění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6</a:t>
            </a:r>
            <a:r>
              <a:rPr lang="cs-CZ" altLang="cs-CZ" sz="800" dirty="0" smtClean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místný digitální displej v češtině a slovenštině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Invertorový motor – tichý chod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Active Motion System - Čisticí účinek je zesílen zvýšením rychlosti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otáčení bubnu na více úrovních během praní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Materiál bubnu Nerez/ vany Silitech, Objem bubnu </a:t>
            </a:r>
            <a:r>
              <a:rPr lang="cs-CZ" altLang="cs-CZ" sz="800" dirty="0" smtClean="0">
                <a:latin typeface="Arial" charset="0"/>
              </a:rPr>
              <a:t>58 </a:t>
            </a:r>
            <a:r>
              <a:rPr lang="cs-CZ" altLang="cs-CZ" sz="800" dirty="0">
                <a:latin typeface="Arial" charset="0"/>
              </a:rPr>
              <a:t>l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Buben Shiatsu – masážní body na povrchu pro šetrnou péči o tkaniny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Šířka dvířek 35 cm; Úhel otevírání dvířek 180°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7497" y="275583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rychlých cyklů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 hodiny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860032" y="357301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chod - 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424421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844479" y="431613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Smísení pracího prostředku 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804285" y="5066195"/>
            <a:ext cx="3212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31020410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8059019099255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 s bílými dvířky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výrobku v x š x h (mm)	850 x 600 x 530</a:t>
            </a:r>
            <a:endParaRPr lang="cs-CZ" altLang="cs-CZ" sz="800" b="1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63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560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65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788024" y="105273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připojení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49" name="Immagine 4">
            <a:extLst>
              <a:ext uri="{FF2B5EF4-FFF2-40B4-BE49-F238E27FC236}">
                <a16:creationId xmlns="" xmlns:a16="http://schemas.microsoft.com/office/drawing/2014/main" id="{8FEC3CAD-FE03-456A-9135-E15186145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934" y="965273"/>
            <a:ext cx="1494701" cy="343503"/>
          </a:xfrm>
          <a:prstGeom prst="rect">
            <a:avLst/>
          </a:prstGeom>
        </p:spPr>
      </p:pic>
      <p:sp>
        <p:nvSpPr>
          <p:cNvPr id="4" name="Pětiúhelník 3"/>
          <p:cNvSpPr/>
          <p:nvPr/>
        </p:nvSpPr>
        <p:spPr>
          <a:xfrm>
            <a:off x="5753934" y="1772816"/>
            <a:ext cx="1617554" cy="36004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A-10 %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6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50" y="3421340"/>
            <a:ext cx="756000" cy="756000"/>
          </a:xfrm>
          <a:prstGeom prst="flowChartConnector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69" y="4221088"/>
            <a:ext cx="756000" cy="756000"/>
          </a:xfrm>
          <a:prstGeom prst="flowChartConnector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07" y="5004052"/>
            <a:ext cx="756000" cy="756000"/>
          </a:xfrm>
          <a:prstGeom prst="flowChartConnector">
            <a:avLst/>
          </a:prstGeom>
        </p:spPr>
      </p:pic>
      <p:sp>
        <p:nvSpPr>
          <p:cNvPr id="50" name="Ovál 49"/>
          <p:cNvSpPr/>
          <p:nvPr/>
        </p:nvSpPr>
        <p:spPr>
          <a:xfrm>
            <a:off x="4847563" y="5033463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55028" y="515238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Snadné žehlení - pára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27322"/>
            <a:ext cx="756000" cy="756000"/>
          </a:xfrm>
          <a:prstGeom prst="flowChartConnector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5665187" y="1484784"/>
            <a:ext cx="3106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Energetická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spotřeba o 10 % </a:t>
            </a:r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nižší než ve třídě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</a:t>
            </a:r>
            <a:endParaRPr lang="cs-CZ" dirty="0"/>
          </a:p>
        </p:txBody>
      </p:sp>
      <p:pic>
        <p:nvPicPr>
          <p:cNvPr id="57" name="Obrázek 56"/>
          <p:cNvPicPr>
            <a:picLocks noChangeAspect="1"/>
          </p:cNvPicPr>
          <p:nvPr/>
        </p:nvPicPr>
        <p:blipFill rotWithShape="1">
          <a:blip r:embed="rId11"/>
          <a:srcRect l="2283" t="9563" r="76286" b="46539"/>
          <a:stretch/>
        </p:blipFill>
        <p:spPr>
          <a:xfrm>
            <a:off x="4068024" y="1844824"/>
            <a:ext cx="720000" cy="720000"/>
          </a:xfrm>
          <a:prstGeom prst="flowChartConnector">
            <a:avLst/>
          </a:prstGeom>
        </p:spPr>
      </p:pic>
      <p:sp>
        <p:nvSpPr>
          <p:cNvPr id="58" name="Ovál 57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4860032" y="19888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Stahování více než 40 cyklů</a:t>
            </a:r>
            <a:r>
              <a:rPr lang="cs-CZ" sz="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6951" r="18500" b="6951"/>
          <a:stretch/>
        </p:blipFill>
        <p:spPr>
          <a:xfrm>
            <a:off x="5703198" y="2524393"/>
            <a:ext cx="1791419" cy="24482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90985"/>
          <a:stretch/>
        </p:blipFill>
        <p:spPr>
          <a:xfrm>
            <a:off x="8332831" y="800755"/>
            <a:ext cx="706388" cy="61823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49" y="2160927"/>
            <a:ext cx="1397847" cy="27956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91</Words>
  <Application>Microsoft Office PowerPoint</Application>
  <PresentationFormat>Předvádění na obrazovce (4:3)</PresentationFormat>
  <Paragraphs>67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115</cp:revision>
  <cp:lastPrinted>2016-05-05T10:40:20Z</cp:lastPrinted>
  <dcterms:created xsi:type="dcterms:W3CDTF">2015-07-16T11:02:07Z</dcterms:created>
  <dcterms:modified xsi:type="dcterms:W3CDTF">2024-08-13T08:08:48Z</dcterms:modified>
</cp:coreProperties>
</file>