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7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394" autoAdjust="0"/>
  </p:normalViewPr>
  <p:slideViewPr>
    <p:cSldViewPr>
      <p:cViewPr>
        <p:scale>
          <a:sx n="90" d="100"/>
          <a:sy n="90" d="100"/>
        </p:scale>
        <p:origin x="1234" y="-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18.02.2026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13DE2168-CD7B-66A9-45E7-74C6F474C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="" xmlns:a16="http://schemas.microsoft.com/office/drawing/2014/main" id="{D50EBF3D-E61F-0560-A97E-B4D7E1DB80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="" xmlns:a16="http://schemas.microsoft.com/office/drawing/2014/main" id="{BC733013-87EA-CE9B-57D7-25A0FB030E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="" xmlns:a16="http://schemas.microsoft.com/office/drawing/2014/main" id="{C7D23930-F68D-0EDF-1D63-BCCD6D0411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3910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18.02.2026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18.02.2026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18.02.2026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18.02.2026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18.02.2026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18.02.2026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18.02.2026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18.02.2026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=""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18.02.2026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18.02.2026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="" xmlns:a16="http://schemas.microsoft.com/office/drawing/2014/main" id="{ABF00531-EAA8-F523-2A9E-788BA7E3DC9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6135017"/>
            <a:ext cx="1331640" cy="722982"/>
          </a:xfrm>
          <a:prstGeom prst="rect">
            <a:avLst/>
          </a:prstGeom>
        </p:spPr>
      </p:pic>
      <p:sp>
        <p:nvSpPr>
          <p:cNvPr id="2" name="Zástupný symbol pro nadpis 1"/>
          <p:cNvSpPr>
            <a:spLocks noGrp="1"/>
          </p:cNvSpPr>
          <p:nvPr userDrawn="1"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65387AB-53D8-FF8F-A12A-6C61BE0ED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>
            <a:extLst>
              <a:ext uri="{FF2B5EF4-FFF2-40B4-BE49-F238E27FC236}">
                <a16:creationId xmlns="" xmlns:a16="http://schemas.microsoft.com/office/drawing/2014/main" id="{26BAEC73-666C-DD82-3DF6-4C8D10A4E38B}"/>
              </a:ext>
            </a:extLst>
          </p:cNvPr>
          <p:cNvSpPr txBox="1">
            <a:spLocks/>
          </p:cNvSpPr>
          <p:nvPr/>
        </p:nvSpPr>
        <p:spPr>
          <a:xfrm>
            <a:off x="173917" y="62227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latin typeface="Arial" charset="0"/>
              </a:rPr>
              <a:t>HW150-BD14397U-S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Předem </a:t>
            </a:r>
            <a:r>
              <a:rPr lang="cs-CZ" altLang="cs-CZ" sz="14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plněná automatická pračka </a:t>
            </a:r>
            <a:r>
              <a:rPr lang="cs-CZ" altLang="cs-CZ" sz="14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X </a:t>
            </a:r>
            <a:r>
              <a:rPr lang="cs-CZ" altLang="cs-CZ" sz="14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SERIES </a:t>
            </a:r>
            <a:r>
              <a:rPr lang="cs-CZ" altLang="cs-CZ" sz="14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11 SUPERDRUM</a:t>
            </a:r>
            <a:endParaRPr lang="cs-CZ" altLang="cs-CZ" sz="1400" b="1" dirty="0">
              <a:solidFill>
                <a:schemeClr val="bg1">
                  <a:lumMod val="50000"/>
                </a:schemeClr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Extra velký buben, Wifi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Direct Motion motor,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Smart Dosing,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ABT, Refresh, Ultra Fresh, CZ a SK displej,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Aquastop,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A-30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%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="" xmlns:a16="http://schemas.microsoft.com/office/drawing/2014/main" id="{EE360BC3-819E-8DA7-18AA-A6A8796A1E77}"/>
              </a:ext>
            </a:extLst>
          </p:cNvPr>
          <p:cNvCxnSpPr/>
          <p:nvPr/>
        </p:nvCxnSpPr>
        <p:spPr>
          <a:xfrm>
            <a:off x="3846325" y="998331"/>
            <a:ext cx="0" cy="576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>
            <a:extLst>
              <a:ext uri="{FF2B5EF4-FFF2-40B4-BE49-F238E27FC236}">
                <a16:creationId xmlns="" xmlns:a16="http://schemas.microsoft.com/office/drawing/2014/main" id="{F3CDBFE4-661A-C027-D6B3-38F56028539C}"/>
              </a:ext>
            </a:extLst>
          </p:cNvPr>
          <p:cNvSpPr txBox="1">
            <a:spLocks/>
          </p:cNvSpPr>
          <p:nvPr/>
        </p:nvSpPr>
        <p:spPr>
          <a:xfrm>
            <a:off x="56317" y="881699"/>
            <a:ext cx="3795603" cy="5976301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(Nařízení v přenesené pravomoci: (EU) 2019/2014)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		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Marketingové označení en.  účinnosti: o </a:t>
            </a:r>
            <a:r>
              <a:rPr lang="cs-CZ" altLang="cs-CZ" sz="800" b="1" dirty="0" smtClean="0">
                <a:latin typeface="Arial" charset="0"/>
              </a:rPr>
              <a:t>30 </a:t>
            </a:r>
            <a:r>
              <a:rPr lang="cs-CZ" altLang="cs-CZ" sz="800" b="1" dirty="0">
                <a:latin typeface="Arial" charset="0"/>
              </a:rPr>
              <a:t>% úspornější než třída 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Jmenovitá kapacita (kg)		</a:t>
            </a:r>
            <a:r>
              <a:rPr lang="cs-CZ" altLang="cs-CZ" sz="800" dirty="0" smtClean="0">
                <a:latin typeface="Arial" charset="0"/>
              </a:rPr>
              <a:t>15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na 1 cyklus programu Eco 40-60 (kWh) 	</a:t>
            </a:r>
            <a:r>
              <a:rPr lang="cs-CZ" altLang="cs-CZ" sz="800" dirty="0" smtClean="0">
                <a:latin typeface="Arial" charset="0"/>
              </a:rPr>
              <a:t>0,400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40-60 (kWh)	</a:t>
            </a:r>
            <a:r>
              <a:rPr lang="cs-CZ" altLang="cs-CZ" sz="800" dirty="0" smtClean="0">
                <a:latin typeface="Arial" charset="0"/>
              </a:rPr>
              <a:t>40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vody na 1 cyklus v programu Eco 40-60 (l) 	</a:t>
            </a:r>
            <a:r>
              <a:rPr lang="cs-CZ" altLang="cs-CZ" sz="800" dirty="0" smtClean="0">
                <a:latin typeface="Arial" charset="0"/>
              </a:rPr>
              <a:t>55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Otáčky při odstřeďování (ot./min)		1330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sušení odstřeďováním		B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Trvání programu Eco 40-60 (h:min)		</a:t>
            </a:r>
            <a:r>
              <a:rPr lang="cs-CZ" altLang="cs-CZ" sz="800" dirty="0" smtClean="0">
                <a:latin typeface="Arial" charset="0"/>
              </a:rPr>
              <a:t>4:00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Úroveň emisí hluku ve fázi odstřeďování (dB(A) re 1 pW) 	</a:t>
            </a:r>
            <a:r>
              <a:rPr lang="cs-CZ" altLang="cs-CZ" sz="800" dirty="0" smtClean="0">
                <a:latin typeface="Arial" charset="0"/>
              </a:rPr>
              <a:t>70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Emisní třída hluku šířeného vzduchem při odstřeďování	</a:t>
            </a:r>
            <a:r>
              <a:rPr lang="cs-CZ" altLang="cs-CZ" sz="800" dirty="0" smtClean="0">
                <a:latin typeface="Arial" charset="0"/>
              </a:rPr>
              <a:t>A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Technologie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Wifi + Bluetooth připojení </a:t>
            </a:r>
            <a:r>
              <a:rPr lang="cs-CZ" altLang="cs-CZ" sz="800" dirty="0">
                <a:latin typeface="Arial" panose="020B0604020202020204" pitchFamily="34" charset="0"/>
              </a:rPr>
              <a:t>-  možnost bezdotykového připojení k Wifi a ovládání pračky přes aplikaci hOn s více než 60 dalšími programy a funkcemi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Aplikace hOn navrhne nejlepší program pro péči o vaše oděvy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Direct Motion Motor – motor umístěný přímo na bubnu bez použití řemenu, tichý chod pouhých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70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dB(A) při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odstřeďování</a:t>
            </a:r>
          </a:p>
          <a:p>
            <a:r>
              <a:rPr lang="cs-CZ" sz="800" b="1" dirty="0">
                <a:latin typeface="Arial" charset="0"/>
                <a:cs typeface="Arial" panose="020B0604020202020204" pitchFamily="34" charset="0"/>
              </a:rPr>
              <a:t>Ultra Fresh – až 12 hod na vyndání prádla. Po skončení programu se spustí funkce čerstvého vzduchu pro zamezení zápachu a tvorby plísní a </a:t>
            </a:r>
            <a:r>
              <a:rPr lang="cs-CZ" sz="800" b="1" dirty="0" smtClean="0">
                <a:latin typeface="Arial" charset="0"/>
                <a:cs typeface="Arial" panose="020B0604020202020204" pitchFamily="34" charset="0"/>
              </a:rPr>
              <a:t>bakterií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Smart Dosing – auto dávkovač pracího prostředku a aviváže </a:t>
            </a:r>
            <a:endParaRPr lang="cs-CZ" sz="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ABT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– antibakt. ošetření zásuvky na detergent a gumového těsnění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Dual Spray – údržba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těsnění a vnitřního skla dveří pomocí 2 trysek</a:t>
            </a: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Pillow Drum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– šetrný buben s polštářkovými výstupky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i-</a:t>
            </a:r>
            <a:r>
              <a:rPr lang="cs-CZ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 – regulace doby praní dle potřeby</a:t>
            </a: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Funkce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„Refresh“- Osvěžení - vytváří jemnou a teplou vodní mlhu, která proniká do vláken; zbavuje zápachu, desinfikuje a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sterilizuje</a:t>
            </a: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Programy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16 programů +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Wifi: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Eco 40-60, Smart AI, Košile, Bavlna, Syntetika, Jemné, Dětské, Antialergenní, Rychlý 15‘, Vlna, Odstřeďování, Bavlna 20°C, Mix, Přikrývky, Samočistění, Ultra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Fresh</a:t>
            </a: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Funkce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Ultra Fresh, Refresh, Automatické dávkování detergentu a aviváže, i-</a:t>
            </a:r>
            <a:r>
              <a:rPr lang="cs-CZ" sz="800" dirty="0" err="1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, Wifi, Teplota, Otáčky, Počet máchání, Odložený start, Odstraňování skvrn (12 druhů), Zablokování tlačítek</a:t>
            </a: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Bezpečnost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Bezpečnostní zámek dveří; Ochrana proti úniku vody - plovák na dně detekuje únik;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Ochrana proti přetečení Aquastop</a:t>
            </a:r>
          </a:p>
          <a:p>
            <a:pPr marL="0" indent="0">
              <a:buNone/>
            </a:pP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Konstrukce</a:t>
            </a: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Obrázkový dotykový displej v CZ i SK ; Direct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Motion motor </a:t>
            </a: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XXL objem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bubnu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98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l;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Plnicí tvor  36 cm; Materiál bubnu Nerez/ vany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Silitech</a:t>
            </a: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="" xmlns:a16="http://schemas.microsoft.com/office/drawing/2014/main" id="{55C391B9-6C53-8A18-3380-BC8C9EC370A1}"/>
              </a:ext>
            </a:extLst>
          </p:cNvPr>
          <p:cNvCxnSpPr/>
          <p:nvPr/>
        </p:nvCxnSpPr>
        <p:spPr>
          <a:xfrm>
            <a:off x="5502509" y="998331"/>
            <a:ext cx="0" cy="576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>
            <a:extLst>
              <a:ext uri="{FF2B5EF4-FFF2-40B4-BE49-F238E27FC236}">
                <a16:creationId xmlns="" xmlns:a16="http://schemas.microsoft.com/office/drawing/2014/main" id="{47973599-958F-BCF4-2835-C696DC979488}"/>
              </a:ext>
            </a:extLst>
          </p:cNvPr>
          <p:cNvSpPr/>
          <p:nvPr/>
        </p:nvSpPr>
        <p:spPr>
          <a:xfrm>
            <a:off x="5577070" y="4509120"/>
            <a:ext cx="33843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</a:t>
            </a:r>
            <a:r>
              <a:rPr lang="cs-CZ" altLang="cs-CZ" sz="800" dirty="0" smtClean="0">
                <a:latin typeface="Arial" charset="0"/>
              </a:rPr>
              <a:t>31021028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latin typeface="Arial" charset="0"/>
              </a:rPr>
              <a:t>EAN</a:t>
            </a:r>
            <a:r>
              <a:rPr lang="cs-CZ" altLang="cs-CZ" sz="800" dirty="0">
                <a:latin typeface="Arial" charset="0"/>
              </a:rPr>
              <a:t>		</a:t>
            </a:r>
            <a:r>
              <a:rPr lang="cs-CZ" altLang="cs-CZ" sz="800" dirty="0" smtClean="0">
                <a:latin typeface="Arial" charset="0"/>
              </a:rPr>
              <a:t>6921081514245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Bílá s černými dvířky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985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701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687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cs-CZ" altLang="cs-CZ" sz="800" b="1" dirty="0">
                <a:solidFill>
                  <a:prstClr val="black"/>
                </a:solidFill>
                <a:latin typeface="Arial" panose="020B0604020202020204" pitchFamily="34" charset="0"/>
              </a:rPr>
              <a:t>mm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celková 		hloubka včetně dveří a 		připojení na vodu a odpad</a:t>
            </a:r>
          </a:p>
          <a:p>
            <a:pPr lvl="0"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570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mm (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bez dveří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a připojení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		na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vodu a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odpad)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Čistá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106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1111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751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782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117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0" name="TextovéPole 49">
            <a:extLst>
              <a:ext uri="{FF2B5EF4-FFF2-40B4-BE49-F238E27FC236}">
                <a16:creationId xmlns="" xmlns:a16="http://schemas.microsoft.com/office/drawing/2014/main" id="{D9027882-4A15-8A19-90A4-9F04770A8531}"/>
              </a:ext>
            </a:extLst>
          </p:cNvPr>
          <p:cNvSpPr txBox="1"/>
          <p:nvPr/>
        </p:nvSpPr>
        <p:spPr>
          <a:xfrm>
            <a:off x="4638413" y="1934435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>
            <a:extLst>
              <a:ext uri="{FF2B5EF4-FFF2-40B4-BE49-F238E27FC236}">
                <a16:creationId xmlns="" xmlns:a16="http://schemas.microsoft.com/office/drawing/2014/main" id="{3CB82D36-F317-99CF-2471-4F31EEBAEB83}"/>
              </a:ext>
            </a:extLst>
          </p:cNvPr>
          <p:cNvSpPr txBox="1"/>
          <p:nvPr/>
        </p:nvSpPr>
        <p:spPr>
          <a:xfrm>
            <a:off x="5479162" y="65871"/>
            <a:ext cx="38544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16" name="Obrázek 15">
            <a:extLst>
              <a:ext uri="{FF2B5EF4-FFF2-40B4-BE49-F238E27FC236}">
                <a16:creationId xmlns="" xmlns:a16="http://schemas.microsoft.com/office/drawing/2014/main" id="{AEF81B81-0013-DA82-B16E-EB4DCC615A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508" y="974427"/>
            <a:ext cx="623745" cy="623745"/>
          </a:xfrm>
          <a:prstGeom prst="rect">
            <a:avLst/>
          </a:prstGeom>
        </p:spPr>
      </p:pic>
      <p:sp>
        <p:nvSpPr>
          <p:cNvPr id="27" name="Pětiúhelník 26"/>
          <p:cNvSpPr/>
          <p:nvPr/>
        </p:nvSpPr>
        <p:spPr>
          <a:xfrm>
            <a:off x="5659688" y="1205769"/>
            <a:ext cx="1617554" cy="36004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A-30 </a:t>
            </a:r>
            <a:r>
              <a:rPr lang="cs-CZ" dirty="0" smtClean="0">
                <a:solidFill>
                  <a:schemeClr val="bg1"/>
                </a:solidFill>
              </a:rPr>
              <a:t>%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6" name="TextovéPole 35"/>
          <p:cNvSpPr txBox="1"/>
          <p:nvPr/>
        </p:nvSpPr>
        <p:spPr>
          <a:xfrm>
            <a:off x="4662258" y="908720"/>
            <a:ext cx="8622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 s možností ovládání přes aplikaci hOn</a:t>
            </a:r>
          </a:p>
        </p:txBody>
      </p:sp>
      <p:sp>
        <p:nvSpPr>
          <p:cNvPr id="37" name="TextovéPole 36"/>
          <p:cNvSpPr txBox="1"/>
          <p:nvPr/>
        </p:nvSpPr>
        <p:spPr>
          <a:xfrm>
            <a:off x="4653512" y="3367475"/>
            <a:ext cx="92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Antibakteriální ošetření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zásuvky na prášek a těsnění</a:t>
            </a:r>
          </a:p>
        </p:txBody>
      </p:sp>
      <p:sp>
        <p:nvSpPr>
          <p:cNvPr id="38" name="TextovéPole 37"/>
          <p:cNvSpPr txBox="1"/>
          <p:nvPr/>
        </p:nvSpPr>
        <p:spPr>
          <a:xfrm>
            <a:off x="4634397" y="1733907"/>
            <a:ext cx="8977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Motion Motor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motor umístěný přímo na bubnu bez použití řemenu, tichý chod </a:t>
            </a:r>
          </a:p>
        </p:txBody>
      </p:sp>
      <p:sp>
        <p:nvSpPr>
          <p:cNvPr id="41" name="TextovéPole 40"/>
          <p:cNvSpPr txBox="1"/>
          <p:nvPr/>
        </p:nvSpPr>
        <p:spPr>
          <a:xfrm>
            <a:off x="4671887" y="2587061"/>
            <a:ext cx="8371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Ultra Fresh – </a:t>
            </a:r>
            <a:r>
              <a:rPr lang="pl-PL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až 12 hod na vyndání prádla</a:t>
            </a:r>
            <a:endParaRPr lang="pl-PL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2" name="Obrázek 4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4397" y="3284984"/>
            <a:ext cx="720000" cy="720000"/>
          </a:xfrm>
          <a:prstGeom prst="rect">
            <a:avLst/>
          </a:prstGeom>
        </p:spPr>
      </p:pic>
      <p:sp>
        <p:nvSpPr>
          <p:cNvPr id="44" name="TextovéPole 43"/>
          <p:cNvSpPr txBox="1"/>
          <p:nvPr/>
        </p:nvSpPr>
        <p:spPr>
          <a:xfrm>
            <a:off x="4636782" y="4941168"/>
            <a:ext cx="8977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Pillow Drum </a:t>
            </a:r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šetrný buben s polštářkovými výstupky pro jemné zacházení s prádlem</a:t>
            </a:r>
          </a:p>
        </p:txBody>
      </p:sp>
      <p:pic>
        <p:nvPicPr>
          <p:cNvPr id="45" name="Obrázek 4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1514" y="4959251"/>
            <a:ext cx="720000" cy="720000"/>
          </a:xfrm>
          <a:prstGeom prst="rect">
            <a:avLst/>
          </a:prstGeom>
        </p:spPr>
      </p:pic>
      <p:sp>
        <p:nvSpPr>
          <p:cNvPr id="47" name="TextovéPole 46"/>
          <p:cNvSpPr txBox="1"/>
          <p:nvPr/>
        </p:nvSpPr>
        <p:spPr>
          <a:xfrm>
            <a:off x="4611569" y="4077072"/>
            <a:ext cx="92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Refresh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osvěží </a:t>
            </a:r>
            <a:r>
              <a:rPr lang="cs-CZ" sz="800" dirty="0">
                <a:latin typeface="Arial" charset="0"/>
                <a:cs typeface="Arial" panose="020B0604020202020204" pitchFamily="34" charset="0"/>
              </a:rPr>
              <a:t>oblečení a zbavuje zápachu, desinfikuje a sterilizuje</a:t>
            </a:r>
          </a:p>
        </p:txBody>
      </p:sp>
      <p:pic>
        <p:nvPicPr>
          <p:cNvPr id="48" name="Obrázek 4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391" y="4116061"/>
            <a:ext cx="720000" cy="720000"/>
          </a:xfrm>
          <a:prstGeom prst="rect">
            <a:avLst/>
          </a:prstGeom>
        </p:spPr>
      </p:pic>
      <p:pic>
        <p:nvPicPr>
          <p:cNvPr id="29" name="Obrázek 2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788" y="1716216"/>
            <a:ext cx="720000" cy="720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01" t="3800" r="16401" b="3800"/>
          <a:stretch/>
        </p:blipFill>
        <p:spPr>
          <a:xfrm>
            <a:off x="5640112" y="1648207"/>
            <a:ext cx="2080664" cy="2860913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408764" y="792106"/>
            <a:ext cx="706388" cy="692696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1718147"/>
            <a:ext cx="1360517" cy="27210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154" y="2564904"/>
            <a:ext cx="720000" cy="720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788" y="5932912"/>
            <a:ext cx="720000" cy="720000"/>
          </a:xfrm>
          <a:prstGeom prst="rect">
            <a:avLst/>
          </a:prstGeom>
        </p:spPr>
      </p:pic>
      <p:sp>
        <p:nvSpPr>
          <p:cNvPr id="30" name="TextovéPole 29"/>
          <p:cNvSpPr txBox="1"/>
          <p:nvPr/>
        </p:nvSpPr>
        <p:spPr>
          <a:xfrm>
            <a:off x="4626803" y="5932912"/>
            <a:ext cx="8977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XXL buben –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extra velký buben 98 l s kapacitou až na 15 kg prádla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29146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schemas.microsoft.com/office/2006/documentManagement/types"/>
    <ds:schemaRef ds:uri="http://schemas.microsoft.com/office/infopath/2007/PartnerControls"/>
    <ds:schemaRef ds:uri="a09af93a-bc92-4cce-8ba3-c8fdbed82e22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b4af0723-3826-4aee-ba08-906e8dce3040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2709</TotalTime>
  <Words>136</Words>
  <Application>Microsoft Office PowerPoint</Application>
  <PresentationFormat>Předvádění na obrazovce (4:3)</PresentationFormat>
  <Paragraphs>58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293</cp:revision>
  <cp:lastPrinted>2025-07-01T09:17:14Z</cp:lastPrinted>
  <dcterms:created xsi:type="dcterms:W3CDTF">2015-07-16T11:02:07Z</dcterms:created>
  <dcterms:modified xsi:type="dcterms:W3CDTF">2026-02-18T14:32:14Z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