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>
        <p:scale>
          <a:sx n="97" d="100"/>
          <a:sy n="97" d="100"/>
        </p:scale>
        <p:origin x="1555" y="-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H4MWID49G6NQB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Kompaktní pečící trouba ID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4 s grilem a víceúrovňovým pečením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Objem 44 l, gril, víceúrovňové pečení,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AirFry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dotykové ovládání + LCD displej GRAPHIC UX, halogenové osvětlení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891774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Kapacita (l) 			44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Stupně mikrovlnného výkonu (W) 		</a:t>
            </a:r>
            <a:r>
              <a:rPr lang="da-DK" altLang="cs-CZ" sz="800" dirty="0">
                <a:latin typeface="Arial" charset="0"/>
                <a:cs typeface="+mn-cs"/>
              </a:rPr>
              <a:t>6levels 150 / 300 / </a:t>
            </a:r>
            <a:r>
              <a:rPr lang="cs-CZ" altLang="cs-CZ" sz="800" dirty="0">
                <a:latin typeface="Arial" charset="0"/>
                <a:cs typeface="+mn-cs"/>
              </a:rPr>
              <a:t>				</a:t>
            </a:r>
            <a:r>
              <a:rPr lang="da-DK" altLang="cs-CZ" sz="800" dirty="0">
                <a:latin typeface="Arial" charset="0"/>
                <a:cs typeface="+mn-cs"/>
              </a:rPr>
              <a:t>450/600/750/ 900W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Maximální výkon gril (W)		</a:t>
            </a:r>
            <a:r>
              <a:rPr lang="cs-CZ" altLang="cs-CZ" sz="800" dirty="0">
                <a:latin typeface="Arial" charset="0"/>
              </a:rPr>
              <a:t>25</a:t>
            </a:r>
            <a:r>
              <a:rPr lang="cs-CZ" altLang="cs-CZ" sz="800" dirty="0">
                <a:latin typeface="Arial" charset="0"/>
                <a:cs typeface="+mn-cs"/>
              </a:rPr>
              <a:t>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výkon horkého vzduchu (W)		1200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výkon mikrovlnného ohřevu (W)	900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Maximální výkon (W)		2300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Jištění (A)			13</a:t>
            </a:r>
            <a:br>
              <a:rPr lang="cs-CZ" altLang="cs-CZ" sz="800" dirty="0">
                <a:latin typeface="Arial" charset="0"/>
              </a:rPr>
            </a:b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Programy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11</a:t>
            </a:r>
            <a:r>
              <a:rPr lang="cs-CZ" altLang="cs-CZ" sz="800" b="1" dirty="0">
                <a:latin typeface="Arial" charset="0"/>
                <a:cs typeface="+mn-cs"/>
              </a:rPr>
              <a:t> programů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Mikrovlnný ohřev, Statický, </a:t>
            </a:r>
            <a:r>
              <a:rPr lang="cs-CZ" altLang="cs-CZ" sz="800" dirty="0" err="1">
                <a:latin typeface="Arial" charset="0"/>
              </a:rPr>
              <a:t>Statický+ventilátor</a:t>
            </a:r>
            <a:r>
              <a:rPr lang="cs-CZ" altLang="cs-CZ" sz="800" dirty="0">
                <a:latin typeface="Arial" charset="0"/>
              </a:rPr>
              <a:t>, Víceúrovňové pečení, Gril, </a:t>
            </a:r>
            <a:r>
              <a:rPr lang="cs-CZ" altLang="cs-CZ" sz="800" dirty="0" err="1">
                <a:latin typeface="Arial" charset="0"/>
              </a:rPr>
              <a:t>Gril+ventilátor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err="1">
                <a:latin typeface="Arial" charset="0"/>
              </a:rPr>
              <a:t>Gril+spodní</a:t>
            </a:r>
            <a:r>
              <a:rPr lang="cs-CZ" altLang="cs-CZ" sz="800" dirty="0">
                <a:latin typeface="Arial" charset="0"/>
              </a:rPr>
              <a:t> ohřev, Víceúrovňové </a:t>
            </a:r>
            <a:r>
              <a:rPr lang="cs-CZ" altLang="cs-CZ" sz="800" dirty="0" err="1">
                <a:latin typeface="Arial" charset="0"/>
              </a:rPr>
              <a:t>pečení+mikrovlny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err="1">
                <a:latin typeface="Arial" charset="0"/>
              </a:rPr>
              <a:t>Gril+ventilátor+mikrovlny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err="1">
                <a:latin typeface="Arial" charset="0"/>
              </a:rPr>
              <a:t>Gril+mikrovlny</a:t>
            </a:r>
            <a:r>
              <a:rPr lang="cs-CZ" altLang="cs-CZ" sz="800" dirty="0">
                <a:latin typeface="Arial" charset="0"/>
              </a:rPr>
              <a:t>, Rozmrazování dle času/hmotnosti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Speciální programy</a:t>
            </a:r>
            <a:r>
              <a:rPr lang="cs-CZ" altLang="cs-CZ" sz="800" dirty="0">
                <a:latin typeface="Arial" charset="0"/>
                <a:cs typeface="+mn-cs"/>
              </a:rPr>
              <a:t>: </a:t>
            </a:r>
            <a:r>
              <a:rPr lang="cs-CZ" altLang="cs-CZ" sz="800" dirty="0" err="1">
                <a:latin typeface="Arial" charset="0"/>
                <a:cs typeface="+mn-cs"/>
              </a:rPr>
              <a:t>AirFry</a:t>
            </a:r>
            <a:r>
              <a:rPr lang="cs-CZ" altLang="cs-CZ" sz="800" dirty="0">
                <a:latin typeface="Arial" charset="0"/>
                <a:cs typeface="+mn-cs"/>
              </a:rPr>
              <a:t>, Sušení, Jogurt, Kynutí</a:t>
            </a:r>
            <a:r>
              <a:rPr lang="cs-CZ" altLang="cs-CZ" sz="800" dirty="0">
                <a:latin typeface="Arial" charset="0"/>
              </a:rPr>
              <a:t>, Popcorn (pouze v aplikaci), </a:t>
            </a:r>
            <a:r>
              <a:rPr lang="cs-CZ" altLang="cs-CZ" sz="800" b="1" dirty="0" err="1">
                <a:latin typeface="Arial" charset="0"/>
              </a:rPr>
              <a:t>Everyday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cooking</a:t>
            </a:r>
            <a:r>
              <a:rPr lang="cs-CZ" altLang="cs-CZ" sz="800" b="1" dirty="0">
                <a:latin typeface="Arial" charset="0"/>
              </a:rPr>
              <a:t>: </a:t>
            </a:r>
            <a:r>
              <a:rPr lang="cs-CZ" altLang="cs-CZ" sz="800" dirty="0">
                <a:latin typeface="Arial" charset="0"/>
              </a:rPr>
              <a:t>Maso, Ryby, Zelenina, Pečivo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Konektivita - </a:t>
            </a:r>
            <a:r>
              <a:rPr lang="cs-CZ" altLang="cs-CZ" sz="800" b="1" dirty="0" err="1">
                <a:latin typeface="Arial" charset="0"/>
              </a:rPr>
              <a:t>Wifi+Bluetooth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doplňkové funkce v aplikaci </a:t>
            </a:r>
            <a:r>
              <a:rPr lang="cs-CZ" altLang="cs-CZ" sz="800" dirty="0" err="1">
                <a:latin typeface="Arial" charset="0"/>
              </a:rPr>
              <a:t>hOn</a:t>
            </a: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Technologie </a:t>
            </a:r>
            <a:r>
              <a:rPr lang="cs-CZ" altLang="cs-CZ" sz="800" b="1" dirty="0" err="1">
                <a:latin typeface="Arial" charset="0"/>
              </a:rPr>
              <a:t>Inverter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- rovnoměrné a homogenní výsledky vaření díky nepřetržitému přerušovanému uvolňování vln, které se rovnoměrně šíří po celém vnitřku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Funkce </a:t>
            </a:r>
            <a:r>
              <a:rPr lang="cs-CZ" altLang="cs-CZ" sz="800" b="1" dirty="0" err="1">
                <a:latin typeface="Arial" charset="0"/>
                <a:cs typeface="+mn-cs"/>
              </a:rPr>
              <a:t>Keep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  <a:r>
              <a:rPr lang="cs-CZ" altLang="cs-CZ" sz="800" b="1" dirty="0" err="1">
                <a:latin typeface="Arial" charset="0"/>
                <a:cs typeface="+mn-cs"/>
              </a:rPr>
              <a:t>Warm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  <a:r>
              <a:rPr lang="cs-CZ" altLang="cs-CZ" sz="800" dirty="0">
                <a:latin typeface="Arial" charset="0"/>
                <a:cs typeface="+mn-cs"/>
              </a:rPr>
              <a:t>– pouze p</a:t>
            </a:r>
            <a:r>
              <a:rPr lang="cs-CZ" altLang="cs-CZ" sz="800" dirty="0">
                <a:latin typeface="Arial" charset="0"/>
              </a:rPr>
              <a:t>řes aplikaci </a:t>
            </a:r>
            <a:r>
              <a:rPr lang="cs-CZ" altLang="cs-CZ" sz="800" dirty="0" err="1">
                <a:latin typeface="Arial" charset="0"/>
              </a:rPr>
              <a:t>hOn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Elektronická minutka se zvukovou signalizací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Digitální hodiny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Odložený start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Ryc</a:t>
            </a:r>
            <a:r>
              <a:rPr lang="cs-CZ" altLang="cs-CZ" sz="800" b="1" dirty="0">
                <a:latin typeface="Arial" charset="0"/>
              </a:rPr>
              <a:t>hlý ohřev (+30 s)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4 úrovně pečení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Nerezové drátěné postranní pojezdy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Dotykové ovládání + LCD displej GRAPHIC UX 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Halogenové osvětlení vnitřního prostoru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Otevírání dvířek výklopem, Nerezový interiér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  <a:cs typeface="+mn-cs"/>
              </a:rPr>
              <a:t>Soft</a:t>
            </a:r>
            <a:r>
              <a:rPr lang="cs-CZ" altLang="cs-CZ" sz="800" b="1" dirty="0" err="1">
                <a:latin typeface="Arial" charset="0"/>
              </a:rPr>
              <a:t>Close</a:t>
            </a:r>
            <a:r>
              <a:rPr lang="cs-CZ" altLang="cs-CZ" sz="800" dirty="0">
                <a:latin typeface="Arial" charset="0"/>
              </a:rPr>
              <a:t> - </a:t>
            </a:r>
            <a:r>
              <a:rPr lang="cs-CZ" sz="800" b="0" i="0" dirty="0">
                <a:effectLst/>
                <a:latin typeface="Aptos Narrow" panose="020B0004020202020204" pitchFamily="34" charset="0"/>
              </a:rPr>
              <a:t>závěsy tlumící pohyb dvířek během zavírání</a:t>
            </a:r>
            <a:endParaRPr lang="cs-CZ" sz="800" b="0" i="0" dirty="0">
              <a:effectLst/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SoftOpen</a:t>
            </a:r>
            <a:r>
              <a:rPr lang="cs-CZ" altLang="cs-CZ" sz="800" dirty="0">
                <a:latin typeface="Arial" charset="0"/>
              </a:rPr>
              <a:t> - </a:t>
            </a:r>
            <a:r>
              <a:rPr lang="cs-CZ" sz="800" b="0" i="0" dirty="0">
                <a:effectLst/>
                <a:latin typeface="Aptos Narrow" panose="020B0004020202020204" pitchFamily="34" charset="0"/>
              </a:rPr>
              <a:t>pohodlná manipulace při otevírání dvířek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1x pečicí plech</a:t>
            </a:r>
          </a:p>
          <a:p>
            <a:pPr marL="0" indent="0"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1x teplotní sonda (kabelová)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38900761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8059019086743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455 × 595 × 555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35,9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530 × 650 × 650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38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FCFA0DF-3B6B-48B3-A01F-075AB493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215" y="1877640"/>
            <a:ext cx="693605" cy="616305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30556B0D-81CF-4DD3-9363-2B8DB99E127F}"/>
              </a:ext>
            </a:extLst>
          </p:cNvPr>
          <p:cNvSpPr txBox="1"/>
          <p:nvPr/>
        </p:nvSpPr>
        <p:spPr>
          <a:xfrm>
            <a:off x="4649136" y="1975642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 dotykové ovládání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8DD1632-A57F-4F75-B6B1-D704139B6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807" y="2674305"/>
            <a:ext cx="506356" cy="581195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FEFA6D30-5F15-45EB-9D7E-2F2770551E5B}"/>
              </a:ext>
            </a:extLst>
          </p:cNvPr>
          <p:cNvSpPr txBox="1"/>
          <p:nvPr/>
        </p:nvSpPr>
        <p:spPr>
          <a:xfrm>
            <a:off x="4571734" y="2657445"/>
            <a:ext cx="1061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kombinace s troubou ID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ve stejném designu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AD42BE-4EAA-4BD6-BCBD-CA2D203174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r="18992"/>
          <a:stretch/>
        </p:blipFill>
        <p:spPr>
          <a:xfrm>
            <a:off x="4025908" y="3515846"/>
            <a:ext cx="574614" cy="44005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C2C63678-70A2-4FC7-B4A8-F350E488783A}"/>
              </a:ext>
            </a:extLst>
          </p:cNvPr>
          <p:cNvSpPr txBox="1"/>
          <p:nvPr/>
        </p:nvSpPr>
        <p:spPr>
          <a:xfrm>
            <a:off x="4581753" y="3505043"/>
            <a:ext cx="106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 receptů na dosah ruky v aplikaci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9257339-CE9A-E474-1255-F1072633D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6376" y="4173112"/>
            <a:ext cx="444899" cy="44424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16AE43A-2799-C280-A2EE-A5DE4D700A40}"/>
              </a:ext>
            </a:extLst>
          </p:cNvPr>
          <p:cNvSpPr txBox="1"/>
          <p:nvPr/>
        </p:nvSpPr>
        <p:spPr>
          <a:xfrm>
            <a:off x="4600522" y="4244121"/>
            <a:ext cx="106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AirFry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zdravější smažení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6AEADBE6-58E3-162C-7010-026A5F07DA63}"/>
              </a:ext>
            </a:extLst>
          </p:cNvPr>
          <p:cNvGrpSpPr/>
          <p:nvPr/>
        </p:nvGrpSpPr>
        <p:grpSpPr>
          <a:xfrm>
            <a:off x="4076460" y="4725523"/>
            <a:ext cx="499354" cy="504564"/>
            <a:chOff x="4171147" y="4021051"/>
            <a:chExt cx="499354" cy="504564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4A065CD6-AAAE-A3DA-1545-05C18C5FC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1147" y="4021051"/>
              <a:ext cx="499354" cy="504564"/>
            </a:xfrm>
            <a:prstGeom prst="rect">
              <a:avLst/>
            </a:prstGeom>
          </p:spPr>
        </p:pic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77988A54-BFA7-4D95-5077-7D834BC4C715}"/>
                </a:ext>
              </a:extLst>
            </p:cNvPr>
            <p:cNvSpPr/>
            <p:nvPr/>
          </p:nvSpPr>
          <p:spPr>
            <a:xfrm>
              <a:off x="4401541" y="4030706"/>
              <a:ext cx="188902" cy="1714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C2D4633-F92D-1090-97EE-99CE73DAD768}"/>
              </a:ext>
            </a:extLst>
          </p:cNvPr>
          <p:cNvSpPr txBox="1"/>
          <p:nvPr/>
        </p:nvSpPr>
        <p:spPr>
          <a:xfrm>
            <a:off x="4581753" y="4870893"/>
            <a:ext cx="106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Teplotní sonda kabelová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7F7F3E-7410-3698-125A-564C68557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2643" y="1147918"/>
            <a:ext cx="2881805" cy="214837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B1700F3-1545-0A85-59C6-8DE419165D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120" y="3321807"/>
            <a:ext cx="1944216" cy="154908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08AB775-E05E-DEA3-201C-834D1E7917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2206" y="3444911"/>
            <a:ext cx="1581591" cy="1077219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Obrázek 22">
            <a:extLst>
              <a:ext uri="{FF2B5EF4-FFF2-40B4-BE49-F238E27FC236}">
                <a16:creationId xmlns:a16="http://schemas.microsoft.com/office/drawing/2014/main" id="{AE1C8EF5-AC0C-7B11-1646-01C12E6986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9954" y="1171727"/>
            <a:ext cx="576062" cy="578611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C01CBE88-3393-65CE-6684-75422E94D136}"/>
              </a:ext>
            </a:extLst>
          </p:cNvPr>
          <p:cNvSpPr txBox="1"/>
          <p:nvPr/>
        </p:nvSpPr>
        <p:spPr>
          <a:xfrm>
            <a:off x="4687089" y="1187495"/>
            <a:ext cx="99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Konektivita – dostupné funkce v aplikaci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1747CF-528E-4FB1-8821-D297DBD7BA7C}">
  <ds:schemaRefs>
    <ds:schemaRef ds:uri="http://purl.org/dc/elements/1.1/"/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a09af93a-bc92-4cce-8ba3-c8fdbed82e22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388</Words>
  <Application>Microsoft Office PowerPoint</Application>
  <PresentationFormat>Předvádění na obrazovce (4:3)</PresentationFormat>
  <Paragraphs>56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Aptos Narrow</vt:lpstr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324</cp:revision>
  <cp:lastPrinted>2021-09-06T12:31:26Z</cp:lastPrinted>
  <dcterms:created xsi:type="dcterms:W3CDTF">2015-07-16T11:02:07Z</dcterms:created>
  <dcterms:modified xsi:type="dcterms:W3CDTF">2024-10-02T12:12:29Z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