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5405" autoAdjust="0"/>
  </p:normalViewPr>
  <p:slideViewPr>
    <p:cSldViewPr snapToGrid="0">
      <p:cViewPr varScale="1">
        <p:scale>
          <a:sx n="89" d="100"/>
          <a:sy n="89" d="100"/>
        </p:scale>
        <p:origin x="1310" y="77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 smtClean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  <a:extLst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jp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" y="-15240"/>
            <a:ext cx="8983980" cy="92825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HW4 27AMC7/1-S</a:t>
            </a: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Předem plněná automatická pračka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H-</a:t>
            </a: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WASH 500 SLIM</a:t>
            </a:r>
            <a:b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Wifi + Bluetooth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připojení, aplikace hOn, All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In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One 59 min,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displej v CZ i SK, pára, Eco Power Inverter motor, A-15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%</a:t>
            </a:r>
            <a:br>
              <a:rPr lang="cs-CZ" altLang="cs-CZ" sz="1400" b="0" cap="none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endParaRPr lang="cs-CZ" altLang="cs-CZ" sz="1400" b="0" cap="none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0" y="785618"/>
            <a:ext cx="4122420" cy="6072382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Hlavní vlastnosti (Nařízení v přenesené pravomoci: (EU) 2019/2014)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energetické účinnosti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A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Marketingové označení en.  účinnosti: o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15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% úspornější než třída A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Jmenovitá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kapacita (kg)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7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 cyklus programu Eco 40-60 (kWh)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0,381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100 cyklů programu Eco 40-60 (kWh)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38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vody na 1 cyklus v programu Eco 40-60 (l)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41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Otáčky při odstřeďování (ot./min)	</a:t>
            </a:r>
            <a:r>
              <a:rPr lang="cs-CZ" altLang="cs-CZ" sz="80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  <a:r>
              <a:rPr lang="cs-CZ" altLang="cs-CZ" sz="800" smtClean="0">
                <a:solidFill>
                  <a:prstClr val="black"/>
                </a:solidFill>
                <a:latin typeface="Arial" charset="0"/>
                <a:cs typeface="+mn-cs"/>
              </a:rPr>
              <a:t>1151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účinnosti sušení odstřeďováním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B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Trvání programu Eco 40-60 (h:min)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3:28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Úroveň emisí hluku ve fázi odstřeďování (dB(A) re 1 pW)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74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Emisní třída hluku šířeného vzduchem při odstřeďování	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Technologie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-  možnost bezdotykového připojení k Wifi a ovládání pračky přes aplikaci hOn se širokou škálou dodatečných informací a funkcí.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Funkce naskenování štítků oblečení a možnost vytvoření virtuálního šatníku.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      Aplikace hOn navrhne nejlepší program pro péči o vaše oděvy.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Kompatibilní s hlasovými aplikacemi Alexa (Amazon) a Google (v angličtině)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Auto Care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– automaticky přizpůsobí průběh praní kapacitě a typologii zatížení       s maximální péčí a s dokonalými výsledky již při 30°C díky perfektnímu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      smísení vody a detergentu.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Kg Mode Plus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– optimalizace délky cyklu, spotřeby vody a energie v závislosti na aktuálním množství náplně. 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Eco Power Inverter – BPM Invertorový motor s tichým chodem. Nejvýkonnější bezkartáčový motor s nejdelší výdrží a největší efektivitou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Energetická spotřeba je o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15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% nižší než ve třídě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A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Programy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16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programů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základních + Wifi programy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Bílé, Eco 40 - 60°C, Vlna / Ruční praní, 20°C – snížená teplota praní se stejným výsledkem jako při praní na 40°C s 60% úsporou energie,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Syntetika a barevné, Odčerpání + Odstřeďování, Máchání,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Fitness péče,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Jemná péče, Péče při osvěžení, Antialergenní péče, Rychlá péče 14,30.44 min, All In One 59 min, Auto Care, Wifi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Funkce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Nastavení jazyka (CZ i SK ve výbavě),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Nastavení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otáček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odstřeďování a teploty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praní, Odložený start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až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24 hod,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Předpírka, Přídavné máchání, Hygienický+, Rychlé praní (14, 30, 44 min), Nastavení úrovně znečištění (3),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Active Wash – optimalizace spotřeby vody a energie u malých náplní se slabým znečištěním, Noční praní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Pára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Program pro čištění bubnu, Zablokování tlačítek, Ukazatel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zůstatkového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času</a:t>
            </a:r>
          </a:p>
          <a:p>
            <a:pPr>
              <a:spcBef>
                <a:spcPct val="0"/>
              </a:spcBef>
            </a:pPr>
            <a:endParaRPr lang="cs-CZ" altLang="cs-CZ" sz="800" b="1" dirty="0">
              <a:solidFill>
                <a:schemeClr val="tx1"/>
              </a:solidFill>
              <a:latin typeface="Arial" charset="0"/>
              <a:cs typeface="+mn-cs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Bezpečnostní zámek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dveří/ Ochrana proti úniku vody a proti přepěnění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Konstrukce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Dotykový digitální 6místný displej v češtině i slovenštině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Eco Power Inverter motor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Materiál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bubnu Nerez/ vany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Silitech/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Panty dvířek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vlevo</a:t>
            </a:r>
            <a:endParaRPr lang="cs-CZ" altLang="cs-CZ" sz="800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Průměr plnícího otvoru 35 cm / Úhel otevírání dvířek 180°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5753747"/>
            <a:ext cx="720000" cy="720000"/>
          </a:xfrm>
          <a:prstGeom prst="rect">
            <a:avLst/>
          </a:prstGeom>
        </p:spPr>
      </p:pic>
      <p:sp>
        <p:nvSpPr>
          <p:cNvPr id="33" name="TextBox 22"/>
          <p:cNvSpPr txBox="1"/>
          <p:nvPr/>
        </p:nvSpPr>
        <p:spPr>
          <a:xfrm>
            <a:off x="4914901" y="5760049"/>
            <a:ext cx="76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Pára pro oživení prádla, desinfekci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odstranění zápachu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6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3384620"/>
            <a:ext cx="720000" cy="720000"/>
          </a:xfrm>
          <a:prstGeom prst="rect">
            <a:avLst/>
          </a:prstGeom>
        </p:spPr>
      </p:pic>
      <p:sp>
        <p:nvSpPr>
          <p:cNvPr id="37" name="TextBox 22"/>
          <p:cNvSpPr txBox="1"/>
          <p:nvPr/>
        </p:nvSpPr>
        <p:spPr>
          <a:xfrm>
            <a:off x="4904509" y="3477509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Noční praní se sníženou hladinou hluku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9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80" y="1036967"/>
            <a:ext cx="720000" cy="720000"/>
          </a:xfrm>
          <a:prstGeom prst="rect">
            <a:avLst/>
          </a:prstGeom>
        </p:spPr>
      </p:pic>
      <p:sp>
        <p:nvSpPr>
          <p:cNvPr id="40" name="TextBox 22"/>
          <p:cNvSpPr txBox="1"/>
          <p:nvPr/>
        </p:nvSpPr>
        <p:spPr>
          <a:xfrm>
            <a:off x="4952609" y="1131936"/>
            <a:ext cx="6915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připojení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886" y="1829447"/>
            <a:ext cx="720000" cy="720000"/>
          </a:xfrm>
          <a:prstGeom prst="rect">
            <a:avLst/>
          </a:prstGeom>
        </p:spPr>
      </p:pic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591447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47080" y="2659981"/>
            <a:ext cx="755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Power Invertor motor -  tichý chod a silný výkon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411" y="4195112"/>
            <a:ext cx="720000" cy="720000"/>
          </a:xfrm>
          <a:prstGeom prst="rect">
            <a:avLst/>
          </a:prstGeom>
        </p:spPr>
      </p:pic>
      <p:sp>
        <p:nvSpPr>
          <p:cNvPr id="42" name="TextBox 22"/>
          <p:cNvSpPr txBox="1"/>
          <p:nvPr/>
        </p:nvSpPr>
        <p:spPr>
          <a:xfrm>
            <a:off x="4925292" y="4184788"/>
            <a:ext cx="720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Perfektní výsledky praní již při 30°C</a:t>
            </a:r>
            <a:endParaRPr lang="cs-CZ" sz="700" b="1" dirty="0">
              <a:solidFill>
                <a:schemeClr val="bg1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5707536" y="4941168"/>
            <a:ext cx="3436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31019829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endParaRPr lang="cs-CZ" altLang="cs-CZ" sz="800" dirty="0" smtClean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8059019076775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latin typeface="Arial" charset="0"/>
              </a:rPr>
              <a:t>Bílá s chromovaným detailem 		dvířek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850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x 450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900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650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480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61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447" y="2594470"/>
            <a:ext cx="720000" cy="720000"/>
          </a:xfrm>
          <a:prstGeom prst="flowChartConnector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4184015"/>
            <a:ext cx="720000" cy="720000"/>
          </a:xfrm>
          <a:prstGeom prst="flowChartConnector">
            <a:avLst/>
          </a:prstGeom>
        </p:spPr>
      </p:pic>
      <p:sp>
        <p:nvSpPr>
          <p:cNvPr id="49" name="TextBox 22"/>
          <p:cNvSpPr txBox="1"/>
          <p:nvPr/>
        </p:nvSpPr>
        <p:spPr>
          <a:xfrm>
            <a:off x="4939531" y="1827619"/>
            <a:ext cx="7550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Aplikace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 umožní naskenovat oblečení a navrhne péči o oděvy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5768975"/>
            <a:ext cx="720000" cy="720000"/>
          </a:xfrm>
          <a:prstGeom prst="flowChartConnector">
            <a:avLst/>
          </a:prstGeom>
        </p:spPr>
      </p:pic>
      <p:pic>
        <p:nvPicPr>
          <p:cNvPr id="5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7" y="4976507"/>
            <a:ext cx="720000" cy="720000"/>
          </a:xfrm>
          <a:prstGeom prst="rect">
            <a:avLst/>
          </a:prstGeom>
        </p:spPr>
      </p:pic>
      <p:sp>
        <p:nvSpPr>
          <p:cNvPr id="58" name="TextBox 22"/>
          <p:cNvSpPr txBox="1"/>
          <p:nvPr/>
        </p:nvSpPr>
        <p:spPr>
          <a:xfrm>
            <a:off x="4901731" y="5056236"/>
            <a:ext cx="77755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Antialergenní péče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bavlněné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dětské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prádlo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8" name="Obráze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15" y="1029335"/>
            <a:ext cx="720000" cy="720000"/>
          </a:xfrm>
          <a:prstGeom prst="flowChartConnector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8"/>
          <a:srcRect l="3022" t="8817" r="4558" b="5317"/>
          <a:stretch/>
        </p:blipFill>
        <p:spPr>
          <a:xfrm>
            <a:off x="4192438" y="1811546"/>
            <a:ext cx="733246" cy="74187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220" y="3384620"/>
            <a:ext cx="720000" cy="720000"/>
          </a:xfrm>
          <a:prstGeom prst="flowChartConnector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15" y="4974165"/>
            <a:ext cx="720000" cy="720000"/>
          </a:xfrm>
          <a:prstGeom prst="flowChartConnector">
            <a:avLst/>
          </a:prstGeom>
        </p:spPr>
      </p:pic>
      <p:pic>
        <p:nvPicPr>
          <p:cNvPr id="43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744701" y="1020368"/>
            <a:ext cx="648000" cy="64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489768" y="1040938"/>
            <a:ext cx="936000" cy="59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Zaoblený obdélník 44"/>
          <p:cNvSpPr/>
          <p:nvPr/>
        </p:nvSpPr>
        <p:spPr>
          <a:xfrm>
            <a:off x="4218264" y="4351938"/>
            <a:ext cx="613407" cy="20789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</a:t>
            </a:r>
            <a:endParaRPr lang="cs-CZ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ovéPole 45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sp>
        <p:nvSpPr>
          <p:cNvPr id="47" name="Pětiúhelník 46"/>
          <p:cNvSpPr/>
          <p:nvPr/>
        </p:nvSpPr>
        <p:spPr>
          <a:xfrm>
            <a:off x="5785643" y="2008455"/>
            <a:ext cx="1617554" cy="360040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A-15 %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5682589" y="1762878"/>
            <a:ext cx="31069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Energetická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spotřeba o 15 % </a:t>
            </a:r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nižší než ve třídě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</a:t>
            </a:r>
            <a:endParaRPr lang="cs-CZ" dirty="0"/>
          </a:p>
        </p:txBody>
      </p:sp>
      <p:pic>
        <p:nvPicPr>
          <p:cNvPr id="19" name="Obrázek 1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73" b="21023"/>
          <a:stretch/>
        </p:blipFill>
        <p:spPr>
          <a:xfrm>
            <a:off x="5778923" y="2604318"/>
            <a:ext cx="720000" cy="439949"/>
          </a:xfrm>
          <a:prstGeom prst="rect">
            <a:avLst/>
          </a:prstGeom>
        </p:spPr>
      </p:pic>
      <p:cxnSp>
        <p:nvCxnSpPr>
          <p:cNvPr id="22" name="Přímá spojnice se šipkou 21"/>
          <p:cNvCxnSpPr/>
          <p:nvPr/>
        </p:nvCxnSpPr>
        <p:spPr>
          <a:xfrm>
            <a:off x="7027607" y="2643321"/>
            <a:ext cx="237543" cy="33319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6441579" y="2674296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45 cm</a:t>
            </a:r>
            <a:endParaRPr lang="cs-CZ" dirty="0">
              <a:solidFill>
                <a:srgbClr val="C0000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7" t="11195" r="22076" b="9937"/>
          <a:stretch/>
        </p:blipFill>
        <p:spPr>
          <a:xfrm>
            <a:off x="5855096" y="3069684"/>
            <a:ext cx="1314437" cy="186459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89" b="90440"/>
          <a:stretch/>
        </p:blipFill>
        <p:spPr>
          <a:xfrm>
            <a:off x="8323731" y="942083"/>
            <a:ext cx="679330" cy="65560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696" y="2095009"/>
            <a:ext cx="1412941" cy="282588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1645</TotalTime>
  <Words>81</Words>
  <Application>Microsoft Office PowerPoint</Application>
  <PresentationFormat>Předvádění na obrazovce (4:3)</PresentationFormat>
  <Paragraphs>67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HW4 27AMC7/1-S Předem plněná automatická pračka H-WASH 500 SLIM Wifi + Bluetooth připojení, aplikace hOn, All In One 59 min, displej v CZ i SK, pára, Eco Power Inverter motor, A-15 %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Martina Křižáková</cp:lastModifiedBy>
  <cp:revision>146</cp:revision>
  <cp:lastPrinted>2016-03-31T14:41:45Z</cp:lastPrinted>
  <dcterms:created xsi:type="dcterms:W3CDTF">2016-03-31T13:54:55Z</dcterms:created>
  <dcterms:modified xsi:type="dcterms:W3CDTF">2023-07-21T08:19:17Z</dcterms:modified>
</cp:coreProperties>
</file>