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8FC5"/>
    <a:srgbClr val="0093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114" d="100"/>
          <a:sy n="114" d="100"/>
        </p:scale>
        <p:origin x="156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1B80A1-FDE9-416C-B9A8-2A1FE73A844A}" type="datetimeFigureOut">
              <a:rPr lang="cs-CZ" smtClean="0"/>
              <a:t>02.09.2024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3C6288-EF84-456C-B7FC-4481D153D6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8080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C6288-EF84-456C-B7FC-4481D153D6E9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4777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02.09.2024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8545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02.09.2024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0163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02.09.2024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5164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02.09.2024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7302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02.09.2024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9162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02.09.2024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4772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02.09.2024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0387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02.09.2024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3665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02.09.2024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882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02.09.2024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9091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02.09.2024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9620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35264-EE75-400C-80BE-5E821CD423B8}" type="datetimeFigureOut">
              <a:rPr lang="cs-CZ" smtClean="0"/>
              <a:t>02.09.2024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7510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Obrázek 3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41" r="14900"/>
          <a:stretch/>
        </p:blipFill>
        <p:spPr>
          <a:xfrm>
            <a:off x="-1" y="6076121"/>
            <a:ext cx="9144000" cy="1097295"/>
          </a:xfrm>
          <a:prstGeom prst="rect">
            <a:avLst/>
          </a:prstGeom>
        </p:spPr>
      </p:pic>
      <p:sp>
        <p:nvSpPr>
          <p:cNvPr id="32" name="Zástupný symbol pro text 3"/>
          <p:cNvSpPr txBox="1">
            <a:spLocks/>
          </p:cNvSpPr>
          <p:nvPr/>
        </p:nvSpPr>
        <p:spPr>
          <a:xfrm>
            <a:off x="107504" y="44624"/>
            <a:ext cx="9145016" cy="1080120"/>
          </a:xfrm>
          <a:prstGeom prst="rect">
            <a:avLst/>
          </a:prstGeom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 dirty="0">
                <a:solidFill>
                  <a:srgbClr val="6DC4C3"/>
                </a:solidFill>
                <a:latin typeface="Arial" charset="0"/>
              </a:rPr>
              <a:t>CVG74WTB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400" dirty="0">
                <a:latin typeface="Arial" charset="0"/>
              </a:rPr>
              <a:t>Vestavná plynová deska šíře 75 cm Moderna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1400" dirty="0">
                <a:solidFill>
                  <a:srgbClr val="706F6F"/>
                </a:solidFill>
                <a:latin typeface="Arial" charset="0"/>
              </a:rPr>
              <a:t>5 hořáků, dvojitý hořák 4kW, elektrické zapalování v knoflíku, bezpečnostní pojistka plynu, litinové podpěry </a:t>
            </a:r>
            <a:endParaRPr lang="cs-CZ" altLang="cs-CZ" sz="1400" dirty="0">
              <a:solidFill>
                <a:srgbClr val="706F6F"/>
              </a:solidFill>
              <a:latin typeface="Arial" panose="020B0604020202020204" pitchFamily="34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3995936" y="980728"/>
            <a:ext cx="0" cy="5400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Zástupný symbol pro text 3"/>
          <p:cNvSpPr txBox="1">
            <a:spLocks/>
          </p:cNvSpPr>
          <p:nvPr/>
        </p:nvSpPr>
        <p:spPr>
          <a:xfrm>
            <a:off x="107504" y="1196752"/>
            <a:ext cx="3888432" cy="5400600"/>
          </a:xfrm>
          <a:prstGeom prst="rect">
            <a:avLst/>
          </a:prstGeom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Hlavní vlastnosti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Počet hořáků		5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Celkový výkon (kW)		11,9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>
              <a:solidFill>
                <a:srgbClr val="FF0000"/>
              </a:solidFill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>
                <a:latin typeface="Arial" charset="0"/>
              </a:rPr>
              <a:t>Hořáky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1x Dvojitý (DC Mono) Ø 123 mm, 4 kW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2x Rapid Ø 98,5 mm, 2,7 kW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1x AUX Ø 54 mm, 1 kW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1x Semi-rapid Ø 73,5 mm, 1,5 kW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>
              <a:solidFill>
                <a:srgbClr val="FF0000"/>
              </a:solidFill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>
                <a:latin typeface="Arial" charset="0"/>
              </a:rPr>
              <a:t>Funkce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Elektrické zapalování v knoflíku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Dvojitý hořák centrální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b="1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>
                <a:latin typeface="Arial" charset="0"/>
              </a:rPr>
              <a:t>Bezpečnost</a:t>
            </a:r>
            <a:r>
              <a:rPr lang="cs-CZ" altLang="cs-CZ" sz="800" dirty="0">
                <a:latin typeface="Arial" charset="0"/>
              </a:rPr>
              <a:t>	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Bezpečnostní pojistka plynu</a:t>
            </a:r>
          </a:p>
          <a:p>
            <a:pPr marL="0" indent="0">
              <a:spcBef>
                <a:spcPct val="0"/>
              </a:spcBef>
              <a:buNone/>
            </a:pPr>
            <a:endParaRPr lang="cs-CZ" altLang="cs-CZ" sz="800" b="1" dirty="0">
              <a:solidFill>
                <a:srgbClr val="FF0000"/>
              </a:solidFill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Konstrukce</a:t>
            </a:r>
            <a:r>
              <a:rPr lang="cs-CZ" altLang="cs-CZ" sz="800" b="1" dirty="0">
                <a:solidFill>
                  <a:srgbClr val="FF0000"/>
                </a:solidFill>
                <a:latin typeface="Arial" charset="0"/>
              </a:rPr>
              <a:t> 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Litinové podpěry hrnců (1x centrální, 2x postranní) – lze mýt v myčce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Knoflíky ovládání vpředu</a:t>
            </a:r>
          </a:p>
          <a:p>
            <a:pPr marL="0" indent="0">
              <a:spcBef>
                <a:spcPct val="0"/>
              </a:spcBef>
              <a:buNone/>
            </a:pPr>
            <a:endParaRPr lang="cs-CZ" altLang="cs-CZ" sz="800" dirty="0">
              <a:solidFill>
                <a:srgbClr val="FF0000"/>
              </a:solidFill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Příslušenství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Trysky na propan butan jsou součástí balení výrobku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>
              <a:solidFill>
                <a:srgbClr val="FF0000"/>
              </a:solidFill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>
              <a:solidFill>
                <a:srgbClr val="FF0000"/>
              </a:solidFill>
              <a:latin typeface="Arial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5652120" y="980728"/>
            <a:ext cx="0" cy="5400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ovéPole 11"/>
          <p:cNvSpPr txBox="1"/>
          <p:nvPr/>
        </p:nvSpPr>
        <p:spPr>
          <a:xfrm>
            <a:off x="4803202" y="2811318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b="1" dirty="0">
                <a:latin typeface="Arial" panose="020B0604020202020204" pitchFamily="34" charset="0"/>
                <a:cs typeface="Arial" panose="020B0604020202020204" pitchFamily="34" charset="0"/>
              </a:rPr>
              <a:t>Bezpečnostní pojistka plynu</a:t>
            </a:r>
            <a:endParaRPr lang="cs-CZ" sz="800" b="1" dirty="0"/>
          </a:p>
        </p:txBody>
      </p:sp>
      <p:sp>
        <p:nvSpPr>
          <p:cNvPr id="28" name="TextovéPole 27"/>
          <p:cNvSpPr txBox="1"/>
          <p:nvPr/>
        </p:nvSpPr>
        <p:spPr>
          <a:xfrm>
            <a:off x="4788023" y="1974952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b="1" dirty="0">
                <a:latin typeface="Arial" panose="020B0604020202020204" pitchFamily="34" charset="0"/>
                <a:cs typeface="Arial" panose="020B0604020202020204" pitchFamily="34" charset="0"/>
              </a:rPr>
              <a:t>Elektrické zapalování v knoflíku</a:t>
            </a:r>
            <a:endParaRPr lang="cs-CZ" sz="800" b="1" dirty="0"/>
          </a:p>
        </p:txBody>
      </p:sp>
      <p:sp>
        <p:nvSpPr>
          <p:cNvPr id="30" name="TextovéPole 29"/>
          <p:cNvSpPr txBox="1"/>
          <p:nvPr/>
        </p:nvSpPr>
        <p:spPr>
          <a:xfrm>
            <a:off x="4788024" y="1188041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b="1" dirty="0">
                <a:latin typeface="Arial" panose="020B0604020202020204" pitchFamily="34" charset="0"/>
                <a:cs typeface="Arial" panose="020B0604020202020204" pitchFamily="34" charset="0"/>
              </a:rPr>
              <a:t>Celkový </a:t>
            </a:r>
          </a:p>
          <a:p>
            <a:pPr algn="ctr"/>
            <a:r>
              <a:rPr lang="cs-CZ" sz="800" b="1" dirty="0">
                <a:latin typeface="Arial" panose="020B0604020202020204" pitchFamily="34" charset="0"/>
                <a:cs typeface="Arial" panose="020B0604020202020204" pitchFamily="34" charset="0"/>
              </a:rPr>
              <a:t>výkon </a:t>
            </a:r>
          </a:p>
          <a:p>
            <a:pPr algn="ctr"/>
            <a:r>
              <a:rPr lang="cs-CZ" sz="800" b="1" dirty="0">
                <a:latin typeface="Arial" panose="020B0604020202020204" pitchFamily="34" charset="0"/>
                <a:cs typeface="Arial" panose="020B0604020202020204" pitchFamily="34" charset="0"/>
              </a:rPr>
              <a:t>hořáků</a:t>
            </a:r>
            <a:endParaRPr lang="cs-CZ" sz="800" b="1" dirty="0"/>
          </a:p>
        </p:txBody>
      </p:sp>
      <p:sp>
        <p:nvSpPr>
          <p:cNvPr id="37" name="TextovéPole 36"/>
          <p:cNvSpPr txBox="1"/>
          <p:nvPr/>
        </p:nvSpPr>
        <p:spPr>
          <a:xfrm>
            <a:off x="4788024" y="3573016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b="1" dirty="0">
                <a:latin typeface="Arial" panose="020B0604020202020204" pitchFamily="34" charset="0"/>
                <a:cs typeface="Arial" panose="020B0604020202020204" pitchFamily="34" charset="0"/>
              </a:rPr>
              <a:t>Litinové podpěry hrnců</a:t>
            </a:r>
            <a:endParaRPr lang="cs-CZ" sz="800" b="1" dirty="0"/>
          </a:p>
        </p:txBody>
      </p:sp>
      <p:sp>
        <p:nvSpPr>
          <p:cNvPr id="39" name="TextovéPole 38"/>
          <p:cNvSpPr txBox="1"/>
          <p:nvPr/>
        </p:nvSpPr>
        <p:spPr>
          <a:xfrm>
            <a:off x="4788024" y="4386590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b="1" dirty="0">
                <a:latin typeface="Arial" panose="020B0604020202020204" pitchFamily="34" charset="0"/>
                <a:cs typeface="Arial" panose="020B0604020202020204" pitchFamily="34" charset="0"/>
              </a:rPr>
              <a:t>Trysky na PB součástí balení</a:t>
            </a:r>
            <a:endParaRPr lang="cs-CZ" sz="800" b="1" dirty="0"/>
          </a:p>
        </p:txBody>
      </p:sp>
      <p:sp>
        <p:nvSpPr>
          <p:cNvPr id="19" name="Obdélník 18"/>
          <p:cNvSpPr/>
          <p:nvPr/>
        </p:nvSpPr>
        <p:spPr>
          <a:xfrm>
            <a:off x="5724128" y="5013176"/>
            <a:ext cx="34198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cs-CZ" altLang="cs-CZ" sz="800" b="1" dirty="0">
                <a:latin typeface="Arial" charset="0"/>
              </a:rPr>
              <a:t>Logistická data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charset="0"/>
              </a:rPr>
              <a:t>Kód		33803484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charset="0"/>
              </a:rPr>
              <a:t>EAN		8059019092751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charset="0"/>
              </a:rPr>
              <a:t>Provedení 		Černé sklo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panose="020B0604020202020204" pitchFamily="34" charset="0"/>
              </a:rPr>
              <a:t>Rozměry výrobku v x š x h (mm)	50 x 750 x 510</a:t>
            </a:r>
            <a:endParaRPr lang="cs-CZ" altLang="cs-CZ" sz="800" b="1" dirty="0">
              <a:latin typeface="Arial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panose="020B0604020202020204" pitchFamily="34" charset="0"/>
              </a:rPr>
              <a:t>Čistá váha výrobku (kg)	15,6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panose="020B0604020202020204" pitchFamily="34" charset="0"/>
              </a:rPr>
              <a:t>Rozměry balení v x š x h (mm)	143 x 800 x 570</a:t>
            </a:r>
            <a:endParaRPr lang="cs-CZ" altLang="cs-CZ" sz="800" dirty="0">
              <a:latin typeface="Arial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charset="0"/>
              </a:rPr>
              <a:t>Hmotnost s obalem (kg)	16,3</a:t>
            </a:r>
          </a:p>
        </p:txBody>
      </p:sp>
      <p:pic>
        <p:nvPicPr>
          <p:cNvPr id="6" name="Obrázek 5"/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09" t="25222" r="5748" b="64778"/>
          <a:stretch/>
        </p:blipFill>
        <p:spPr>
          <a:xfrm>
            <a:off x="4067944" y="1844824"/>
            <a:ext cx="720000" cy="720000"/>
          </a:xfrm>
          <a:prstGeom prst="flowChartConnector">
            <a:avLst/>
          </a:prstGeom>
        </p:spPr>
      </p:pic>
      <p:cxnSp>
        <p:nvCxnSpPr>
          <p:cNvPr id="20" name="Přímá spojnice se šipkou 19"/>
          <p:cNvCxnSpPr/>
          <p:nvPr/>
        </p:nvCxnSpPr>
        <p:spPr>
          <a:xfrm>
            <a:off x="6012160" y="1772816"/>
            <a:ext cx="2592288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ovéPole 20"/>
          <p:cNvSpPr txBox="1"/>
          <p:nvPr/>
        </p:nvSpPr>
        <p:spPr>
          <a:xfrm>
            <a:off x="6842604" y="1412776"/>
            <a:ext cx="753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75 cm</a:t>
            </a:r>
          </a:p>
        </p:txBody>
      </p:sp>
      <p:pic>
        <p:nvPicPr>
          <p:cNvPr id="24" name="Obrázek 23"/>
          <p:cNvPicPr>
            <a:picLocks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253" t="-10932" r="-19398" b="-8032"/>
          <a:stretch/>
        </p:blipFill>
        <p:spPr>
          <a:xfrm>
            <a:off x="4067944" y="4221088"/>
            <a:ext cx="720000" cy="720000"/>
          </a:xfrm>
          <a:prstGeom prst="flowChartConnector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41" name="Vývojový diagram: spojnice 40"/>
          <p:cNvSpPr/>
          <p:nvPr/>
        </p:nvSpPr>
        <p:spPr>
          <a:xfrm>
            <a:off x="4067944" y="3429000"/>
            <a:ext cx="720000" cy="720000"/>
          </a:xfrm>
          <a:prstGeom prst="flowChartConnector">
            <a:avLst/>
          </a:prstGeom>
          <a:solidFill>
            <a:schemeClr val="bg1">
              <a:lumMod val="50000"/>
            </a:schemeClr>
          </a:solidFill>
          <a:ln w="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noFill/>
            </a:endParaRPr>
          </a:p>
        </p:txBody>
      </p:sp>
      <p:sp>
        <p:nvSpPr>
          <p:cNvPr id="47" name="TextovéPole 46"/>
          <p:cNvSpPr txBox="1"/>
          <p:nvPr/>
        </p:nvSpPr>
        <p:spPr>
          <a:xfrm>
            <a:off x="4139952" y="3625279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chemeClr val="bg1"/>
                </a:solidFill>
              </a:rPr>
              <a:t>LITINA</a:t>
            </a:r>
          </a:p>
        </p:txBody>
      </p:sp>
      <p:sp>
        <p:nvSpPr>
          <p:cNvPr id="49" name="Vývojový diagram: spojnice 48"/>
          <p:cNvSpPr/>
          <p:nvPr/>
        </p:nvSpPr>
        <p:spPr>
          <a:xfrm>
            <a:off x="4067944" y="2636912"/>
            <a:ext cx="720000" cy="720000"/>
          </a:xfrm>
          <a:prstGeom prst="flowChartConnector">
            <a:avLst/>
          </a:prstGeom>
          <a:solidFill>
            <a:schemeClr val="bg1">
              <a:lumMod val="50000"/>
            </a:schemeClr>
          </a:solidFill>
          <a:ln w="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noFill/>
            </a:endParaRPr>
          </a:p>
        </p:txBody>
      </p:sp>
      <p:sp>
        <p:nvSpPr>
          <p:cNvPr id="51" name="TextovéPole 50"/>
          <p:cNvSpPr txBox="1"/>
          <p:nvPr/>
        </p:nvSpPr>
        <p:spPr>
          <a:xfrm>
            <a:off x="4067944" y="2761764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>
                <a:solidFill>
                  <a:schemeClr val="bg1"/>
                </a:solidFill>
              </a:rPr>
              <a:t>STOP GAS</a:t>
            </a:r>
          </a:p>
        </p:txBody>
      </p:sp>
      <p:sp>
        <p:nvSpPr>
          <p:cNvPr id="5" name="Ovál 4"/>
          <p:cNvSpPr/>
          <p:nvPr/>
        </p:nvSpPr>
        <p:spPr>
          <a:xfrm>
            <a:off x="4075984" y="1046015"/>
            <a:ext cx="720000" cy="720000"/>
          </a:xfrm>
          <a:prstGeom prst="ellipse">
            <a:avLst/>
          </a:prstGeom>
          <a:noFill/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 w="6350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4065691" y="1268760"/>
            <a:ext cx="7375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11,9 kW</a:t>
            </a:r>
          </a:p>
        </p:txBody>
      </p:sp>
      <p:sp>
        <p:nvSpPr>
          <p:cNvPr id="42" name="TextovéPole 41"/>
          <p:cNvSpPr txBox="1"/>
          <p:nvPr/>
        </p:nvSpPr>
        <p:spPr>
          <a:xfrm>
            <a:off x="4785800" y="5157192"/>
            <a:ext cx="864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b="1" dirty="0">
                <a:latin typeface="Arial" panose="020B0604020202020204" pitchFamily="34" charset="0"/>
                <a:cs typeface="Arial" panose="020B0604020202020204" pitchFamily="34" charset="0"/>
              </a:rPr>
              <a:t>Vysoký </a:t>
            </a:r>
          </a:p>
          <a:p>
            <a:pPr algn="ctr"/>
            <a:r>
              <a:rPr lang="cs-CZ" sz="800" b="1" dirty="0">
                <a:latin typeface="Arial" panose="020B0604020202020204" pitchFamily="34" charset="0"/>
                <a:cs typeface="Arial" panose="020B0604020202020204" pitchFamily="34" charset="0"/>
              </a:rPr>
              <a:t>výkon, vhodný pro WOK pánve</a:t>
            </a:r>
            <a:endParaRPr lang="cs-CZ" sz="800" b="1" dirty="0"/>
          </a:p>
        </p:txBody>
      </p:sp>
      <p:sp>
        <p:nvSpPr>
          <p:cNvPr id="43" name="Ovál 42"/>
          <p:cNvSpPr/>
          <p:nvPr/>
        </p:nvSpPr>
        <p:spPr>
          <a:xfrm>
            <a:off x="4073760" y="5048748"/>
            <a:ext cx="720000" cy="720000"/>
          </a:xfrm>
          <a:prstGeom prst="ellipse">
            <a:avLst/>
          </a:prstGeom>
          <a:noFill/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 w="6350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44" name="TextovéPole 43"/>
          <p:cNvSpPr txBox="1"/>
          <p:nvPr/>
        </p:nvSpPr>
        <p:spPr>
          <a:xfrm>
            <a:off x="4155680" y="5150550"/>
            <a:ext cx="57419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Dvojitý</a:t>
            </a:r>
          </a:p>
          <a:p>
            <a:pPr algn="ctr"/>
            <a:r>
              <a:rPr lang="cs-CZ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hořák </a:t>
            </a:r>
          </a:p>
          <a:p>
            <a:pPr algn="ctr"/>
            <a:r>
              <a:rPr lang="cs-CZ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kW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34E2170-6BFE-2136-9F46-2FE87B1368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95322" y="6423720"/>
            <a:ext cx="1917846" cy="630297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C13D46C0-F261-40CB-B420-BF5EA42EC95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2160" y="1948609"/>
            <a:ext cx="2745760" cy="1884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23397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1383</TotalTime>
  <Words>220</Words>
  <Application>Microsoft Office PowerPoint</Application>
  <PresentationFormat>Předvádění na obrazovce (4:3)</PresentationFormat>
  <Paragraphs>51</Paragraphs>
  <Slides>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4" baseType="lpstr">
      <vt:lpstr>Arial</vt:lpstr>
      <vt:lpstr>Calibri</vt:lpstr>
      <vt:lpstr>Motiv systému Office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recepce</dc:creator>
  <cp:lastModifiedBy>Michaela Šperl</cp:lastModifiedBy>
  <cp:revision>118</cp:revision>
  <cp:lastPrinted>2016-05-05T10:40:20Z</cp:lastPrinted>
  <dcterms:created xsi:type="dcterms:W3CDTF">2015-07-16T11:02:07Z</dcterms:created>
  <dcterms:modified xsi:type="dcterms:W3CDTF">2024-09-02T13:21:06Z</dcterms:modified>
</cp:coreProperties>
</file>