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C92F"/>
    <a:srgbClr val="CC9900"/>
    <a:srgbClr val="B9179A"/>
    <a:srgbClr val="CC99FF"/>
    <a:srgbClr val="9900CC"/>
    <a:srgbClr val="78186D"/>
    <a:srgbClr val="9B3580"/>
    <a:srgbClr val="CC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3" d="100"/>
          <a:sy n="103" d="100"/>
        </p:scale>
        <p:origin x="-85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ja-JP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ja-JP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fld id="{1D3FC699-66EE-4AD5-AF4F-4A3698ECA68C}" type="slidenum">
              <a:rPr lang="fr-FR" altLang="ja-JP">
                <a:solidFill>
                  <a:srgbClr val="000000"/>
                </a:solidFill>
                <a:latin typeface="Arial" pitchFamily="34" charset="0"/>
              </a:rPr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fr-FR" altLang="ja-JP">
              <a:solidFill>
                <a:srgbClr val="000000"/>
              </a:solidFill>
              <a:latin typeface="Arial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ja-JP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ja-JP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fld id="{6AC4E7D7-05B3-4178-A179-6FC33AB63FB0}" type="slidenum">
              <a:rPr lang="fr-FR" altLang="ja-JP">
                <a:solidFill>
                  <a:srgbClr val="000000"/>
                </a:solidFill>
                <a:latin typeface="Arial" pitchFamily="34" charset="0"/>
              </a:rPr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fr-FR" altLang="ja-JP">
              <a:solidFill>
                <a:srgbClr val="000000"/>
              </a:solidFill>
              <a:latin typeface="Arial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959600" y="188913"/>
            <a:ext cx="1924050" cy="5878512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182688" y="188913"/>
            <a:ext cx="5624512" cy="5878512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ja-JP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ja-JP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fld id="{D63F144D-A66E-42BA-97C8-2C70DCCC7871}" type="slidenum">
              <a:rPr lang="fr-FR" altLang="ja-JP">
                <a:solidFill>
                  <a:srgbClr val="000000"/>
                </a:solidFill>
                <a:latin typeface="Arial" pitchFamily="34" charset="0"/>
              </a:rPr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fr-FR" altLang="ja-JP">
              <a:solidFill>
                <a:srgbClr val="000000"/>
              </a:solidFill>
              <a:latin typeface="Arial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ja-JP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ja-JP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fld id="{EAB9F248-A417-499B-BEB9-BEC623911E8F}" type="slidenum">
              <a:rPr lang="fr-FR" altLang="ja-JP">
                <a:solidFill>
                  <a:srgbClr val="000000"/>
                </a:solidFill>
                <a:latin typeface="Arial" pitchFamily="34" charset="0"/>
              </a:rPr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fr-FR" altLang="ja-JP">
              <a:solidFill>
                <a:srgbClr val="000000"/>
              </a:solidFill>
              <a:latin typeface="Arial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ja-JP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ja-JP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fld id="{F19E5999-3C58-4976-A0FC-9C42E53E652E}" type="slidenum">
              <a:rPr lang="fr-FR" altLang="ja-JP">
                <a:solidFill>
                  <a:srgbClr val="000000"/>
                </a:solidFill>
                <a:latin typeface="Arial" pitchFamily="34" charset="0"/>
              </a:rPr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fr-FR" altLang="ja-JP">
              <a:solidFill>
                <a:srgbClr val="000000"/>
              </a:solidFill>
              <a:latin typeface="Arial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187450" y="1600200"/>
            <a:ext cx="3771900" cy="4467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111750" y="1600200"/>
            <a:ext cx="3771900" cy="4467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ja-JP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ja-JP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fld id="{93417D76-689A-4E7A-B64A-74E9AF3D134B}" type="slidenum">
              <a:rPr lang="fr-FR" altLang="ja-JP">
                <a:solidFill>
                  <a:srgbClr val="000000"/>
                </a:solidFill>
                <a:latin typeface="Arial" pitchFamily="34" charset="0"/>
              </a:rPr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fr-FR" altLang="ja-JP">
              <a:solidFill>
                <a:srgbClr val="000000"/>
              </a:solidFill>
              <a:latin typeface="Arial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ja-JP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ja-JP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fld id="{337A31C1-A5BB-447A-A5FE-0EB04E981168}" type="slidenum">
              <a:rPr lang="fr-FR" altLang="ja-JP">
                <a:solidFill>
                  <a:srgbClr val="000000"/>
                </a:solidFill>
                <a:latin typeface="Arial" pitchFamily="34" charset="0"/>
              </a:rPr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fr-FR" altLang="ja-JP">
              <a:solidFill>
                <a:srgbClr val="000000"/>
              </a:solidFill>
              <a:latin typeface="Arial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ja-JP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ja-JP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fld id="{0272BA06-58D8-413C-BDE3-4BFAE2720DE4}" type="slidenum">
              <a:rPr lang="fr-FR" altLang="ja-JP">
                <a:solidFill>
                  <a:srgbClr val="000000"/>
                </a:solidFill>
                <a:latin typeface="Arial" pitchFamily="34" charset="0"/>
              </a:rPr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fr-FR" altLang="ja-JP">
              <a:solidFill>
                <a:srgbClr val="000000"/>
              </a:solidFill>
              <a:latin typeface="Arial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ja-JP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ja-JP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fld id="{A3AB2482-79BA-450D-993F-4FA9E686C38F}" type="slidenum">
              <a:rPr lang="fr-FR" altLang="ja-JP">
                <a:solidFill>
                  <a:srgbClr val="000000"/>
                </a:solidFill>
                <a:latin typeface="Arial" pitchFamily="34" charset="0"/>
              </a:rPr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fr-FR" altLang="ja-JP">
              <a:solidFill>
                <a:srgbClr val="000000"/>
              </a:solidFill>
              <a:latin typeface="Arial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ja-JP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ja-JP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fld id="{FB1424D9-56D0-49B7-B442-5F780E1AC999}" type="slidenum">
              <a:rPr lang="fr-FR" altLang="ja-JP">
                <a:solidFill>
                  <a:srgbClr val="000000"/>
                </a:solidFill>
                <a:latin typeface="Arial" pitchFamily="34" charset="0"/>
              </a:rPr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fr-FR" altLang="ja-JP">
              <a:solidFill>
                <a:srgbClr val="000000"/>
              </a:solidFill>
              <a:latin typeface="Arial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ja-JP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ja-JP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fld id="{27173878-9111-48AE-87A1-9119050F9668}" type="slidenum">
              <a:rPr lang="fr-FR" altLang="ja-JP">
                <a:solidFill>
                  <a:srgbClr val="000000"/>
                </a:solidFill>
                <a:latin typeface="Arial" pitchFamily="34" charset="0"/>
              </a:rPr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fr-FR" altLang="ja-JP">
              <a:solidFill>
                <a:srgbClr val="000000"/>
              </a:solidFill>
              <a:latin typeface="Arial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SilverBullet:Users:therezelefevre:Documents:1%20-%20ON%20THE%20GO%20[13]:1%20-%20DOSSIERS%20:SEB%20IDENTIT&#201;%20GROUPE:11&#176;%20CHARTE:01%20-%20CALAGES:PRES%20POWER%20PONT:CALAGE:IMPORTLOGO.jp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82688" y="188913"/>
            <a:ext cx="7680325" cy="6477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ja-JP" smtClean="0"/>
              <a:t>Cliquez et modifiez le titre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7450" y="1600200"/>
            <a:ext cx="769620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ja-JP" smtClean="0"/>
              <a:t>Cliquez pour modifier les styles du texte du masque</a:t>
            </a:r>
          </a:p>
          <a:p>
            <a:pPr lvl="1"/>
            <a:r>
              <a:rPr lang="fr-FR" altLang="ja-JP" smtClean="0"/>
              <a:t>Deuxième niveau</a:t>
            </a:r>
          </a:p>
          <a:p>
            <a:pPr lvl="2"/>
            <a:r>
              <a:rPr lang="fr-FR" altLang="ja-JP" smtClean="0"/>
              <a:t>Troisième niveau</a:t>
            </a:r>
          </a:p>
          <a:p>
            <a:pPr lvl="3"/>
            <a:r>
              <a:rPr lang="fr-FR" altLang="ja-JP" smtClean="0"/>
              <a:t>Quatrième niveau</a:t>
            </a:r>
          </a:p>
          <a:p>
            <a:pPr lvl="4"/>
            <a:r>
              <a:rPr lang="fr-FR" altLang="ja-JP" smtClean="0"/>
              <a:t>Cinquième niveau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95388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aseline="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ja-JP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775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aseline="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ja-JP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62775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aseline="0"/>
            </a:lvl1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fld id="{2279B097-424C-49BD-AA8A-8EC10068B3FA}" type="slidenum">
              <a:rPr lang="fr-FR" altLang="ja-JP">
                <a:solidFill>
                  <a:srgbClr val="000000"/>
                </a:solidFill>
                <a:latin typeface="Arial" pitchFamily="34" charset="0"/>
              </a:rPr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fr-FR" altLang="ja-JP">
              <a:solidFill>
                <a:srgbClr val="000000"/>
              </a:solidFill>
              <a:latin typeface="Arial" pitchFamily="34" charset="0"/>
            </a:endParaRPr>
          </a:p>
        </p:txBody>
      </p:sp>
      <p:pic>
        <p:nvPicPr>
          <p:cNvPr id="6151" name="Picture 7" descr="SilverBullet:Users:therezelefevre:Documents:1 - ON THE GO [13]:1 - DOSSIERS :SEB IDENTITÉ GROUPE:11° CHARTE:01 - CALAGES:PRES POWER PONT:CALAGE:IMPORTLOGO.jpg"/>
          <p:cNvPicPr>
            <a:picLocks noChangeAspect="1" noChangeArrowheads="1"/>
          </p:cNvPicPr>
          <p:nvPr/>
        </p:nvPicPr>
        <p:blipFill>
          <a:blip r:embed="rId13" r:link="rId14" cstate="print"/>
          <a:srcRect/>
          <a:stretch>
            <a:fillRect/>
          </a:stretch>
        </p:blipFill>
        <p:spPr bwMode="auto">
          <a:xfrm>
            <a:off x="0" y="0"/>
            <a:ext cx="1109663" cy="1620838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  <a:ea typeface="ＭＳ Ｐゴシック" pitchFamily="1" charset="-128"/>
        </a:defRPr>
      </a:lvl2pPr>
      <a:lvl3pPr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  <a:ea typeface="ＭＳ Ｐゴシック" pitchFamily="1" charset="-128"/>
        </a:defRPr>
      </a:lvl3pPr>
      <a:lvl4pPr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  <a:ea typeface="ＭＳ Ｐゴシック" pitchFamily="1" charset="-128"/>
        </a:defRPr>
      </a:lvl4pPr>
      <a:lvl5pPr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  <a:ea typeface="ＭＳ Ｐゴシック" pitchFamily="1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  <a:ea typeface="ＭＳ Ｐゴシック" pitchFamily="1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  <a:ea typeface="ＭＳ Ｐゴシック" pitchFamily="1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  <a:ea typeface="ＭＳ Ｐゴシック" pitchFamily="1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  <a:ea typeface="ＭＳ Ｐゴシック" pitchFamily="1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CE1111"/>
        </a:buClr>
        <a:buFont typeface="Wingdings 2" pitchFamily="18" charset="2"/>
        <a:buChar char="¢"/>
        <a:defRPr sz="2400" b="1">
          <a:solidFill>
            <a:srgbClr val="8E858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 2" pitchFamily="18" charset="2"/>
        <a:buChar char="¡"/>
        <a:defRPr sz="2000" b="1">
          <a:solidFill>
            <a:srgbClr val="8E858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 2" pitchFamily="18" charset="2"/>
        <a:buChar char="¡"/>
        <a:defRPr sz="1900" b="1">
          <a:solidFill>
            <a:srgbClr val="8E8581"/>
          </a:solidFill>
          <a:latin typeface="+mn-lt"/>
        </a:defRPr>
      </a:lvl3pPr>
      <a:lvl4pPr marL="1562100" indent="-228600" algn="l" rtl="0" fontAlgn="base">
        <a:spcBef>
          <a:spcPct val="20000"/>
        </a:spcBef>
        <a:spcAft>
          <a:spcPct val="0"/>
        </a:spcAft>
        <a:buChar char="–"/>
        <a:defRPr sz="1900" b="1">
          <a:solidFill>
            <a:srgbClr val="8E8581"/>
          </a:solidFill>
          <a:latin typeface="+mn-lt"/>
        </a:defRPr>
      </a:lvl4pPr>
      <a:lvl5pPr marL="1981200" indent="-228600" algn="l" rtl="0" fontAlgn="base">
        <a:spcBef>
          <a:spcPct val="20000"/>
        </a:spcBef>
        <a:spcAft>
          <a:spcPct val="0"/>
        </a:spcAft>
        <a:buChar char="»"/>
        <a:defRPr sz="1900" b="1">
          <a:solidFill>
            <a:srgbClr val="8E8581"/>
          </a:solidFill>
          <a:latin typeface="+mn-lt"/>
        </a:defRPr>
      </a:lvl5pPr>
      <a:lvl6pPr marL="2438400" indent="-228600" algn="l" rtl="0" fontAlgn="base">
        <a:spcBef>
          <a:spcPct val="20000"/>
        </a:spcBef>
        <a:spcAft>
          <a:spcPct val="0"/>
        </a:spcAft>
        <a:buChar char="»"/>
        <a:defRPr sz="1900" b="1">
          <a:solidFill>
            <a:srgbClr val="8E8581"/>
          </a:solidFill>
          <a:latin typeface="+mn-lt"/>
        </a:defRPr>
      </a:lvl6pPr>
      <a:lvl7pPr marL="2895600" indent="-228600" algn="l" rtl="0" fontAlgn="base">
        <a:spcBef>
          <a:spcPct val="20000"/>
        </a:spcBef>
        <a:spcAft>
          <a:spcPct val="0"/>
        </a:spcAft>
        <a:buChar char="»"/>
        <a:defRPr sz="1900" b="1">
          <a:solidFill>
            <a:srgbClr val="8E8581"/>
          </a:solidFill>
          <a:latin typeface="+mn-lt"/>
        </a:defRPr>
      </a:lvl7pPr>
      <a:lvl8pPr marL="3352800" indent="-228600" algn="l" rtl="0" fontAlgn="base">
        <a:spcBef>
          <a:spcPct val="20000"/>
        </a:spcBef>
        <a:spcAft>
          <a:spcPct val="0"/>
        </a:spcAft>
        <a:buChar char="»"/>
        <a:defRPr sz="1900" b="1">
          <a:solidFill>
            <a:srgbClr val="8E8581"/>
          </a:solidFill>
          <a:latin typeface="+mn-lt"/>
        </a:defRPr>
      </a:lvl8pPr>
      <a:lvl9pPr marL="3810000" indent="-228600" algn="l" rtl="0" fontAlgn="base">
        <a:spcBef>
          <a:spcPct val="20000"/>
        </a:spcBef>
        <a:spcAft>
          <a:spcPct val="0"/>
        </a:spcAft>
        <a:buChar char="»"/>
        <a:defRPr sz="1900" b="1">
          <a:solidFill>
            <a:srgbClr val="8E858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tiff"/><Relationship Id="rId3" Type="http://schemas.openxmlformats.org/officeDocument/2006/relationships/image" Target="../media/image3.gif"/><Relationship Id="rId7" Type="http://schemas.openxmlformats.org/officeDocument/2006/relationships/image" Target="../media/image7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7" name="Rectangle 13"/>
          <p:cNvSpPr>
            <a:spLocks noGrp="1" noChangeArrowheads="1"/>
          </p:cNvSpPr>
          <p:nvPr>
            <p:ph type="title"/>
          </p:nvPr>
        </p:nvSpPr>
        <p:spPr>
          <a:xfrm>
            <a:off x="1187624" y="0"/>
            <a:ext cx="7956376" cy="432048"/>
          </a:xfrm>
          <a:solidFill>
            <a:srgbClr val="C00000"/>
          </a:solidFill>
          <a:ln/>
        </p:spPr>
        <p:txBody>
          <a:bodyPr/>
          <a:lstStyle/>
          <a:p>
            <a:pPr algn="ctr"/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NESCAFÉ DOLCE GUSTO MINI ME KP120x </a:t>
            </a:r>
            <a:endParaRPr lang="cs-CZ" sz="24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6639" name="Line 15"/>
          <p:cNvSpPr>
            <a:spLocks noChangeShapeType="1"/>
          </p:cNvSpPr>
          <p:nvPr/>
        </p:nvSpPr>
        <p:spPr bwMode="auto">
          <a:xfrm>
            <a:off x="1187624" y="0"/>
            <a:ext cx="0" cy="6001437"/>
          </a:xfrm>
          <a:prstGeom prst="line">
            <a:avLst/>
          </a:prstGeom>
          <a:noFill/>
          <a:ln w="28575">
            <a:solidFill>
              <a:srgbClr val="C00000"/>
            </a:solidFill>
            <a:round/>
            <a:headEnd/>
            <a:tailEnd/>
          </a:ln>
          <a:effectLst/>
        </p:spPr>
        <p:txBody>
          <a:bodyPr/>
          <a:lstStyle/>
          <a:p>
            <a:pPr algn="r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cs-CZ" sz="2400" kern="1200" baseline="30000">
              <a:solidFill>
                <a:srgbClr val="000000"/>
              </a:solidFill>
              <a:latin typeface="Arial" pitchFamily="34" charset="0"/>
              <a:cs typeface="+mn-cs"/>
            </a:endParaRPr>
          </a:p>
        </p:txBody>
      </p:sp>
      <p:pic>
        <p:nvPicPr>
          <p:cNvPr id="13" name="Picture 28"/>
          <p:cNvPicPr>
            <a:picLocks noChangeAspect="1" noChangeArrowheads="1"/>
          </p:cNvPicPr>
          <p:nvPr/>
        </p:nvPicPr>
        <p:blipFill>
          <a:blip r:embed="rId2" cstate="print"/>
          <a:srcRect l="10457" t="52397" r="11279" b="25769"/>
          <a:stretch>
            <a:fillRect/>
          </a:stretch>
        </p:blipFill>
        <p:spPr bwMode="auto">
          <a:xfrm>
            <a:off x="0" y="6389688"/>
            <a:ext cx="2571750" cy="46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13"/>
          <p:cNvSpPr/>
          <p:nvPr/>
        </p:nvSpPr>
        <p:spPr>
          <a:xfrm>
            <a:off x="4211960" y="620688"/>
            <a:ext cx="4770784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dirty="0" smtClean="0"/>
          </a:p>
          <a:p>
            <a:pPr marL="0" lvl="1"/>
            <a:r>
              <a:rPr lang="cs-CZ" sz="1600" b="1" dirty="0" smtClean="0">
                <a:solidFill>
                  <a:srgbClr val="C00000"/>
                </a:solidFill>
              </a:rPr>
              <a:t>VÝHODY</a:t>
            </a:r>
          </a:p>
          <a:p>
            <a:pPr marL="0" lvl="1"/>
            <a:endParaRPr lang="cs-CZ" sz="1600" b="1" dirty="0" smtClean="0">
              <a:solidFill>
                <a:srgbClr val="D1C92F"/>
              </a:solidFill>
              <a:latin typeface="Calibri" pitchFamily="34" charset="0"/>
              <a:cs typeface="Calibri" pitchFamily="34" charset="0"/>
            </a:endParaRPr>
          </a:p>
          <a:p>
            <a:pPr marL="0" lvl="1">
              <a:buClr>
                <a:srgbClr val="C00000"/>
              </a:buClr>
              <a:buBlip>
                <a:blip r:embed="rId3"/>
              </a:buBlip>
            </a:pPr>
            <a:r>
              <a:rPr lang="cs-CZ" sz="1400" b="1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 Kompaktní velikost</a:t>
            </a:r>
          </a:p>
          <a:p>
            <a:pPr>
              <a:buClr>
                <a:srgbClr val="C00000"/>
              </a:buClr>
              <a:buBlip>
                <a:blip r:embed="rId3"/>
              </a:buBlip>
            </a:pPr>
            <a:r>
              <a:rPr lang="cs-CZ" sz="1400" b="1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 Roztomilý design</a:t>
            </a:r>
          </a:p>
          <a:p>
            <a:pPr>
              <a:buClr>
                <a:srgbClr val="C00000"/>
              </a:buClr>
              <a:buBlip>
                <a:blip r:embed="rId3"/>
              </a:buBlip>
            </a:pPr>
            <a:r>
              <a:rPr lang="cs-CZ" sz="1400" b="1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 Vynikající výsledky v každém šálku díky    </a:t>
            </a:r>
          </a:p>
          <a:p>
            <a:pPr>
              <a:buClr>
                <a:srgbClr val="C00000"/>
              </a:buClr>
              <a:buBlip>
                <a:blip r:embed="rId3"/>
              </a:buBlip>
            </a:pPr>
            <a:r>
              <a:rPr lang="cs-CZ" sz="1400" b="1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    automatickému dávkovacímu systému</a:t>
            </a:r>
          </a:p>
          <a:p>
            <a:pPr marL="0" lvl="1">
              <a:buClr>
                <a:srgbClr val="C00000"/>
              </a:buClr>
              <a:buBlip>
                <a:blip r:embed="rId3"/>
              </a:buBlip>
            </a:pPr>
            <a:endParaRPr lang="cs-CZ" sz="1400" b="1" dirty="0" smtClean="0">
              <a:solidFill>
                <a:srgbClr val="D1C92F"/>
              </a:solidFill>
              <a:latin typeface="Calibri" pitchFamily="34" charset="0"/>
              <a:cs typeface="Calibri" pitchFamily="34" charset="0"/>
            </a:endParaRPr>
          </a:p>
          <a:p>
            <a:pPr marL="0" lvl="1">
              <a:buClr>
                <a:srgbClr val="C00000"/>
              </a:buClr>
            </a:pPr>
            <a:r>
              <a:rPr lang="cs-CZ" sz="1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VLASTNOSTI</a:t>
            </a:r>
          </a:p>
          <a:p>
            <a:pPr marL="0" lvl="1">
              <a:buClr>
                <a:srgbClr val="C00000"/>
              </a:buClr>
              <a:buBlip>
                <a:blip r:embed="rId3"/>
              </a:buBlip>
            </a:pPr>
            <a:endParaRPr lang="cs-CZ" sz="1400" b="1" dirty="0" smtClean="0">
              <a:solidFill>
                <a:srgbClr val="D1C92F"/>
              </a:solidFill>
              <a:latin typeface="Calibri" pitchFamily="34" charset="0"/>
              <a:cs typeface="Calibri" pitchFamily="34" charset="0"/>
            </a:endParaRPr>
          </a:p>
          <a:p>
            <a:pPr>
              <a:buClr>
                <a:srgbClr val="C00000"/>
              </a:buClr>
              <a:buBlip>
                <a:blip r:embed="rId3"/>
              </a:buBlip>
            </a:pPr>
            <a:r>
              <a:rPr lang="cs-CZ" sz="140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1400" b="1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Automatické zastavení přípravy nápoje </a:t>
            </a:r>
            <a:r>
              <a:rPr lang="cs-CZ" sz="140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po  </a:t>
            </a:r>
          </a:p>
          <a:p>
            <a:pPr>
              <a:buClr>
                <a:srgbClr val="C00000"/>
              </a:buClr>
              <a:buBlip>
                <a:blip r:embed="rId3"/>
              </a:buBlip>
            </a:pPr>
            <a:r>
              <a:rPr lang="cs-CZ" sz="140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  dosažení nastaveného množství</a:t>
            </a:r>
          </a:p>
          <a:p>
            <a:pPr>
              <a:buClr>
                <a:srgbClr val="C00000"/>
              </a:buClr>
              <a:buBlip>
                <a:blip r:embed="rId3"/>
              </a:buBlip>
            </a:pPr>
            <a:r>
              <a:rPr lang="cs-CZ" sz="140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1400" b="1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Tlak čerpadla 15 barů </a:t>
            </a:r>
            <a:r>
              <a:rPr lang="cs-CZ" sz="140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pro přípravu prefesionálního     </a:t>
            </a:r>
          </a:p>
          <a:p>
            <a:pPr>
              <a:buClr>
                <a:srgbClr val="C00000"/>
              </a:buClr>
              <a:buBlip>
                <a:blip r:embed="rId3"/>
              </a:buBlip>
            </a:pPr>
            <a:r>
              <a:rPr lang="cs-CZ" sz="140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   espressa</a:t>
            </a:r>
          </a:p>
          <a:p>
            <a:pPr>
              <a:buClr>
                <a:srgbClr val="C00000"/>
              </a:buClr>
              <a:buBlip>
                <a:blip r:embed="rId3"/>
              </a:buBlip>
            </a:pPr>
            <a:r>
              <a:rPr lang="cs-CZ" sz="140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1400" b="1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Možnost přípravy teplých i studených nápojů </a:t>
            </a:r>
            <a:r>
              <a:rPr lang="cs-CZ" sz="140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od  </a:t>
            </a:r>
          </a:p>
          <a:p>
            <a:pPr>
              <a:buClr>
                <a:srgbClr val="C00000"/>
              </a:buClr>
              <a:buBlip>
                <a:blip r:embed="rId3"/>
              </a:buBlip>
            </a:pPr>
            <a:r>
              <a:rPr lang="cs-CZ" sz="140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   espressa po ledový čaj</a:t>
            </a:r>
          </a:p>
          <a:p>
            <a:pPr>
              <a:buClr>
                <a:srgbClr val="C00000"/>
              </a:buClr>
              <a:buBlip>
                <a:blip r:embed="rId3"/>
              </a:buBlip>
            </a:pPr>
            <a:r>
              <a:rPr lang="cs-CZ" sz="140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1400" b="1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Úsporný režim:</a:t>
            </a:r>
            <a:r>
              <a:rPr lang="cs-CZ" sz="140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automatické vypnutí po 5 minutách </a:t>
            </a:r>
          </a:p>
          <a:p>
            <a:pPr>
              <a:buClr>
                <a:srgbClr val="C00000"/>
              </a:buClr>
              <a:buBlip>
                <a:blip r:embed="rId3"/>
              </a:buBlip>
            </a:pPr>
            <a:r>
              <a:rPr lang="cs-CZ" sz="140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400" b="1" dirty="0" err="1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Odkapávací</a:t>
            </a:r>
            <a:r>
              <a:rPr lang="en-US" sz="1400" b="1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1400" b="1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tácek</a:t>
            </a:r>
            <a:r>
              <a:rPr lang="en-US" sz="1400" b="1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se </a:t>
            </a:r>
            <a:r>
              <a:rPr lang="en-US" sz="1400" b="1" dirty="0" err="1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třemi</a:t>
            </a:r>
            <a:r>
              <a:rPr lang="en-US" sz="1400" b="1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400" b="1" dirty="0" err="1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možnostmi</a:t>
            </a:r>
            <a:r>
              <a:rPr lang="en-US" sz="1400" b="1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400" b="1" dirty="0" err="1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nastavení</a:t>
            </a:r>
            <a:r>
              <a:rPr lang="en-US" sz="1400" b="1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1400" b="1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>
              <a:buClr>
                <a:srgbClr val="C00000"/>
              </a:buClr>
              <a:buBlip>
                <a:blip r:embed="rId3"/>
              </a:buBlip>
            </a:pPr>
            <a:r>
              <a:rPr lang="cs-CZ" sz="140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   </a:t>
            </a:r>
            <a:r>
              <a:rPr lang="en-US" sz="1400" dirty="0" err="1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výšky</a:t>
            </a:r>
            <a:r>
              <a:rPr lang="cs-CZ" sz="140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pro různé velikosti šálků </a:t>
            </a:r>
            <a:r>
              <a:rPr lang="it-IT" sz="140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(espresso, lungo, latte </a:t>
            </a:r>
            <a:endParaRPr lang="cs-CZ" sz="1400" dirty="0" smtClean="0">
              <a:solidFill>
                <a:schemeClr val="bg2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>
              <a:buClr>
                <a:srgbClr val="C00000"/>
              </a:buClr>
              <a:buBlip>
                <a:blip r:embed="rId3"/>
              </a:buBlip>
            </a:pPr>
            <a:r>
              <a:rPr lang="cs-CZ" sz="140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   </a:t>
            </a:r>
            <a:r>
              <a:rPr lang="it-IT" sz="140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macchiato…)</a:t>
            </a:r>
            <a:endParaRPr lang="cs-CZ" sz="1400" dirty="0" smtClean="0">
              <a:solidFill>
                <a:schemeClr val="bg2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>
              <a:buClr>
                <a:srgbClr val="C00000"/>
              </a:buClr>
              <a:buBlip>
                <a:blip r:embed="rId3"/>
              </a:buBlip>
            </a:pPr>
            <a:r>
              <a:rPr lang="cs-CZ" sz="140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Nádrž na vodu 0,8 l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840" y="5631530"/>
            <a:ext cx="2232248" cy="1226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1556792"/>
            <a:ext cx="762000" cy="387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5517232"/>
            <a:ext cx="2781309" cy="767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9" descr="C:\Users\bcruzco\AppData\Local\Temp\PKB2A5.tmp\minime_krups_black_front_30x42_300dpi.tif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1403648" y="3429000"/>
            <a:ext cx="1511869" cy="2116958"/>
          </a:xfrm>
          <a:prstGeom prst="rect">
            <a:avLst/>
          </a:prstGeom>
          <a:noFill/>
        </p:spPr>
      </p:pic>
      <p:pic>
        <p:nvPicPr>
          <p:cNvPr id="16" name="Picture 6" descr="C:\Users\bcruzco\AppData\Local\Temp\PKA980.tmp\minime_krups_black_persp_30x42_300dpi.tif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2627784" y="2492896"/>
            <a:ext cx="1511869" cy="2116958"/>
          </a:xfrm>
          <a:prstGeom prst="rect">
            <a:avLst/>
          </a:prstGeom>
          <a:noFill/>
        </p:spPr>
      </p:pic>
      <p:pic>
        <p:nvPicPr>
          <p:cNvPr id="17" name="Picture 6" descr="C:\Users\bcruzco\AppData\Local\Temp\PKA980.tmp\minime_krups_black_persp_30x42_300dpi.tif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 flipH="1">
            <a:off x="1547664" y="980728"/>
            <a:ext cx="1511869" cy="2116958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028384" y="4989567"/>
            <a:ext cx="884024" cy="1671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740352" y="692696"/>
            <a:ext cx="9906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EB Presentation">
  <a:themeElements>
    <a:clrScheme name="SEB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EB Presentation">
      <a:majorFont>
        <a:latin typeface="Verdana"/>
        <a:ea typeface="ＭＳ Ｐゴシック"/>
        <a:cs typeface=""/>
      </a:majorFont>
      <a:minorFont>
        <a:latin typeface="Verdana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2400" b="0" i="0" u="none" strike="noStrike" cap="none" normalizeH="0" baseline="3000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2400" b="0" i="0" u="none" strike="noStrike" cap="none" normalizeH="0" baseline="3000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 pitchFamily="1" charset="-128"/>
          </a:defRPr>
        </a:defPPr>
      </a:lstStyle>
    </a:lnDef>
  </a:objectDefaults>
  <a:extraClrSchemeLst>
    <a:extraClrScheme>
      <a:clrScheme name="SEB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B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B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B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B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B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727</TotalTime>
  <Words>95</Words>
  <Application>Microsoft Office PowerPoint</Application>
  <PresentationFormat>Předvádění na obrazovce (4:3)</PresentationFormat>
  <Paragraphs>22</Paragraphs>
  <Slides>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2" baseType="lpstr">
      <vt:lpstr>SEB Presentation</vt:lpstr>
      <vt:lpstr>NESCAFÉ DOLCE GUSTO MINI ME KP120x </vt:lpstr>
    </vt:vector>
  </TitlesOfParts>
  <Company>Groupe SEB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NESCAFÉ DOLCE GUSTO CIRCOLO</dc:title>
  <dc:creator>LASIK Robert</dc:creator>
  <cp:lastModifiedBy>Matějčková Ivana</cp:lastModifiedBy>
  <cp:revision>81</cp:revision>
  <dcterms:created xsi:type="dcterms:W3CDTF">2010-07-15T06:29:51Z</dcterms:created>
  <dcterms:modified xsi:type="dcterms:W3CDTF">2015-04-21T07:52:57Z</dcterms:modified>
</cp:coreProperties>
</file>