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99" d="100"/>
          <a:sy n="99" d="100"/>
        </p:scale>
        <p:origin x="-12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7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8400" y="1016000"/>
            <a:ext cx="1346200" cy="254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16500" y="2349500"/>
            <a:ext cx="2527300" cy="50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00" y="6477000"/>
            <a:ext cx="3695700" cy="317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83000" y="1270000"/>
            <a:ext cx="5207000" cy="508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pPr algn="ctr"/>
            <a:r>
              <a:rPr lang="en-US" sz="1500" b="1" i="0" u="none" strike="noStrike">
                <a:solidFill>
                  <a:srgbClr val="000000"/>
                </a:solidFill>
                <a:latin typeface="Calibri"/>
              </a:rPr>
              <a:t>DRIVER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83000" y="1778000"/>
            <a:ext cx="5207000" cy="508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ctr"/>
            <a:r>
              <a:rPr lang="cs-CZ" sz="1500" b="0" i="0" u="none" strike="noStrike" dirty="0" smtClean="0">
                <a:solidFill>
                  <a:srgbClr val="000000"/>
                </a:solidFill>
                <a:latin typeface="Calibri"/>
              </a:rPr>
              <a:t>ZASTŘIHÁVAČ VLASŮ</a:t>
            </a:r>
            <a:endParaRPr lang="en-US" sz="1500" b="0" i="0" u="none" strike="noStrike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lang="en-US" sz="1500" b="0" i="0" u="none" strike="noStrike" dirty="0">
                <a:solidFill>
                  <a:srgbClr val="000000"/>
                </a:solidFill>
                <a:latin typeface="Calibri"/>
              </a:rPr>
              <a:t>TN1600F0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0" y="3048000"/>
            <a:ext cx="2616200" cy="635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l"/>
            <a:r>
              <a:rPr lang="cs-CZ" sz="1300" b="1" dirty="0" smtClean="0">
                <a:solidFill>
                  <a:srgbClr val="000000"/>
                </a:solidFill>
                <a:latin typeface="Calibri"/>
              </a:rPr>
              <a:t>ODOLNÝ, </a:t>
            </a:r>
            <a:r>
              <a:rPr lang="cs-CZ" sz="1300" b="1" i="0" u="none" strike="noStrike" dirty="0" smtClean="0">
                <a:solidFill>
                  <a:srgbClr val="000000"/>
                </a:solidFill>
                <a:latin typeface="Calibri"/>
              </a:rPr>
              <a:t>PŘESNÝ A ÚČINNÝ</a:t>
            </a:r>
            <a:endParaRPr lang="en-US" sz="1300" b="1" i="0" u="none" strike="noStrik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4000" y="3683000"/>
            <a:ext cx="7112000" cy="508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r>
              <a:rPr lang="en-US" sz="1300" b="1" dirty="0" err="1" smtClean="0">
                <a:solidFill>
                  <a:srgbClr val="000000"/>
                </a:solidFill>
              </a:rPr>
              <a:t>Perfektní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  <a:r>
              <a:rPr lang="cs-CZ" sz="1300" b="1" dirty="0" smtClean="0">
                <a:solidFill>
                  <a:srgbClr val="000000"/>
                </a:solidFill>
              </a:rPr>
              <a:t>střih </a:t>
            </a:r>
            <a:r>
              <a:rPr lang="en-US" sz="1300" b="1" dirty="0" err="1" smtClean="0">
                <a:solidFill>
                  <a:srgbClr val="000000"/>
                </a:solidFill>
              </a:rPr>
              <a:t>snadno</a:t>
            </a:r>
            <a:r>
              <a:rPr lang="en-US" sz="1300" b="1" dirty="0" smtClean="0">
                <a:solidFill>
                  <a:srgbClr val="000000"/>
                </a:solidFill>
              </a:rPr>
              <a:t> a </a:t>
            </a:r>
            <a:r>
              <a:rPr lang="en-US" sz="1300" b="1" dirty="0" err="1" smtClean="0">
                <a:solidFill>
                  <a:srgbClr val="000000"/>
                </a:solidFill>
              </a:rPr>
              <a:t>rychle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</a:rPr>
              <a:t>jedním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</a:rPr>
              <a:t>pohybem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</a:rPr>
              <a:t>bez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</a:rPr>
              <a:t>ohledu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</a:rPr>
              <a:t>na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</a:rPr>
              <a:t>hustotu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</a:rPr>
              <a:t>vlasů</a:t>
            </a:r>
            <a:endParaRPr lang="en-US" sz="1300" b="1" dirty="0" smtClean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4000" y="4191000"/>
            <a:ext cx="7112000" cy="1397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just"/>
            <a:r>
              <a:rPr lang="en-US" sz="1300" dirty="0" smtClean="0">
                <a:solidFill>
                  <a:srgbClr val="000000"/>
                </a:solidFill>
              </a:rPr>
              <a:t>AC motor (230 V) </a:t>
            </a:r>
            <a:r>
              <a:rPr lang="en-US" sz="1300" dirty="0" err="1" smtClean="0">
                <a:solidFill>
                  <a:srgbClr val="000000"/>
                </a:solidFill>
              </a:rPr>
              <a:t>zajišťuje</a:t>
            </a:r>
            <a:r>
              <a:rPr lang="en-US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</a:rPr>
              <a:t>převod</a:t>
            </a:r>
            <a:r>
              <a:rPr lang="en-US" sz="1300" dirty="0" smtClean="0">
                <a:solidFill>
                  <a:srgbClr val="000000"/>
                </a:solidFill>
              </a:rPr>
              <a:t> 100% </a:t>
            </a:r>
            <a:r>
              <a:rPr lang="en-US" sz="1300" dirty="0" err="1" smtClean="0">
                <a:solidFill>
                  <a:srgbClr val="000000"/>
                </a:solidFill>
              </a:rPr>
              <a:t>výkonu</a:t>
            </a:r>
            <a:r>
              <a:rPr lang="en-US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</a:rPr>
              <a:t>bez</a:t>
            </a:r>
            <a:r>
              <a:rPr lang="en-US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</a:rPr>
              <a:t>kolísání</a:t>
            </a:r>
            <a:r>
              <a:rPr lang="en-US" sz="1300" dirty="0" smtClean="0">
                <a:solidFill>
                  <a:srgbClr val="000000"/>
                </a:solidFill>
              </a:rPr>
              <a:t> pro </a:t>
            </a:r>
            <a:r>
              <a:rPr lang="en-US" sz="1300" dirty="0" err="1" smtClean="0">
                <a:solidFill>
                  <a:srgbClr val="000000"/>
                </a:solidFill>
              </a:rPr>
              <a:t>rovnoměrné</a:t>
            </a:r>
            <a:r>
              <a:rPr lang="en-US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</a:rPr>
              <a:t>výsledky</a:t>
            </a:r>
            <a:r>
              <a:rPr lang="en-US" sz="1300" dirty="0" smtClean="0">
                <a:solidFill>
                  <a:srgbClr val="000000"/>
                </a:solidFill>
              </a:rPr>
              <a:t>, </a:t>
            </a:r>
            <a:r>
              <a:rPr lang="en-US" sz="1300" dirty="0" err="1" smtClean="0">
                <a:solidFill>
                  <a:srgbClr val="000000"/>
                </a:solidFill>
              </a:rPr>
              <a:t>maximální</a:t>
            </a:r>
            <a:r>
              <a:rPr lang="en-US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</a:rPr>
              <a:t>účinnost</a:t>
            </a:r>
            <a:r>
              <a:rPr lang="en-US" sz="1300" dirty="0" smtClean="0">
                <a:solidFill>
                  <a:srgbClr val="000000"/>
                </a:solidFill>
              </a:rPr>
              <a:t> a 3x </a:t>
            </a:r>
            <a:r>
              <a:rPr lang="en-US" sz="1300" dirty="0" err="1" smtClean="0">
                <a:solidFill>
                  <a:srgbClr val="000000"/>
                </a:solidFill>
              </a:rPr>
              <a:t>delší</a:t>
            </a:r>
            <a:r>
              <a:rPr lang="en-US" sz="1300" dirty="0" smtClean="0">
                <a:solidFill>
                  <a:srgbClr val="000000"/>
                </a:solidFill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</a:rPr>
              <a:t>životnost</a:t>
            </a:r>
            <a:r>
              <a:rPr lang="en-US" sz="1300" dirty="0" smtClean="0">
                <a:solidFill>
                  <a:srgbClr val="000000"/>
                </a:solidFill>
              </a:rPr>
              <a:t>*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4000" y="5588000"/>
            <a:ext cx="8636000" cy="762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l"/>
            <a:r>
              <a:rPr lang="en-US" sz="1100" b="1" i="1" u="none" strike="noStrike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74000" y="6604000"/>
            <a:ext cx="1270000" cy="254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r"/>
            <a:r>
              <a:rPr lang="en-US" sz="900" b="0" i="0" u="none" strike="noStrike">
                <a:solidFill>
                  <a:srgbClr val="000000"/>
                </a:solidFill>
                <a:latin typeface="Calibri"/>
              </a:rPr>
              <a:t>2016-06-13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7600" y="3671944"/>
            <a:ext cx="1114425" cy="106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81000"/>
            <a:ext cx="1790700" cy="203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2667000"/>
            <a:ext cx="6781800" cy="3810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just"/>
            <a:endParaRPr lang="cs-CZ" sz="1300" b="0" i="0" u="none" strike="noStrike" dirty="0" smtClean="0">
              <a:solidFill>
                <a:srgbClr val="000000"/>
              </a:solidFill>
              <a:latin typeface="Calibri"/>
            </a:endParaRPr>
          </a:p>
          <a:p>
            <a:r>
              <a:rPr lang="cs-CZ" sz="1400" dirty="0" smtClean="0"/>
              <a:t>S </a:t>
            </a:r>
            <a:r>
              <a:rPr lang="cs-CZ" sz="1400" dirty="0" err="1" smtClean="0"/>
              <a:t>Rowenta</a:t>
            </a:r>
            <a:r>
              <a:rPr lang="cs-CZ" sz="1400" dirty="0" smtClean="0"/>
              <a:t> </a:t>
            </a:r>
            <a:r>
              <a:rPr lang="cs-CZ" sz="1400" dirty="0" err="1" smtClean="0"/>
              <a:t>zastřihovačem</a:t>
            </a:r>
            <a:r>
              <a:rPr lang="cs-CZ" sz="1400" dirty="0" smtClean="0"/>
              <a:t> vlasů Driver zažijte pocit dokonalé vizáže jako od profesionála přímo v pohodlí domova.  Skvěle padne do ruky, úprava vlasů je přesná a rovnoměrná a díky AC motoru s maximální účinností zvládne i velice husté vlasy během chvilky. </a:t>
            </a:r>
          </a:p>
          <a:p>
            <a:r>
              <a:rPr lang="cs-CZ" sz="1400" dirty="0" smtClean="0"/>
              <a:t>AC motor také vyniká dlouhou životností  v porovnání s běžnými motory. Unikátní čepel s ultra ostrými hranami zastřihne všechny typy vlasů jedním tahem a jedinečný tvar hřebene zabraňuje shlukování vlasů pro dokonalý výsledek střihu. Profesionální kvalitu zastřižení a dlouhotrvající ostrost břitů bez potřeby ostření zaručuje vysoce kvalitní čepel z nerezové oceli.  Síťové napájení zaručí 100% výkon a použití bez stresu z vybité baterie.</a:t>
            </a:r>
          </a:p>
          <a:p>
            <a:endParaRPr lang="cs-CZ" sz="1400" dirty="0" smtClean="0"/>
          </a:p>
          <a:p>
            <a:endParaRPr lang="cs-CZ" sz="1400" dirty="0" smtClean="0"/>
          </a:p>
          <a:p>
            <a:r>
              <a:rPr lang="cs-CZ" sz="1400" dirty="0" err="1" smtClean="0"/>
              <a:t>Rowenta</a:t>
            </a:r>
            <a:r>
              <a:rPr lang="cs-CZ" sz="1400" dirty="0" smtClean="0"/>
              <a:t> Driver nabízí široké možnosti nastavení délky střihu. Pro velmi krátké účesy není potřeba používat nástavec a přece lze délka nastavit přesně podle vašeho přání, jednoduše si zvolíte nastavení praktickou páčkou přímo na přístroji. Toto </a:t>
            </a:r>
            <a:r>
              <a:rPr lang="cs-CZ" sz="1400" dirty="0" err="1" smtClean="0"/>
              <a:t>mikronastavení</a:t>
            </a:r>
            <a:r>
              <a:rPr lang="cs-CZ" sz="1400" dirty="0" smtClean="0"/>
              <a:t> nabízí 4 délky střihu – 0,5 – 1 – </a:t>
            </a:r>
            <a:r>
              <a:rPr lang="cs-CZ" sz="1400" dirty="0" err="1" smtClean="0"/>
              <a:t>1</a:t>
            </a:r>
            <a:r>
              <a:rPr lang="cs-CZ" sz="1400" dirty="0" smtClean="0"/>
              <a:t>,5 - 2 mm. Pokud zvolíte delší střih, jsou vám k dispozici 4 hřebenové nástavce pro délky 3 – 6 – 9 – 12 mm. Pokud by snad byly pro vás možnosti nastavení limitující, kombinací </a:t>
            </a:r>
            <a:r>
              <a:rPr lang="cs-CZ" sz="1400" dirty="0" err="1" smtClean="0"/>
              <a:t>mikronastavení</a:t>
            </a:r>
            <a:r>
              <a:rPr lang="cs-CZ" sz="1400" dirty="0" smtClean="0"/>
              <a:t> a nástavce naleznete délku střihu, která bude odpovídat přesně vašim individuálním potřebám!</a:t>
            </a:r>
          </a:p>
          <a:p>
            <a:endParaRPr lang="cs-CZ" sz="1400" dirty="0" smtClean="0"/>
          </a:p>
          <a:p>
            <a:pPr algn="just"/>
            <a:endParaRPr lang="en-US" sz="1300" b="0" i="0" u="none" strike="noStrik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8800" y="2362200"/>
            <a:ext cx="5816600" cy="508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r>
              <a:rPr lang="cs-CZ" sz="1300" b="1" i="0" u="none" strike="noStrike" dirty="0" smtClean="0">
                <a:solidFill>
                  <a:srgbClr val="000000"/>
                </a:solidFill>
                <a:latin typeface="Calibri"/>
              </a:rPr>
              <a:t>VÝKON,  </a:t>
            </a:r>
            <a:r>
              <a:rPr lang="cs-CZ" sz="1300" b="1" dirty="0" smtClean="0">
                <a:solidFill>
                  <a:srgbClr val="000000"/>
                </a:solidFill>
              </a:rPr>
              <a:t>SNADNÉ POUŽITÍ A ODOLNOST</a:t>
            </a:r>
            <a:endParaRPr lang="en-US" sz="1300" b="1" dirty="0" smtClean="0">
              <a:solidFill>
                <a:srgbClr val="0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0"/>
            <a:ext cx="273345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4"/>
          <p:cNvSpPr txBox="1"/>
          <p:nvPr/>
        </p:nvSpPr>
        <p:spPr>
          <a:xfrm>
            <a:off x="1828800" y="1371600"/>
            <a:ext cx="7315200" cy="6858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r>
              <a:rPr lang="cs-CZ" sz="1400" dirty="0" smtClean="0"/>
              <a:t>Značka </a:t>
            </a:r>
            <a:r>
              <a:rPr lang="cs-CZ" sz="1400" dirty="0" err="1" smtClean="0"/>
              <a:t>Rowenta</a:t>
            </a:r>
            <a:r>
              <a:rPr lang="cs-CZ" sz="1400" dirty="0" smtClean="0"/>
              <a:t> založená v Německu přináší již přes 130 let průlomové inovace usnadňující život. Nezapře zemi svého původu. Atributy jako je kvalita, přesnost, odolnost, trvanlivost, důraz na praktičnost a ergonomii promítají v celém portfoliu. Zároveň vyniká jedinečným designem předních francouzských designérů. 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905000" y="990600"/>
            <a:ext cx="39624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300" b="1" dirty="0" smtClean="0">
                <a:solidFill>
                  <a:srgbClr val="000000"/>
                </a:solidFill>
              </a:rPr>
              <a:t>KVALITA A DOKONALÉ VÝSLEDKY S DLOUHOU HISTORIÍ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1828800" y="4724400"/>
            <a:ext cx="2203360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300" b="1" dirty="0" smtClean="0">
                <a:solidFill>
                  <a:srgbClr val="000000"/>
                </a:solidFill>
              </a:rPr>
              <a:t>PŘESNOST A KVALITA STŘIHU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54000"/>
          </a:xfrm>
          <a:prstGeom prst="rect">
            <a:avLst/>
          </a:prstGeom>
          <a:solidFill>
            <a:srgbClr val="000000"/>
          </a:solidFill>
        </p:spPr>
        <p:txBody>
          <a:bodyPr anchor="ctr">
            <a:noAutofit/>
          </a:bodyPr>
          <a:lstStyle/>
          <a:p>
            <a:pPr algn="l"/>
            <a:r>
              <a:rPr lang="en-US" sz="1300" b="1" i="0" u="none" strike="noStrike">
                <a:solidFill>
                  <a:srgbClr val="FFFFFF"/>
                </a:solidFill>
                <a:latin typeface="Calibri"/>
              </a:rPr>
              <a:t>PRODUCT BENEFITS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2229394"/>
            <a:ext cx="2921000" cy="508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r>
              <a:rPr lang="en-US" sz="1300" b="1" dirty="0" err="1" smtClean="0">
                <a:solidFill>
                  <a:srgbClr val="000000"/>
                </a:solidFill>
              </a:rPr>
              <a:t>Jednoduché</a:t>
            </a:r>
            <a:r>
              <a:rPr lang="en-US" sz="1300" b="1" dirty="0" smtClean="0">
                <a:solidFill>
                  <a:srgbClr val="000000"/>
                </a:solidFill>
              </a:rPr>
              <a:t> a </a:t>
            </a:r>
            <a:r>
              <a:rPr lang="en-US" sz="1300" b="1" dirty="0" err="1" smtClean="0">
                <a:solidFill>
                  <a:srgbClr val="000000"/>
                </a:solidFill>
              </a:rPr>
              <a:t>přesné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</a:rPr>
              <a:t>nastavení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</a:rPr>
              <a:t>délky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</a:rPr>
              <a:t>střihu</a:t>
            </a:r>
            <a:r>
              <a:rPr lang="en-US" sz="1300" b="1" dirty="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2737394"/>
            <a:ext cx="2921000" cy="8636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4 </a:t>
            </a:r>
            <a:r>
              <a:rPr lang="en-US" sz="1200" dirty="0" err="1" smtClean="0">
                <a:solidFill>
                  <a:srgbClr val="000000"/>
                </a:solidFill>
              </a:rPr>
              <a:t>hřebenové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nástavce</a:t>
            </a:r>
            <a:r>
              <a:rPr lang="en-US" sz="1200" dirty="0" smtClean="0">
                <a:solidFill>
                  <a:srgbClr val="000000"/>
                </a:solidFill>
              </a:rPr>
              <a:t> (3 mm-6 mm-9 mm-12 mm)</a:t>
            </a:r>
            <a:r>
              <a:rPr lang="cs-CZ" sz="1200" dirty="0" smtClean="0">
                <a:solidFill>
                  <a:srgbClr val="000000"/>
                </a:solidFill>
              </a:rPr>
              <a:t>. </a:t>
            </a:r>
            <a:endParaRPr lang="en-US" sz="1200" dirty="0" smtClean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4937" y="2286000"/>
            <a:ext cx="1270000" cy="127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49800" y="558800"/>
            <a:ext cx="2921000" cy="508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pPr algn="l"/>
            <a:r>
              <a:rPr lang="cs-CZ" sz="1300" b="1" i="0" u="none" strike="noStrike" dirty="0" smtClean="0">
                <a:solidFill>
                  <a:srgbClr val="000000"/>
                </a:solidFill>
                <a:latin typeface="Calibri"/>
              </a:rPr>
              <a:t>Vysoká přesnost</a:t>
            </a:r>
            <a:endParaRPr lang="en-US" sz="1300" b="1" i="0" u="none" strike="noStrik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5200" y="1066800"/>
            <a:ext cx="2921000" cy="14859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r>
              <a:rPr lang="cs-CZ" sz="1200" dirty="0" smtClean="0"/>
              <a:t>Pro velmi krátké účesy není potřeba používat nástavec a přece lze délka nastavit přesně podle vašeho přání, jednoduše si zvolíte nastavení praktickou páčkou přímo na přístroji. Toto </a:t>
            </a:r>
            <a:r>
              <a:rPr lang="cs-CZ" sz="1200" dirty="0" err="1" smtClean="0"/>
              <a:t>mikronastavení</a:t>
            </a:r>
            <a:r>
              <a:rPr lang="cs-CZ" sz="1200" dirty="0" smtClean="0"/>
              <a:t> nabízí 4 délky střihu – 0,5 – 1 – </a:t>
            </a:r>
            <a:r>
              <a:rPr lang="cs-CZ" sz="1200" dirty="0" err="1" smtClean="0"/>
              <a:t>1</a:t>
            </a:r>
            <a:r>
              <a:rPr lang="cs-CZ" sz="1200" dirty="0" smtClean="0"/>
              <a:t>,5 - 2 mm. Kombinací </a:t>
            </a:r>
            <a:r>
              <a:rPr lang="cs-CZ" sz="1200" dirty="0" err="1" smtClean="0"/>
              <a:t>mikronastavení</a:t>
            </a:r>
            <a:r>
              <a:rPr lang="cs-CZ" sz="1200" dirty="0" smtClean="0"/>
              <a:t> a nástavce naleznete délku střihu, která bude odpovídat přesně vašim individuálním potřebám!</a:t>
            </a:r>
            <a:endParaRPr lang="en-US" sz="1200" dirty="0" smtClean="0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6200" y="711200"/>
            <a:ext cx="1270000" cy="127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3753394"/>
            <a:ext cx="2921000" cy="508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pPr algn="l"/>
            <a:r>
              <a:rPr lang="cs-CZ" sz="1300" b="1" i="0" u="none" strike="noStrike" dirty="0" smtClean="0">
                <a:solidFill>
                  <a:srgbClr val="000000"/>
                </a:solidFill>
                <a:latin typeface="Calibri"/>
              </a:rPr>
              <a:t>Extra odolný motor, tichý provoz</a:t>
            </a:r>
            <a:endParaRPr lang="en-US" sz="1300" b="1" i="0" u="none" strike="noStrik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261394"/>
            <a:ext cx="2921000" cy="8128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r>
              <a:rPr lang="cs-CZ" sz="1200" dirty="0" smtClean="0"/>
              <a:t>AC motor (230 V) zajišťuje převod 100% výkonu bez kolísání pro rovnoměrné výsledky, maximální účinnost a 3x delší životnost v porovnání s běžnými motory.</a:t>
            </a:r>
            <a:endParaRPr lang="en-US" sz="1200" b="0" i="0" u="none" strike="noStrike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4937" y="3810000"/>
            <a:ext cx="1270000" cy="1270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9800" y="2997200"/>
            <a:ext cx="2921000" cy="508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pPr algn="l"/>
            <a:r>
              <a:rPr lang="cs-CZ" sz="1300" b="1" i="0" u="none" strike="noStrike" dirty="0" smtClean="0">
                <a:solidFill>
                  <a:srgbClr val="000000"/>
                </a:solidFill>
                <a:latin typeface="Calibri"/>
              </a:rPr>
              <a:t>Použití bez stresu</a:t>
            </a:r>
            <a:endParaRPr lang="en-US" sz="1300" b="1" i="0" u="none" strike="noStrik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49800" y="3454400"/>
            <a:ext cx="2921000" cy="6096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r>
              <a:rPr lang="cs-CZ" sz="1200" dirty="0" smtClean="0"/>
              <a:t>Síťové napájení zaručí 100% , neklesající výkon a použití bez stresu z vybité baterie.</a:t>
            </a:r>
            <a:endParaRPr lang="en-US" sz="1200" b="0" i="0" u="none" strike="noStrike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96200" y="2743200"/>
            <a:ext cx="1270000" cy="127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1600" y="5334000"/>
            <a:ext cx="2921000" cy="508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pPr algn="l"/>
            <a:r>
              <a:rPr lang="cs-CZ" sz="1300" b="1" i="0" u="none" strike="noStrike" dirty="0" smtClean="0">
                <a:solidFill>
                  <a:srgbClr val="000000"/>
                </a:solidFill>
                <a:latin typeface="Calibri"/>
              </a:rPr>
              <a:t>Pohodlné používání</a:t>
            </a:r>
            <a:endParaRPr lang="en-US" sz="1300" b="1" i="0" u="none" strike="noStrik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943600"/>
            <a:ext cx="2921000" cy="9144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r>
              <a:rPr lang="en-US" sz="1200" dirty="0" err="1" smtClean="0">
                <a:solidFill>
                  <a:srgbClr val="000000"/>
                </a:solidFill>
              </a:rPr>
              <a:t>Vylepšený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ergonomický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tvar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cs-CZ" sz="1200" dirty="0" smtClean="0">
                <a:solidFill>
                  <a:srgbClr val="000000"/>
                </a:solidFill>
              </a:rPr>
              <a:t> a velmi dlouhá přívodní šňůra</a:t>
            </a:r>
            <a:r>
              <a:rPr lang="en-US" sz="1200" b="0" i="0" u="none" strike="noStrike" dirty="0" smtClean="0">
                <a:solidFill>
                  <a:srgbClr val="000000"/>
                </a:solidFill>
                <a:latin typeface="Calibri"/>
              </a:rPr>
              <a:t>(1</a:t>
            </a:r>
            <a:r>
              <a:rPr lang="cs-CZ" sz="1200" b="0" i="0" u="none" strike="noStrike" dirty="0" smtClean="0">
                <a:solidFill>
                  <a:srgbClr val="000000"/>
                </a:solidFill>
                <a:latin typeface="Calibri"/>
              </a:rPr>
              <a:t>,</a:t>
            </a:r>
            <a:r>
              <a:rPr lang="en-US" sz="1200" b="0" i="0" u="none" strike="noStrike" dirty="0" smtClean="0">
                <a:solidFill>
                  <a:srgbClr val="000000"/>
                </a:solidFill>
                <a:latin typeface="Calibri"/>
              </a:rPr>
              <a:t>80 </a:t>
            </a:r>
            <a:r>
              <a:rPr lang="en-US" sz="1200" b="0" i="0" u="none" strike="noStrike" dirty="0">
                <a:solidFill>
                  <a:srgbClr val="000000"/>
                </a:solidFill>
                <a:latin typeface="Calibri"/>
              </a:rPr>
              <a:t>m) </a:t>
            </a:r>
            <a:r>
              <a:rPr lang="cs-CZ" sz="1200" dirty="0" smtClean="0">
                <a:solidFill>
                  <a:srgbClr val="000000"/>
                </a:solidFill>
                <a:latin typeface="Calibri"/>
              </a:rPr>
              <a:t>pro pohodlné použití.</a:t>
            </a:r>
            <a:endParaRPr lang="en-US" sz="1200" b="0" i="0" u="none" strike="noStrike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34937" y="5568406"/>
            <a:ext cx="1270000" cy="1270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749800" y="4749800"/>
            <a:ext cx="2921000" cy="508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pPr marL="273050" indent="-266700">
              <a:buClr>
                <a:srgbClr val="CE1111"/>
              </a:buClr>
            </a:pPr>
            <a:r>
              <a:rPr lang="cs-CZ" sz="1200" b="1" dirty="0" smtClean="0"/>
              <a:t>Prodloužená záruka 10 let</a:t>
            </a:r>
            <a:endParaRPr lang="en-US" sz="1200" b="1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4749800" y="5283200"/>
            <a:ext cx="2921000" cy="762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marL="273050" indent="-266700">
              <a:buClr>
                <a:srgbClr val="CE1111"/>
              </a:buClr>
            </a:pPr>
            <a:r>
              <a:rPr lang="cs-CZ" sz="1200" dirty="0" smtClean="0"/>
              <a:t>10 let záruka na snadnou opravitelnost a cenově dostupné náhradní díly.</a:t>
            </a:r>
          </a:p>
          <a:p>
            <a:pPr marL="273050" indent="-266700">
              <a:buClr>
                <a:srgbClr val="CE1111"/>
              </a:buClr>
            </a:pPr>
            <a:r>
              <a:rPr lang="cs-CZ" sz="1200" dirty="0" smtClean="0"/>
              <a:t>6500 servisních center po celém světě</a:t>
            </a:r>
            <a:endParaRPr lang="en-US" sz="1200" b="0" i="0" u="none" strike="noStrike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96200" y="4775200"/>
            <a:ext cx="1270000" cy="1244600"/>
          </a:xfrm>
          <a:prstGeom prst="rect">
            <a:avLst/>
          </a:prstGeom>
        </p:spPr>
      </p:pic>
      <p:pic>
        <p:nvPicPr>
          <p:cNvPr id="22" name="Picture 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48000" y="762000"/>
            <a:ext cx="1143000" cy="1143000"/>
          </a:xfrm>
          <a:prstGeom prst="rect">
            <a:avLst/>
          </a:prstGeom>
        </p:spPr>
      </p:pic>
      <p:sp>
        <p:nvSpPr>
          <p:cNvPr id="23" name="TextBox 2"/>
          <p:cNvSpPr txBox="1"/>
          <p:nvPr/>
        </p:nvSpPr>
        <p:spPr>
          <a:xfrm>
            <a:off x="152400" y="609600"/>
            <a:ext cx="2921000" cy="508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r>
              <a:rPr lang="cs-CZ" sz="1300" b="1" dirty="0" smtClean="0">
                <a:solidFill>
                  <a:srgbClr val="000000"/>
                </a:solidFill>
              </a:rPr>
              <a:t>Ultra ostré břity, profesionální kvalita zastřižení </a:t>
            </a:r>
            <a:endParaRPr lang="en-US" sz="1300" b="1" dirty="0" smtClean="0">
              <a:solidFill>
                <a:srgbClr val="000000"/>
              </a:solidFill>
            </a:endParaRPr>
          </a:p>
        </p:txBody>
      </p:sp>
      <p:sp>
        <p:nvSpPr>
          <p:cNvPr id="24" name="TextBox 3"/>
          <p:cNvSpPr txBox="1"/>
          <p:nvPr/>
        </p:nvSpPr>
        <p:spPr>
          <a:xfrm>
            <a:off x="152400" y="1117600"/>
            <a:ext cx="2921000" cy="8636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r>
              <a:rPr lang="en-US" sz="1200" dirty="0" err="1" smtClean="0">
                <a:solidFill>
                  <a:srgbClr val="000000"/>
                </a:solidFill>
              </a:rPr>
              <a:t>Profesionální</a:t>
            </a:r>
            <a:r>
              <a:rPr lang="en-US" sz="1200" dirty="0" smtClean="0">
                <a:solidFill>
                  <a:srgbClr val="000000"/>
                </a:solidFill>
              </a:rPr>
              <a:t>  </a:t>
            </a:r>
            <a:r>
              <a:rPr lang="en-US" sz="1200" dirty="0" err="1" smtClean="0">
                <a:solidFill>
                  <a:srgbClr val="000000"/>
                </a:solidFill>
              </a:rPr>
              <a:t>dlouhotrvající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kvalitu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poskytuje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vysoce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kvalitní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čepel</a:t>
            </a:r>
            <a:r>
              <a:rPr lang="en-US" sz="1200" dirty="0" smtClean="0">
                <a:solidFill>
                  <a:srgbClr val="000000"/>
                </a:solidFill>
              </a:rPr>
              <a:t> z </a:t>
            </a:r>
            <a:r>
              <a:rPr lang="en-US" sz="1200" dirty="0" err="1" smtClean="0">
                <a:solidFill>
                  <a:srgbClr val="000000"/>
                </a:solidFill>
              </a:rPr>
              <a:t>nerezové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oceli</a:t>
            </a:r>
            <a:r>
              <a:rPr lang="cs-CZ" sz="1200" dirty="0" smtClean="0">
                <a:solidFill>
                  <a:srgbClr val="000000"/>
                </a:solidFill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</a:rPr>
              <a:t>Unikátní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čepel</a:t>
            </a:r>
            <a:r>
              <a:rPr lang="en-US" sz="1200" dirty="0" smtClean="0">
                <a:solidFill>
                  <a:srgbClr val="000000"/>
                </a:solidFill>
              </a:rPr>
              <a:t> s ultra </a:t>
            </a:r>
            <a:r>
              <a:rPr lang="en-US" sz="1200" dirty="0" err="1" smtClean="0">
                <a:solidFill>
                  <a:srgbClr val="000000"/>
                </a:solidFill>
              </a:rPr>
              <a:t>ostrými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hranami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zastřihne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všechny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typy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vlasů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jedním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tahem</a:t>
            </a:r>
            <a:r>
              <a:rPr lang="cs-CZ" sz="1200" dirty="0" smtClean="0">
                <a:solidFill>
                  <a:srgbClr val="000000"/>
                </a:solidFill>
              </a:rPr>
              <a:t>.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endParaRPr lang="en-US" sz="12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54000"/>
          </a:xfrm>
          <a:prstGeom prst="rect">
            <a:avLst/>
          </a:prstGeom>
          <a:solidFill>
            <a:srgbClr val="000000"/>
          </a:solidFill>
        </p:spPr>
        <p:txBody>
          <a:bodyPr anchor="ctr">
            <a:noAutofit/>
          </a:bodyPr>
          <a:lstStyle/>
          <a:p>
            <a:pPr algn="l"/>
            <a:r>
              <a:rPr lang="en-US" sz="1300" b="1" i="0" u="none" strike="noStrike">
                <a:solidFill>
                  <a:srgbClr val="FFFFFF"/>
                </a:solidFill>
                <a:latin typeface="Calibri"/>
              </a:rPr>
              <a:t>PRODUCT FEATURES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7000" y="381000"/>
          <a:ext cx="8890000" cy="6309360"/>
        </p:xfrm>
        <a:graphic>
          <a:graphicData uri="http://schemas.openxmlformats.org/drawingml/2006/table">
            <a:tbl>
              <a:tblPr/>
              <a:tblGrid>
                <a:gridCol w="4445000"/>
                <a:gridCol w="4445000"/>
              </a:tblGrid>
              <a:tr h="381000">
                <a:tc gridSpan="2">
                  <a:txBody>
                    <a:bodyPr/>
                    <a:lstStyle/>
                    <a:p>
                      <a:r>
                        <a:rPr lang="en-US" sz="1100" b="1" dirty="0"/>
                        <a:t>CUTTING PERFORMANCE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Blade material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0" dirty="0" smtClean="0"/>
                        <a:t>Nerezová ocel</a:t>
                      </a:r>
                      <a:endParaRPr lang="en-US" sz="1100" b="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Motor speed (rpm)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/>
                        <a:t>3000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Speed settings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r>
                        <a:rPr lang="en-US" sz="1100" b="1"/>
                        <a:t>PRECISION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Minimum cutting length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/>
                        <a:t>0.9 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Micro setting adjustment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0" dirty="0" err="1" smtClean="0"/>
                        <a:t>Mikronastavení</a:t>
                      </a:r>
                      <a:r>
                        <a:rPr lang="cs-CZ" sz="1100" b="0" dirty="0" smtClean="0"/>
                        <a:t> páčkou</a:t>
                      </a:r>
                      <a:endParaRPr lang="en-US" sz="1100" b="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Cutting length indicator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0" dirty="0" smtClean="0"/>
                        <a:t>Nástavec</a:t>
                      </a:r>
                      <a:endParaRPr lang="en-US" sz="1100" b="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r>
                        <a:rPr lang="en-US" sz="1100" b="1"/>
                        <a:t>USAGE - CUTTING STYLES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Zones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0" dirty="0" smtClean="0"/>
                        <a:t>Vlasy</a:t>
                      </a:r>
                      <a:endParaRPr lang="en-US" sz="1100" b="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Hair blade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/>
                        <a:t>ANO</a:t>
                      </a:r>
                      <a:endParaRPr lang="en-US" sz="1100" b="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Hair blade size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/>
                        <a:t>42 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Hair comb type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0" dirty="0" smtClean="0"/>
                        <a:t>Fixní</a:t>
                      </a:r>
                      <a:endParaRPr lang="en-US" sz="1100" b="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Hair comb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/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Hair cutting length adjustment range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/>
                        <a:t>0.9 </a:t>
                      </a:r>
                      <a:r>
                        <a:rPr lang="cs-CZ" sz="1100" b="0" dirty="0" smtClean="0"/>
                        <a:t>-</a:t>
                      </a:r>
                      <a:r>
                        <a:rPr lang="en-US" sz="1100" b="0" dirty="0" smtClean="0"/>
                        <a:t>14 m</a:t>
                      </a:r>
                      <a:r>
                        <a:rPr lang="cs-CZ" sz="1100" b="0" dirty="0" smtClean="0"/>
                        <a:t>m</a:t>
                      </a:r>
                      <a:endParaRPr lang="en-US" sz="1100" b="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 dirty="0"/>
                        <a:t> Hair cutting length positions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/>
                        <a:t>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r>
                        <a:rPr lang="en-US" sz="1100" b="1" dirty="0"/>
                        <a:t>COMFORT OF USE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Power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0" dirty="0" smtClean="0"/>
                        <a:t>Síťové</a:t>
                      </a:r>
                      <a:r>
                        <a:rPr lang="cs-CZ" sz="1100" b="0" baseline="0" dirty="0" smtClean="0"/>
                        <a:t> použití</a:t>
                      </a:r>
                      <a:endParaRPr lang="en-US" sz="1100" b="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Cleaning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0" dirty="0" smtClean="0"/>
                        <a:t>Snadné </a:t>
                      </a:r>
                      <a:endParaRPr lang="en-US" sz="1100" b="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r>
                        <a:rPr lang="en-US" sz="1100" b="1"/>
                        <a:t>Technical specifications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Colours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0" dirty="0" smtClean="0"/>
                        <a:t>Modrá</a:t>
                      </a:r>
                      <a:endParaRPr lang="en-US" sz="1100" b="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Motor type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/>
                        <a:t>AC MOTOR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54000"/>
          </a:xfrm>
          <a:prstGeom prst="rect">
            <a:avLst/>
          </a:prstGeom>
          <a:solidFill>
            <a:srgbClr val="000000"/>
          </a:solidFill>
        </p:spPr>
        <p:txBody>
          <a:bodyPr anchor="ctr">
            <a:noAutofit/>
          </a:bodyPr>
          <a:lstStyle/>
          <a:p>
            <a:pPr algn="l"/>
            <a:r>
              <a:rPr lang="en-US" sz="1300" b="1" i="0" u="none" strike="noStrike">
                <a:solidFill>
                  <a:srgbClr val="FFFFFF"/>
                </a:solidFill>
                <a:latin typeface="Calibri"/>
              </a:rPr>
              <a:t>PRODUCT FEATURES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7000" y="381000"/>
          <a:ext cx="8890000" cy="1158240"/>
        </p:xfrm>
        <a:graphic>
          <a:graphicData uri="http://schemas.openxmlformats.org/drawingml/2006/table">
            <a:tbl>
              <a:tblPr/>
              <a:tblGrid>
                <a:gridCol w="4445000"/>
                <a:gridCol w="4445000"/>
              </a:tblGrid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 dirty="0"/>
                        <a:t> Voltage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/>
                        <a:t>220-240 V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Power cord length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/>
                        <a:t>1.80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endParaRPr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>
                        <a:buFont typeface="Wingdings"/>
                        <a:buChar char="Ø"/>
                      </a:pPr>
                      <a:r>
                        <a:rPr lang="en-US" sz="1100"/>
                        <a:t> Country of origin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0" dirty="0" smtClean="0"/>
                        <a:t>Čína</a:t>
                      </a:r>
                      <a:endParaRPr lang="en-US" sz="1100" b="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54000"/>
          </a:xfrm>
          <a:prstGeom prst="rect">
            <a:avLst/>
          </a:prstGeom>
          <a:solidFill>
            <a:srgbClr val="000000"/>
          </a:solidFill>
        </p:spPr>
        <p:txBody>
          <a:bodyPr anchor="ctr">
            <a:noAutofit/>
          </a:bodyPr>
          <a:lstStyle/>
          <a:p>
            <a:pPr algn="l"/>
            <a:r>
              <a:rPr lang="en-US" sz="1300" b="1" i="0" u="none" strike="noStrike">
                <a:solidFill>
                  <a:srgbClr val="FFFFFF"/>
                </a:solidFill>
                <a:latin typeface="Calibri"/>
              </a:rPr>
              <a:t>LOGISTICS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381000"/>
            <a:ext cx="8382000" cy="381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pPr algn="l"/>
            <a:r>
              <a:rPr lang="en-US" sz="1200" b="1" i="0" u="none" strike="noStrike">
                <a:solidFill>
                  <a:srgbClr val="000000"/>
                </a:solidFill>
                <a:latin typeface="Calibri"/>
              </a:rPr>
              <a:t>CMMF : 1830005956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762000"/>
          <a:ext cx="8382000" cy="802640"/>
        </p:xfrm>
        <a:graphic>
          <a:graphicData uri="http://schemas.openxmlformats.org/drawingml/2006/table">
            <a:tbl>
              <a:tblPr/>
              <a:tblGrid>
                <a:gridCol w="2032000"/>
                <a:gridCol w="1270000"/>
                <a:gridCol w="1270000"/>
                <a:gridCol w="1270000"/>
                <a:gridCol w="1270000"/>
                <a:gridCol w="1270000"/>
              </a:tblGrid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EAN CODE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PCS / PARCEL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PCS / LAYER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LAYER / PALLET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PCS / PALLET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PCS / CONTAINER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r>
                        <a:rPr lang="en-US" sz="1000"/>
                        <a:t> - EAN ST : 3121040059562
 - EAN UC : 3121040059562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8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96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4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384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 - C20 : 12 160
 - C40 : 24 320
 - HQ4 : 28 240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2159000"/>
          <a:ext cx="8382000" cy="873760"/>
        </p:xfrm>
        <a:graphic>
          <a:graphicData uri="http://schemas.openxmlformats.org/drawingml/2006/table">
            <a:tbl>
              <a:tblPr/>
              <a:tblGrid>
                <a:gridCol w="1778000"/>
                <a:gridCol w="1651000"/>
                <a:gridCol w="1651000"/>
                <a:gridCol w="1651000"/>
                <a:gridCol w="1651000"/>
              </a:tblGrid>
              <a:tr h="254000"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UNPACKED PRODUCT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PACKED PRODUCT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STANDARD PARCEL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PALLET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r>
                        <a:rPr lang="en-US" sz="1000"/>
                        <a:t>DIMENSIONS (D x W x H)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165 x 53 x 31 (mm)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150 x 55 x 223 (MM)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315 x 235 x 248 (MM)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1 200 x 800 x 1 126 (MM)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r>
                        <a:rPr lang="en-US" sz="1000"/>
                        <a:t>WEIGHT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0.34 (kg)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0,538 (KG)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4,3 (KG)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227,4 (KG)</a:t>
                      </a:r>
                    </a:p>
                  </a:txBody>
                  <a:tcPr>
                    <a:lnL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3429000"/>
            <a:ext cx="8382000" cy="381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81000" y="3810000"/>
            <a:ext cx="8382000" cy="381000"/>
          </a:xfrm>
          <a:prstGeom prst="rect">
            <a:avLst/>
          </a:prstGeom>
          <a:solidFill>
            <a:srgbClr val="FFFFFF"/>
          </a:solidFill>
        </p:spPr>
        <p:txBody>
          <a:bodyPr anchor="b">
            <a:noAutofit/>
          </a:bodyPr>
          <a:lstStyle/>
          <a:p>
            <a:pPr algn="l"/>
            <a:r>
              <a:rPr lang="en-US" sz="1200" b="1" i="0" u="none" strike="noStrike">
                <a:solidFill>
                  <a:srgbClr val="000000"/>
                </a:solidFill>
                <a:latin typeface="Calibri"/>
              </a:rPr>
              <a:t>COMMUNICATION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4191000"/>
            <a:ext cx="8382000" cy="254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l"/>
            <a:r>
              <a:rPr lang="en-US" sz="1000" b="1" i="0" u="none" strike="noStrike">
                <a:solidFill>
                  <a:srgbClr val="000000"/>
                </a:solidFill>
                <a:latin typeface="Calibri"/>
              </a:rPr>
              <a:t>Advertising :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4445000"/>
            <a:ext cx="8382000" cy="381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l"/>
            <a:r>
              <a:rPr lang="en-US" sz="1000" b="0" i="0" u="none" strike="noStrike">
                <a:solidFill>
                  <a:srgbClr val="000000"/>
                </a:solidFill>
                <a:latin typeface="Calibri"/>
              </a:rPr>
              <a:t>TV Ad ☐ Press Ad ☐ Radio Ad ☐ PR Kit ☐ Digital Kit ☐ POS Kit ☐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" y="4826000"/>
            <a:ext cx="8382000" cy="254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l"/>
            <a:r>
              <a:rPr lang="en-US" sz="1000" b="1" i="0" u="none" strike="noStrike">
                <a:solidFill>
                  <a:srgbClr val="000000"/>
                </a:solidFill>
                <a:latin typeface="Calibri"/>
              </a:rPr>
              <a:t>Video :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0" y="5080000"/>
            <a:ext cx="8382000" cy="381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l"/>
            <a:r>
              <a:rPr lang="en-US" sz="1000" b="0" i="0" u="none" strike="noStrike">
                <a:solidFill>
                  <a:srgbClr val="000000"/>
                </a:solidFill>
                <a:latin typeface="Calibri"/>
              </a:rPr>
              <a:t>Product ☐ Comparative ☐ Quick start guide ☐ Recipe and tips ☐ Corporate ☐ Best practice ☐ Viral ☐ Testimonial ☐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" y="5461000"/>
            <a:ext cx="8382000" cy="254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l"/>
            <a:r>
              <a:rPr lang="en-US" sz="1000" b="1" i="0" u="none" strike="noStrike">
                <a:solidFill>
                  <a:srgbClr val="000000"/>
                </a:solidFill>
                <a:latin typeface="Calibri"/>
              </a:rPr>
              <a:t>User manuals :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5715000"/>
            <a:ext cx="8382000" cy="381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l"/>
            <a:r>
              <a:rPr lang="en-US" sz="1000" b="0" i="0" u="none" strike="noStrike">
                <a:solidFill>
                  <a:srgbClr val="000000"/>
                </a:solidFill>
                <a:latin typeface="Calibri"/>
              </a:rPr>
              <a:t>Quick start guide ☐ Printed user manual ☑ Digital user manual ☐ 3D/360 visual ☐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6096000"/>
            <a:ext cx="8382000" cy="254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l"/>
            <a:endParaRPr/>
          </a:p>
        </p:txBody>
      </p:sp>
      <p:sp>
        <p:nvSpPr>
          <p:cNvPr id="15" name="Freeform 14"/>
          <p:cNvSpPr/>
          <p:nvPr/>
        </p:nvSpPr>
        <p:spPr>
          <a:xfrm>
            <a:off x="381000" y="4191000"/>
            <a:ext cx="8382000" cy="2159000"/>
          </a:xfrm>
          <a:custGeom>
            <a:avLst/>
            <a:gdLst/>
            <a:ahLst/>
            <a:cxnLst/>
            <a:rect l="l" t="t" r="r" b="b"/>
            <a:pathLst>
              <a:path w="8382000" h="2159000">
                <a:moveTo>
                  <a:pt x="0" y="0"/>
                </a:moveTo>
                <a:lnTo>
                  <a:pt x="8382000" y="0"/>
                </a:lnTo>
                <a:lnTo>
                  <a:pt x="8382000" y="2159000"/>
                </a:lnTo>
                <a:lnTo>
                  <a:pt x="0" y="2159000"/>
                </a:lnTo>
                <a:lnTo>
                  <a:pt x="0" y="0"/>
                </a:lnTo>
              </a:path>
            </a:pathLst>
          </a:custGeom>
          <a:ln w="6350">
            <a:solidFill>
              <a:srgbClr val="C0C0C0"/>
            </a:solidFill>
          </a:ln>
        </p:spPr>
      </p:sp>
      <p:sp>
        <p:nvSpPr>
          <p:cNvPr id="16" name="TextBox 15"/>
          <p:cNvSpPr txBox="1"/>
          <p:nvPr/>
        </p:nvSpPr>
        <p:spPr>
          <a:xfrm>
            <a:off x="0" y="6477000"/>
            <a:ext cx="9144000" cy="190500"/>
          </a:xfrm>
          <a:prstGeom prst="rect">
            <a:avLst/>
          </a:prstGeom>
          <a:solidFill>
            <a:srgbClr val="000000"/>
          </a:solidFill>
        </p:spPr>
        <p:txBody>
          <a:bodyPr anchor="ctr">
            <a:noAutofit/>
          </a:bodyPr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0" y="6667500"/>
            <a:ext cx="9144000" cy="190500"/>
          </a:xfrm>
          <a:prstGeom prst="rect">
            <a:avLst/>
          </a:prstGeom>
          <a:solidFill>
            <a:srgbClr val="000000"/>
          </a:solidFill>
        </p:spPr>
        <p:txBody>
          <a:bodyPr anchor="ctr">
            <a:noAutofit/>
          </a:bodyPr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54000"/>
          </a:xfrm>
          <a:prstGeom prst="rect">
            <a:avLst/>
          </a:prstGeom>
          <a:solidFill>
            <a:srgbClr val="000000"/>
          </a:solidFill>
        </p:spPr>
        <p:txBody>
          <a:bodyPr anchor="ctr">
            <a:noAutofit/>
          </a:bodyPr>
          <a:lstStyle/>
          <a:p>
            <a:pPr algn="l"/>
            <a:r>
              <a:rPr lang="en-US" sz="1300" b="1" i="0" u="none" strike="noStrike">
                <a:solidFill>
                  <a:srgbClr val="FFFFFF"/>
                </a:solidFill>
                <a:latin typeface="Calibri"/>
              </a:rPr>
              <a:t>PRODUCT PHOTOS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7000" y="254000"/>
            <a:ext cx="8890000" cy="254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l"/>
            <a:r>
              <a:rPr lang="en-US" sz="900" b="1" i="1" u="none" strike="noStrike">
                <a:solidFill>
                  <a:srgbClr val="000000"/>
                </a:solidFill>
                <a:latin typeface="Calibri"/>
              </a:rPr>
              <a:t>Other Product picture(s)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000" y="558800"/>
            <a:ext cx="762000" cy="647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6000" y="508000"/>
            <a:ext cx="254000" cy="76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97000" y="508000"/>
            <a:ext cx="241300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65300" y="520700"/>
            <a:ext cx="762000" cy="723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54300" y="571500"/>
            <a:ext cx="762000" cy="622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43300" y="508000"/>
            <a:ext cx="508000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78300" y="508000"/>
            <a:ext cx="546100" cy="762000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0" y="139700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404040"/>
            </a:solidFill>
          </a:ln>
        </p:spPr>
      </p:sp>
      <p:sp>
        <p:nvSpPr>
          <p:cNvPr id="12" name="TextBox 11"/>
          <p:cNvSpPr txBox="1"/>
          <p:nvPr/>
        </p:nvSpPr>
        <p:spPr>
          <a:xfrm>
            <a:off x="127000" y="1524000"/>
            <a:ext cx="1778000" cy="254000"/>
          </a:xfrm>
          <a:prstGeom prst="rect">
            <a:avLst/>
          </a:prstGeom>
          <a:solidFill>
            <a:srgbClr val="FFFFFF"/>
          </a:solidFill>
        </p:spPr>
        <p:txBody>
          <a:bodyPr anchor="t">
            <a:noAutofit/>
          </a:bodyPr>
          <a:lstStyle/>
          <a:p>
            <a:pPr algn="l"/>
            <a:r>
              <a:rPr lang="en-US" sz="900" b="1" i="1" u="none" strike="noStrike">
                <a:solidFill>
                  <a:srgbClr val="000000"/>
                </a:solidFill>
                <a:latin typeface="Calibri"/>
              </a:rPr>
              <a:t>Packaging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7000" y="1803400"/>
            <a:ext cx="762000" cy="711200"/>
          </a:xfrm>
          <a:prstGeom prst="rect">
            <a:avLst/>
          </a:prstGeom>
        </p:spPr>
      </p:pic>
      <p:sp>
        <p:nvSpPr>
          <p:cNvPr id="14" name="Freeform 13"/>
          <p:cNvSpPr/>
          <p:nvPr/>
        </p:nvSpPr>
        <p:spPr>
          <a:xfrm>
            <a:off x="0" y="266700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404040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608</Words>
  <Application>Microsoft Office PowerPoint</Application>
  <PresentationFormat>Předvádění na obrazovce (4:3)</PresentationFormat>
  <Paragraphs>119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Office Theme</vt:lpstr>
      <vt:lpstr>Snímek 1</vt:lpstr>
      <vt:lpstr>Snímek 2</vt:lpstr>
      <vt:lpstr>Snímek 3</vt:lpstr>
      <vt:lpstr>Snímek 4</vt:lpstr>
      <vt:lpstr>Snímek 5</vt:lpstr>
      <vt:lpstr>Snímek 6</vt:lpstr>
      <vt:lpstr>Snímek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VACKOVA Pavlina</dc:creator>
  <cp:lastModifiedBy>pvackova</cp:lastModifiedBy>
  <cp:revision>21</cp:revision>
  <dcterms:created xsi:type="dcterms:W3CDTF">2006-08-16T00:00:00Z</dcterms:created>
  <dcterms:modified xsi:type="dcterms:W3CDTF">2016-07-15T14:37:04Z</dcterms:modified>
</cp:coreProperties>
</file>