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9"/>
  </p:notesMasterIdLst>
  <p:sldIdLst>
    <p:sldId id="394" r:id="rId2"/>
    <p:sldId id="257" r:id="rId3"/>
    <p:sldId id="282" r:id="rId4"/>
    <p:sldId id="267" r:id="rId5"/>
    <p:sldId id="268" r:id="rId6"/>
    <p:sldId id="429" r:id="rId7"/>
    <p:sldId id="270" r:id="rId8"/>
    <p:sldId id="265" r:id="rId9"/>
    <p:sldId id="271" r:id="rId10"/>
    <p:sldId id="272" r:id="rId11"/>
    <p:sldId id="277" r:id="rId12"/>
    <p:sldId id="273" r:id="rId13"/>
    <p:sldId id="278" r:id="rId14"/>
    <p:sldId id="274" r:id="rId15"/>
    <p:sldId id="317" r:id="rId16"/>
    <p:sldId id="263" r:id="rId17"/>
    <p:sldId id="281" r:id="rId18"/>
  </p:sldIdLst>
  <p:sldSz cx="12192000" cy="6858000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Hisense Alfabet Light" panose="020B0604020202020204" charset="-18"/>
      <p:regular r:id="rId24"/>
    </p:embeddedFont>
    <p:embeddedFont>
      <p:font typeface="Hisense Alfabet Medium" panose="020B0604020202020204" charset="-18"/>
      <p:regular r:id="rId25"/>
    </p:embeddedFont>
  </p:embeddedFontLst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刘佳佳/Elsa Liu" initials="刘佳佳/Els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A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4" d="100"/>
          <a:sy n="124" d="100"/>
        </p:scale>
        <p:origin x="365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2026/5/21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2026/5/21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2026/5/21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2026/5/21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2026/5/21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2026/5/21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2026/5/21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2026/5/21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2026/5/21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2026/5/21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2026/5/21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2026/5/21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2026/5/21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/Users/Administrator/Desktop/HB白.jpgHB白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/Users/Administrator/Desktop/HB白/Elegant Appearance.jpgElegant Appearance"/>
          <p:cNvPicPr>
            <a:picLocks noChangeAspect="1"/>
          </p:cNvPicPr>
          <p:nvPr/>
        </p:nvPicPr>
        <p:blipFill>
          <a:blip r:embed="rId2"/>
          <a:srcRect t="3" b="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63905" y="4676140"/>
            <a:ext cx="8425815" cy="8407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5900" dirty="0">
                <a:solidFill>
                  <a:schemeClr val="bg1"/>
                </a:solidFill>
                <a:uFillTx/>
                <a:latin typeface="Hisense Alfabet Medium" panose="00000500000000000000" charset="0"/>
                <a:cs typeface="Hisense Alfabet Medium" panose="00000500000000000000" charset="0"/>
              </a:rPr>
              <a:t>Elegant</a:t>
            </a:r>
            <a:r>
              <a:rPr lang="cs-CZ" altLang="zh-CN" sz="5900" dirty="0">
                <a:solidFill>
                  <a:schemeClr val="bg1"/>
                </a:solidFill>
                <a:uFillTx/>
                <a:latin typeface="Hisense Alfabet Medium" panose="00000500000000000000" charset="0"/>
                <a:cs typeface="Hisense Alfabet Medium" panose="00000500000000000000" charset="0"/>
              </a:rPr>
              <a:t>ní vzhled</a:t>
            </a:r>
            <a:endParaRPr lang="zh-CN" altLang="en-US" sz="5900" dirty="0">
              <a:solidFill>
                <a:schemeClr val="bg1"/>
              </a:solidFill>
              <a:uFillTx/>
              <a:latin typeface="Hisense Alfabet Medium" panose="00000500000000000000" charset="0"/>
              <a:cs typeface="Hisense Alfabet Medium" panose="00000500000000000000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63905" y="5582010"/>
            <a:ext cx="7275195" cy="29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ts val="1600"/>
              </a:lnSpc>
            </a:pPr>
            <a:r>
              <a:rPr lang="cs-CZ" sz="1100" dirty="0">
                <a:solidFill>
                  <a:schemeClr val="bg1"/>
                </a:solidFill>
                <a:latin typeface="Hisense Alfabet Light" panose="00000500000000000000" charset="0"/>
              </a:rPr>
              <a:t>Plný smyslu pro vědu a techniku, jednoduché a jasné linie, krása chytré domácnosti</a:t>
            </a:r>
            <a:endParaRPr lang="zh-CN" altLang="en-US" sz="1100" dirty="0">
              <a:solidFill>
                <a:schemeClr val="bg1"/>
              </a:solidFill>
              <a:latin typeface="Hisense Alfabet Light" panose="00000500000000000000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/Users/Administrator/Desktop/HB白/Universal Unit.jpgUniversal Unit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8577" y="0"/>
            <a:ext cx="12192000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89938" y="1699379"/>
            <a:ext cx="10709275" cy="297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ts val="1600"/>
              </a:lnSpc>
            </a:pPr>
            <a:r>
              <a:rPr lang="cs-CZ" sz="1100" dirty="0">
                <a:solidFill>
                  <a:schemeClr val="bg1"/>
                </a:solidFill>
                <a:latin typeface="Hisense Alfabet Light" panose="00000500000000000000" charset="0"/>
              </a:rPr>
              <a:t>Vnitřní jednotku lze použít jak v systému 1-1, tak v systému </a:t>
            </a:r>
            <a:r>
              <a:rPr lang="cs-CZ" sz="1100" dirty="0" err="1">
                <a:solidFill>
                  <a:schemeClr val="bg1"/>
                </a:solidFill>
                <a:latin typeface="Hisense Alfabet Light" panose="00000500000000000000" charset="0"/>
              </a:rPr>
              <a:t>Multi</a:t>
            </a:r>
            <a:r>
              <a:rPr lang="cs-CZ" sz="1100" dirty="0">
                <a:solidFill>
                  <a:schemeClr val="bg1"/>
                </a:solidFill>
                <a:latin typeface="Hisense Alfabet Light" panose="00000500000000000000" charset="0"/>
              </a:rPr>
              <a:t>-systém</a:t>
            </a:r>
            <a:endParaRPr lang="zh-CN" altLang="en-US" sz="1100" dirty="0">
              <a:solidFill>
                <a:schemeClr val="bg1"/>
              </a:solidFill>
              <a:latin typeface="Hisense Alfabet Light" panose="00000500000000000000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79144" y="976107"/>
            <a:ext cx="10730865" cy="8407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cs-CZ" altLang="zh-CN" sz="4400" spc="-100" dirty="0">
                <a:solidFill>
                  <a:schemeClr val="bg1"/>
                </a:solidFill>
                <a:uFillTx/>
                <a:latin typeface="Hisense Alfabet Medium" panose="00000500000000000000" charset="0"/>
                <a:cs typeface="Hisense Alfabet Medium" panose="00000500000000000000" charset="0"/>
              </a:rPr>
              <a:t>Univerzální jednotka</a:t>
            </a:r>
            <a:endParaRPr lang="zh-CN" altLang="en-US" sz="4400" spc="-100" dirty="0">
              <a:solidFill>
                <a:schemeClr val="bg1"/>
              </a:solidFill>
              <a:uFillTx/>
              <a:latin typeface="Hisense Alfabet Medium" panose="00000500000000000000" charset="0"/>
              <a:cs typeface="Hisense Alfabet Medium" panose="00000500000000000000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/Users/Administrator/Desktop/HB白/HI-NANO.jpgHI-NANO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41655" y="5194300"/>
            <a:ext cx="89977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ts val="1600"/>
              </a:lnSpc>
            </a:pPr>
            <a:r>
              <a:rPr lang="cs-CZ" sz="1000" dirty="0">
                <a:solidFill>
                  <a:schemeClr val="bg1"/>
                </a:solidFill>
                <a:latin typeface="Hisense Alfabet Light" panose="00000500000000000000" charset="0"/>
              </a:rPr>
              <a:t>Uvolňuje velké množství dvojitých iontových skupin, rychle ničí a odstraňují bakterie a viry prostřednictvím recirkulace vnitřního vzduchu. Zdravé ionty s vysokou koncentrací dokáží účinně odstraňovat prach a viry ze vzduchu a potlačovat bakterie, včetně 60,07 %* PM2,5, 92,6 %* HINI a 88,5 % E. coli během 2 hodin, čímž vytvářejí skutečně zdravé a kvalitní prostředí.</a:t>
            </a:r>
            <a:endParaRPr lang="zh-CN" altLang="en-US" sz="1000" dirty="0">
              <a:solidFill>
                <a:schemeClr val="bg1"/>
              </a:solidFill>
              <a:latin typeface="Hisense Alfabet Light" panose="00000500000000000000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86410" y="4351655"/>
            <a:ext cx="4253865" cy="8407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5900" spc="-100">
                <a:solidFill>
                  <a:schemeClr val="bg1"/>
                </a:solidFill>
                <a:uFillTx/>
                <a:latin typeface="Hisense Alfabet Medium" panose="00000500000000000000" charset="0"/>
                <a:cs typeface="Hisense Alfabet Medium" panose="00000500000000000000" charset="0"/>
              </a:rPr>
              <a:t>HI-NANO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/Users/Administrator/Desktop/HB白/Indoor Self-cleaning.jpgIndoor Self-cleani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78485" y="2295525"/>
            <a:ext cx="1056957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ts val="1800"/>
              </a:lnSpc>
            </a:pPr>
            <a:r>
              <a:rPr lang="cs-CZ" sz="1100" dirty="0">
                <a:solidFill>
                  <a:schemeClr val="bg1"/>
                </a:solidFill>
                <a:latin typeface="Hisense Alfabet Light" panose="00000500000000000000" charset="0"/>
              </a:rPr>
              <a:t>Patentovaná technologie samočištění vnitřní </a:t>
            </a:r>
            <a:r>
              <a:rPr lang="cs-CZ" sz="1100" dirty="0" err="1">
                <a:solidFill>
                  <a:schemeClr val="bg1"/>
                </a:solidFill>
                <a:latin typeface="Hisense Alfabet Light" panose="00000500000000000000" charset="0"/>
              </a:rPr>
              <a:t>jednotkyHisense</a:t>
            </a:r>
            <a:r>
              <a:rPr lang="cs-CZ" sz="1100" dirty="0">
                <a:solidFill>
                  <a:schemeClr val="bg1"/>
                </a:solidFill>
                <a:latin typeface="Hisense Alfabet Light" panose="00000500000000000000" charset="0"/>
              </a:rPr>
              <a:t> dokáže efektivně odstranit prach a dosáhnout čistšího a zdravějšího vzduchu.</a:t>
            </a:r>
            <a:endParaRPr lang="zh-CN" altLang="en-US" sz="1100" dirty="0">
              <a:solidFill>
                <a:schemeClr val="bg1"/>
              </a:solidFill>
              <a:latin typeface="Hisense Alfabet Light" panose="00000500000000000000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23875" y="1454785"/>
            <a:ext cx="11165617" cy="8407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cs-CZ" altLang="zh-CN" sz="5700" spc="-100" dirty="0">
                <a:solidFill>
                  <a:schemeClr val="bg1"/>
                </a:solidFill>
                <a:uFillTx/>
                <a:latin typeface="Hisense Alfabet Medium" panose="00000500000000000000" charset="0"/>
                <a:cs typeface="Hisense Alfabet Medium" panose="00000500000000000000" charset="0"/>
              </a:rPr>
              <a:t>Samočištění vnitřní jednotky</a:t>
            </a:r>
            <a:endParaRPr lang="zh-CN" altLang="en-US" sz="5700" spc="-100" dirty="0">
              <a:solidFill>
                <a:schemeClr val="bg1"/>
              </a:solidFill>
              <a:uFillTx/>
              <a:latin typeface="Hisense Alfabet Medium" panose="00000500000000000000" charset="0"/>
              <a:cs typeface="Hisense Alfabet Medium" panose="00000500000000000000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/Users/Administrator/Desktop/Anti-baeteria Drying（新）.jpgAnti-baeteria Drying（新）"/>
          <p:cNvPicPr>
            <a:picLocks noChangeAspect="1"/>
          </p:cNvPicPr>
          <p:nvPr/>
        </p:nvPicPr>
        <p:blipFill>
          <a:blip r:embed="rId2"/>
          <a:srcRect t="3" b="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818516" y="5278755"/>
            <a:ext cx="46184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ts val="1600"/>
              </a:lnSpc>
            </a:pPr>
            <a:r>
              <a:rPr lang="cs-CZ" sz="1100" dirty="0">
                <a:solidFill>
                  <a:schemeClr val="bg1"/>
                </a:solidFill>
                <a:latin typeface="Hisense Alfabet Light" panose="00000500000000000000" charset="0"/>
              </a:rPr>
              <a:t>Využijte novou generaci inteligentní samočisticí technologie. Po samočištění dokáže rychle vysušit výparník a zabránit růstu bakterií a plísní způsobených zbytky vody. </a:t>
            </a:r>
            <a:endParaRPr lang="zh-CN" altLang="en-US" sz="1100" dirty="0">
              <a:solidFill>
                <a:schemeClr val="bg1"/>
              </a:solidFill>
              <a:uFillTx/>
              <a:latin typeface="Hisense Alfabet Light" panose="00000500000000000000" charset="0"/>
              <a:cs typeface="Hisense Alfabet Light" panose="00000500000000000000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73430" y="3881120"/>
            <a:ext cx="8425815" cy="1397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fontAlgn="auto">
              <a:lnSpc>
                <a:spcPts val="5600"/>
              </a:lnSpc>
            </a:pPr>
            <a:r>
              <a:rPr lang="en-US" altLang="zh-CN" sz="5900" spc="-100" dirty="0" err="1">
                <a:solidFill>
                  <a:schemeClr val="bg1"/>
                </a:solidFill>
                <a:uFillTx/>
                <a:latin typeface="Hisense Alfabet Medium" panose="00000500000000000000" charset="0"/>
                <a:cs typeface="Hisense Alfabet Medium" panose="00000500000000000000" charset="0"/>
              </a:rPr>
              <a:t>Antiba</a:t>
            </a:r>
            <a:r>
              <a:rPr lang="cs-CZ" altLang="zh-CN" sz="5900" spc="-100" dirty="0">
                <a:solidFill>
                  <a:schemeClr val="bg1"/>
                </a:solidFill>
                <a:uFillTx/>
                <a:latin typeface="Hisense Alfabet Medium" panose="00000500000000000000" charset="0"/>
                <a:cs typeface="Hisense Alfabet Medium" panose="00000500000000000000" charset="0"/>
              </a:rPr>
              <a:t>k</a:t>
            </a:r>
            <a:r>
              <a:rPr lang="en-US" altLang="zh-CN" sz="5900" spc="-100" dirty="0" err="1">
                <a:solidFill>
                  <a:schemeClr val="bg1"/>
                </a:solidFill>
                <a:uFillTx/>
                <a:latin typeface="Hisense Alfabet Medium" panose="00000500000000000000" charset="0"/>
                <a:cs typeface="Hisense Alfabet Medium" panose="00000500000000000000" charset="0"/>
              </a:rPr>
              <a:t>teri</a:t>
            </a:r>
            <a:r>
              <a:rPr lang="cs-CZ" altLang="zh-CN" sz="5900" spc="-100" dirty="0" err="1">
                <a:solidFill>
                  <a:schemeClr val="bg1"/>
                </a:solidFill>
                <a:uFillTx/>
                <a:latin typeface="Hisense Alfabet Medium" panose="00000500000000000000" charset="0"/>
                <a:cs typeface="Hisense Alfabet Medium" panose="00000500000000000000" charset="0"/>
              </a:rPr>
              <a:t>ální</a:t>
            </a:r>
            <a:endParaRPr lang="en-US" altLang="zh-CN" sz="5900" spc="-100" dirty="0">
              <a:solidFill>
                <a:schemeClr val="bg1"/>
              </a:solidFill>
              <a:uFillTx/>
              <a:latin typeface="Hisense Alfabet Medium" panose="00000500000000000000" charset="0"/>
              <a:cs typeface="Hisense Alfabet Medium" panose="00000500000000000000" charset="0"/>
            </a:endParaRPr>
          </a:p>
          <a:p>
            <a:pPr indent="0" fontAlgn="auto">
              <a:lnSpc>
                <a:spcPts val="5600"/>
              </a:lnSpc>
            </a:pPr>
            <a:r>
              <a:rPr lang="cs-CZ" altLang="zh-CN" sz="5900" spc="-100" dirty="0">
                <a:solidFill>
                  <a:schemeClr val="bg1"/>
                </a:solidFill>
                <a:uFillTx/>
                <a:latin typeface="Hisense Alfabet Medium" panose="00000500000000000000" charset="0"/>
                <a:cs typeface="Hisense Alfabet Medium" panose="00000500000000000000" charset="0"/>
              </a:rPr>
              <a:t>Vysoušení</a:t>
            </a:r>
            <a:endParaRPr lang="en-US" altLang="zh-CN" sz="5900" spc="-100" dirty="0">
              <a:solidFill>
                <a:schemeClr val="bg1"/>
              </a:solidFill>
              <a:uFillTx/>
              <a:latin typeface="Hisense Alfabet Medium" panose="00000500000000000000" charset="0"/>
              <a:cs typeface="Hisense Alfabet Medium" panose="00000500000000000000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/Users/Administrator/Desktop/HB黑/Anti-bacteria Fin.jpgAnti-bacteria Fin"/>
          <p:cNvPicPr>
            <a:picLocks noChangeAspect="1"/>
          </p:cNvPicPr>
          <p:nvPr/>
        </p:nvPicPr>
        <p:blipFill>
          <a:blip r:embed="rId2"/>
          <a:srcRect t="3" b="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830580" y="3624580"/>
            <a:ext cx="6926580" cy="297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ts val="1600"/>
              </a:lnSpc>
            </a:pPr>
            <a:r>
              <a:rPr lang="cs-CZ" sz="1100" dirty="0">
                <a:solidFill>
                  <a:schemeClr val="bg1"/>
                </a:solidFill>
                <a:latin typeface="Hisense Alfabet Light" panose="00000500000000000000" charset="0"/>
              </a:rPr>
              <a:t>Výrazně podporuje antibakteriální a protiplísňové funkce, dobré řešení pro zdravý vzduch.</a:t>
            </a:r>
            <a:endParaRPr lang="zh-CN" altLang="en-US" sz="1100" dirty="0">
              <a:solidFill>
                <a:schemeClr val="bg1"/>
              </a:solidFill>
              <a:latin typeface="Hisense Alfabet Light" panose="00000500000000000000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92480" y="2928620"/>
            <a:ext cx="8425815" cy="5861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fontAlgn="auto">
              <a:lnSpc>
                <a:spcPts val="5600"/>
              </a:lnSpc>
            </a:pPr>
            <a:r>
              <a:rPr lang="cs-CZ" sz="5900" spc="-100" dirty="0">
                <a:solidFill>
                  <a:schemeClr val="bg1"/>
                </a:solidFill>
                <a:uFillTx/>
                <a:latin typeface="Hisense Alfabet Medium" panose="00000500000000000000" charset="0"/>
                <a:cs typeface="Hisense Alfabet Medium" panose="00000500000000000000" charset="0"/>
              </a:rPr>
              <a:t>Antibakteriální povrch</a:t>
            </a:r>
            <a:endParaRPr sz="5900" spc="-100" dirty="0">
              <a:solidFill>
                <a:schemeClr val="bg1"/>
              </a:solidFill>
              <a:uFillTx/>
              <a:latin typeface="Hisense Alfabet Medium" panose="00000500000000000000" charset="0"/>
              <a:cs typeface="Hisense Alfabet Medium" panose="00000500000000000000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/Users/Administrator/Desktop/HB白/Temperature&amp;Humidity Dual control.jpgTemperature&amp;Humidity Dual control"/>
          <p:cNvPicPr>
            <a:picLocks noChangeAspect="1"/>
          </p:cNvPicPr>
          <p:nvPr/>
        </p:nvPicPr>
        <p:blipFill>
          <a:blip r:embed="rId2"/>
          <a:srcRect t="3" b="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828040" y="5716905"/>
            <a:ext cx="10569575" cy="501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ts val="1600"/>
              </a:lnSpc>
            </a:pPr>
            <a:r>
              <a:rPr lang="cs-CZ" sz="1100" dirty="0">
                <a:solidFill>
                  <a:schemeClr val="bg1"/>
                </a:solidFill>
                <a:latin typeface="Hisense Alfabet Light" panose="00000500000000000000" charset="0"/>
              </a:rPr>
              <a:t>Sbírá údaje o teplotě a vlhkosti v místnosti, inteligentně řídí otáčky kompresoru a průtok vzduchu k udržení teploty a vlhkosti v příjemném rozmezí vnímaném lidským tělem.</a:t>
            </a:r>
            <a:endParaRPr lang="zh-CN" altLang="en-US" sz="1100" dirty="0">
              <a:solidFill>
                <a:schemeClr val="bg1"/>
              </a:solidFill>
              <a:latin typeface="Hisense Alfabet Light" panose="00000500000000000000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73430" y="4304665"/>
            <a:ext cx="8425815" cy="14211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fontAlgn="auto">
              <a:lnSpc>
                <a:spcPts val="5600"/>
              </a:lnSpc>
            </a:pPr>
            <a:r>
              <a:rPr lang="cs-CZ" altLang="zh-CN" sz="5900" spc="-100" dirty="0">
                <a:solidFill>
                  <a:schemeClr val="bg1"/>
                </a:solidFill>
                <a:uFillTx/>
                <a:latin typeface="Hisense Alfabet Medium" panose="00000500000000000000" charset="0"/>
                <a:cs typeface="Hisense Alfabet Medium" panose="00000500000000000000" charset="0"/>
              </a:rPr>
              <a:t>Dvojité řízení teploty a vlhkosti</a:t>
            </a:r>
            <a:endParaRPr lang="zh-CN" altLang="en-US" sz="5900" spc="-100" dirty="0">
              <a:solidFill>
                <a:schemeClr val="bg1"/>
              </a:solidFill>
              <a:uFillTx/>
              <a:latin typeface="Hisense Alfabet Medium" panose="00000500000000000000" charset="0"/>
              <a:cs typeface="Hisense Alfabet Medium" panose="00000500000000000000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/Users/Administrator/Desktop/HB白/4D Airflow.jpg4D Airflow"/>
          <p:cNvPicPr>
            <a:picLocks noChangeAspect="1"/>
          </p:cNvPicPr>
          <p:nvPr/>
        </p:nvPicPr>
        <p:blipFill>
          <a:blip r:embed="rId2"/>
          <a:srcRect t="3" b="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827405" y="5014595"/>
            <a:ext cx="69157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ts val="1600"/>
              </a:lnSpc>
            </a:pPr>
            <a:r>
              <a:rPr lang="cs-CZ" sz="1100" dirty="0">
                <a:solidFill>
                  <a:schemeClr val="bg1"/>
                </a:solidFill>
                <a:latin typeface="Hisense Alfabet Light" panose="00000500000000000000" charset="0"/>
              </a:rPr>
              <a:t>Automatické natáčení v horizontálním a vertikálním směru pro zlepšení rozložení tepla, optimalizaci proudění vzduchu v interiéru ve všech směrech a rozvod vzduchu do všech koutů prostoru, čímž se zajistí komplexnější komfort</a:t>
            </a:r>
            <a:endParaRPr lang="zh-CN" altLang="en-US" sz="1100" dirty="0">
              <a:solidFill>
                <a:schemeClr val="bg1"/>
              </a:solidFill>
              <a:uFillTx/>
              <a:latin typeface="Hisense Alfabet Light" panose="00000500000000000000" charset="0"/>
              <a:cs typeface="Hisense Alfabet Light" panose="00000500000000000000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82320" y="4158615"/>
            <a:ext cx="7855053" cy="8407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6000" spc="-100" dirty="0">
                <a:solidFill>
                  <a:schemeClr val="bg1"/>
                </a:solidFill>
                <a:uFillTx/>
                <a:latin typeface="Hisense Alfabet Medium" panose="00000500000000000000" charset="0"/>
                <a:cs typeface="Hisense Alfabet Medium" panose="00000500000000000000" charset="0"/>
              </a:rPr>
              <a:t>4D </a:t>
            </a:r>
            <a:r>
              <a:rPr lang="cs-CZ" altLang="zh-CN" sz="6000" spc="-100" dirty="0">
                <a:solidFill>
                  <a:schemeClr val="bg1"/>
                </a:solidFill>
                <a:uFillTx/>
                <a:latin typeface="Hisense Alfabet Medium" panose="00000500000000000000" charset="0"/>
                <a:cs typeface="Hisense Alfabet Medium" panose="00000500000000000000" charset="0"/>
              </a:rPr>
              <a:t>Výstup vzduchu</a:t>
            </a:r>
            <a:endParaRPr lang="zh-CN" altLang="en-US" sz="6000" spc="-100" dirty="0">
              <a:solidFill>
                <a:schemeClr val="bg1"/>
              </a:solidFill>
              <a:uFillTx/>
              <a:latin typeface="Hisense Alfabet Medium" panose="00000500000000000000" charset="0"/>
              <a:cs typeface="Hisense Alfabet Medium" panose="00000500000000000000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/Users/Administrator/Desktop/HB白/Smart Airflow.jpgSmart Airflow"/>
          <p:cNvPicPr>
            <a:picLocks noChangeAspect="1"/>
          </p:cNvPicPr>
          <p:nvPr/>
        </p:nvPicPr>
        <p:blipFill>
          <a:blip r:embed="rId2"/>
          <a:srcRect t="3" b="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82320" y="2092858"/>
            <a:ext cx="5119542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ts val="1600"/>
              </a:lnSpc>
            </a:pPr>
            <a:r>
              <a:rPr lang="cs-CZ" sz="1100" dirty="0">
                <a:solidFill>
                  <a:schemeClr val="bg1"/>
                </a:solidFill>
                <a:latin typeface="Hisense Alfabet Light" panose="00000500000000000000" charset="0"/>
              </a:rPr>
              <a:t>Dvojitá horizontální lamela umožňuje proudění vzduchu podél stropu podél podlahy.</a:t>
            </a:r>
            <a:endParaRPr lang="zh-CN" altLang="en-US" sz="1100" dirty="0">
              <a:solidFill>
                <a:schemeClr val="bg1"/>
              </a:solidFill>
              <a:latin typeface="Hisense Alfabet Light" panose="00000500000000000000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82320" y="1177925"/>
            <a:ext cx="6369685" cy="8407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6000" spc="-100" dirty="0">
                <a:solidFill>
                  <a:schemeClr val="bg1"/>
                </a:solidFill>
                <a:uFillTx/>
                <a:latin typeface="Hisense Alfabet Medium" panose="00000500000000000000" charset="0"/>
                <a:cs typeface="Hisense Alfabet Medium" panose="00000500000000000000" charset="0"/>
              </a:rPr>
              <a:t>Smart</a:t>
            </a:r>
            <a:r>
              <a:rPr lang="cs-CZ" altLang="zh-CN" sz="6000" spc="-100" dirty="0">
                <a:solidFill>
                  <a:schemeClr val="bg1"/>
                </a:solidFill>
                <a:uFillTx/>
                <a:latin typeface="Hisense Alfabet Medium" panose="00000500000000000000" charset="0"/>
                <a:cs typeface="Hisense Alfabet Medium" panose="00000500000000000000" charset="0"/>
              </a:rPr>
              <a:t> </a:t>
            </a:r>
            <a:r>
              <a:rPr lang="zh-CN" altLang="en-US" sz="6000" spc="-100" dirty="0">
                <a:solidFill>
                  <a:schemeClr val="bg1"/>
                </a:solidFill>
                <a:uFillTx/>
                <a:latin typeface="Hisense Alfabet Medium" panose="00000500000000000000" charset="0"/>
                <a:cs typeface="Hisense Alfabet Medium" panose="00000500000000000000" charset="0"/>
              </a:rPr>
              <a:t>Airflow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/Users/Administrator/Desktop/HB白/Low Noise.jpgLow Noise"/>
          <p:cNvPicPr>
            <a:picLocks noChangeAspect="1"/>
          </p:cNvPicPr>
          <p:nvPr/>
        </p:nvPicPr>
        <p:blipFill>
          <a:blip r:embed="rId2"/>
          <a:srcRect t="3" b="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21055" y="5528945"/>
            <a:ext cx="8513445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ts val="1600"/>
              </a:lnSpc>
            </a:pPr>
            <a:r>
              <a:rPr lang="cs-CZ" sz="1100" dirty="0">
                <a:solidFill>
                  <a:schemeClr val="bg1"/>
                </a:solidFill>
                <a:latin typeface="Hisense Alfabet Light" panose="00000500000000000000" charset="0"/>
              </a:rPr>
              <a:t>Na základě principu proudění vzduchu a akustiky jsme optimalizovali strukturu vnitřní jednotky, abychom snížili hluk až na 19 dB(A).</a:t>
            </a:r>
            <a:endParaRPr lang="zh-CN" altLang="en-US" sz="1100" dirty="0">
              <a:solidFill>
                <a:schemeClr val="bg1"/>
              </a:solidFill>
              <a:latin typeface="Hisense Alfabet Light" panose="00000500000000000000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99465" y="4664075"/>
            <a:ext cx="7058025" cy="8407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cs-CZ" altLang="zh-CN" sz="5900" spc="-100" dirty="0">
                <a:solidFill>
                  <a:schemeClr val="bg1"/>
                </a:solidFill>
                <a:uFillTx/>
                <a:latin typeface="Hisense Alfabet Medium" panose="00000500000000000000" charset="0"/>
                <a:cs typeface="Hisense Alfabet Medium" panose="00000500000000000000" charset="0"/>
              </a:rPr>
              <a:t>Nízká hlučnost</a:t>
            </a:r>
            <a:endParaRPr lang="zh-CN" altLang="en-US" sz="5900" spc="-100" dirty="0">
              <a:solidFill>
                <a:schemeClr val="bg1"/>
              </a:solidFill>
              <a:uFillTx/>
              <a:latin typeface="Hisense Alfabet Medium" panose="00000500000000000000" charset="0"/>
              <a:cs typeface="Hisense Alfabet Medium" panose="00000500000000000000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/Users/Administrator/Desktop/HB白/Heating At -22℃-白.jpgHeating At -22℃-白"/>
          <p:cNvPicPr>
            <a:picLocks noChangeAspect="1"/>
          </p:cNvPicPr>
          <p:nvPr/>
        </p:nvPicPr>
        <p:blipFill>
          <a:blip r:embed="rId2"/>
          <a:srcRect t="3" b="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72160" y="5462012"/>
            <a:ext cx="8513445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cs-CZ" sz="1100" dirty="0">
                <a:latin typeface="Hisense Alfabet Light" panose="00000500000000000000" charset="0"/>
              </a:rPr>
              <a:t>Klimatizace dokáže topit i při venkovní teplotě -22 °C</a:t>
            </a:r>
            <a:endParaRPr lang="zh-CN" altLang="en-US" sz="1100" dirty="0">
              <a:latin typeface="Hisense Alfabet Light" panose="00000500000000000000" charset="0"/>
            </a:endParaRPr>
          </a:p>
          <a:p>
            <a:pPr indent="0" fontAlgn="auto">
              <a:lnSpc>
                <a:spcPts val="1600"/>
              </a:lnSpc>
            </a:pPr>
            <a:endParaRPr lang="zh-CN" altLang="en-US" sz="1100" dirty="0">
              <a:solidFill>
                <a:schemeClr val="tx1"/>
              </a:solidFill>
              <a:uFillTx/>
              <a:latin typeface="Hisense Alfabet Light" panose="00000500000000000000" charset="0"/>
              <a:cs typeface="Hisense Alfabet Light" panose="00000500000000000000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72160" y="4482465"/>
            <a:ext cx="8297699" cy="8407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cs-CZ" altLang="zh-CN" sz="6000" spc="-100" dirty="0">
                <a:solidFill>
                  <a:schemeClr val="tx1"/>
                </a:solidFill>
                <a:uFillTx/>
                <a:latin typeface="Hisense Alfabet Medium" panose="00000500000000000000" charset="0"/>
                <a:cs typeface="Hisense Alfabet Medium" panose="00000500000000000000" charset="0"/>
              </a:rPr>
              <a:t>Vytápění až do </a:t>
            </a:r>
            <a:r>
              <a:rPr lang="zh-CN" altLang="en-US" sz="6000" spc="-100" dirty="0">
                <a:solidFill>
                  <a:schemeClr val="tx1"/>
                </a:solidFill>
                <a:uFillTx/>
                <a:latin typeface="Hisense Alfabet Medium" panose="00000500000000000000" charset="0"/>
                <a:cs typeface="Hisense Alfabet Medium" panose="00000500000000000000" charset="0"/>
              </a:rPr>
              <a:t>-22℃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/Users/Administrator/Desktop/HB白/Heat at 8°C.jpgHeat at 8°C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71195" y="2178685"/>
            <a:ext cx="8513445" cy="29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ts val="1600"/>
              </a:lnSpc>
            </a:pPr>
            <a:r>
              <a:rPr lang="cs-CZ" altLang="zh-CN" sz="1100" dirty="0">
                <a:latin typeface="Hisense Alfabet Light" panose="00000500000000000000" charset="0"/>
                <a:cs typeface="Hisense Alfabet Light" panose="00000500000000000000" charset="0"/>
              </a:rPr>
              <a:t>J</a:t>
            </a:r>
            <a:r>
              <a:rPr lang="cs-CZ" altLang="zh-CN" sz="1100" dirty="0">
                <a:solidFill>
                  <a:schemeClr val="tx1"/>
                </a:solidFill>
                <a:uFillTx/>
                <a:latin typeface="Hisense Alfabet Light" panose="00000500000000000000" charset="0"/>
                <a:cs typeface="Hisense Alfabet Light" panose="00000500000000000000" charset="0"/>
              </a:rPr>
              <a:t>ednotka dokáže udržovat vnitřní teplotu 8°C ve vytápěcím režimu</a:t>
            </a:r>
            <a:r>
              <a:rPr lang="zh-CN" altLang="en-US" sz="1100" dirty="0">
                <a:solidFill>
                  <a:schemeClr val="tx1"/>
                </a:solidFill>
                <a:uFillTx/>
                <a:latin typeface="Hisense Alfabet Light" panose="00000500000000000000" charset="0"/>
                <a:cs typeface="Hisense Alfabet Light" panose="00000500000000000000" charset="0"/>
              </a:rPr>
              <a:t>.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21030" y="1323340"/>
            <a:ext cx="7058025" cy="8407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cs-CZ" altLang="zh-CN" sz="5400" spc="-100" dirty="0">
                <a:solidFill>
                  <a:schemeClr val="tx1"/>
                </a:solidFill>
                <a:uFillTx/>
                <a:latin typeface="Hisense Alfabet Medium" panose="00000500000000000000" charset="0"/>
                <a:cs typeface="Hisense Alfabet Medium" panose="00000500000000000000" charset="0"/>
              </a:rPr>
              <a:t>Temperace na </a:t>
            </a:r>
            <a:r>
              <a:rPr lang="zh-CN" altLang="en-US" sz="5400" spc="-100" dirty="0">
                <a:solidFill>
                  <a:schemeClr val="tx1"/>
                </a:solidFill>
                <a:uFillTx/>
                <a:latin typeface="Hisense Alfabet Medium" panose="00000500000000000000" charset="0"/>
                <a:cs typeface="Hisense Alfabet Medium" panose="00000500000000000000" charset="0"/>
              </a:rPr>
              <a:t>8℃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/Users/Administrator/Desktop/HB黑/Bottom E-heater.jpgBottom E-heater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22209" y="6448476"/>
            <a:ext cx="8513445" cy="297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ts val="1600"/>
              </a:lnSpc>
            </a:pPr>
            <a:r>
              <a:rPr lang="cs-CZ" altLang="zh-CN" sz="1100" dirty="0">
                <a:solidFill>
                  <a:schemeClr val="tx1"/>
                </a:solidFill>
                <a:uFillTx/>
                <a:latin typeface="Hisense Alfabet Light" panose="00000500000000000000" charset="0"/>
                <a:cs typeface="Hisense Alfabet Light" panose="00000500000000000000" charset="0"/>
              </a:rPr>
              <a:t>Pomocné vyhřívání zabraňuje zamrzání jednotky při velmi nízkých teplotách.</a:t>
            </a:r>
            <a:endParaRPr lang="zh-CN" altLang="en-US" sz="1100" dirty="0">
              <a:solidFill>
                <a:schemeClr val="tx1"/>
              </a:solidFill>
              <a:uFillTx/>
              <a:latin typeface="Hisense Alfabet Light" panose="00000500000000000000" charset="0"/>
              <a:cs typeface="Hisense Alfabet Light" panose="00000500000000000000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65458" y="4602651"/>
            <a:ext cx="7880384" cy="8407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cs-CZ" altLang="zh-CN" sz="5900" spc="-100" dirty="0">
                <a:solidFill>
                  <a:schemeClr val="tx1"/>
                </a:solidFill>
                <a:uFillTx/>
                <a:latin typeface="Hisense Alfabet Medium" panose="00000500000000000000" charset="0"/>
                <a:cs typeface="Hisense Alfabet Medium" panose="00000500000000000000" charset="0"/>
              </a:rPr>
              <a:t>Vyhřívání venkovní jednotky</a:t>
            </a:r>
            <a:endParaRPr lang="zh-CN" altLang="en-US" sz="5900" spc="-100" dirty="0">
              <a:solidFill>
                <a:schemeClr val="tx1"/>
              </a:solidFill>
              <a:uFillTx/>
              <a:latin typeface="Hisense Alfabet Medium" panose="00000500000000000000" charset="0"/>
              <a:cs typeface="Hisense Alfabet Medium" panose="00000500000000000000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C:/Users/Administrator/Desktop/HB白/WIFl Control（改）.jpgWIFl Control（改）"/>
          <p:cNvPicPr>
            <a:picLocks noChangeAspect="1"/>
          </p:cNvPicPr>
          <p:nvPr/>
        </p:nvPicPr>
        <p:blipFill>
          <a:blip r:embed="rId2"/>
          <a:srcRect t="3" b="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30581" y="5538470"/>
            <a:ext cx="6225128" cy="501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ts val="1600"/>
              </a:lnSpc>
            </a:pPr>
            <a:r>
              <a:rPr lang="cs-CZ" sz="1100" dirty="0">
                <a:solidFill>
                  <a:schemeClr val="bg1"/>
                </a:solidFill>
                <a:latin typeface="Hisense Alfabet Light" panose="00000500000000000000" charset="0"/>
              </a:rPr>
              <a:t>Pro ovládání klimatizace pomocí smartphonu přes Wi-Fi vstupte do nabídky aplikace. Vyberte klimatizaci. Nastavte režim, teplotu, průtok vzduchu atd.</a:t>
            </a:r>
            <a:endParaRPr lang="zh-CN" altLang="en-US" sz="1100" dirty="0">
              <a:solidFill>
                <a:schemeClr val="bg1"/>
              </a:solidFill>
              <a:latin typeface="Hisense Alfabet Light" panose="00000500000000000000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70890" y="4669155"/>
            <a:ext cx="7058025" cy="8407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5900" spc="-100" dirty="0">
                <a:solidFill>
                  <a:schemeClr val="bg1"/>
                </a:solidFill>
                <a:uFillTx/>
                <a:latin typeface="Hisense Alfabet Medium" panose="00000500000000000000" charset="0"/>
                <a:cs typeface="Hisense Alfabet Medium" panose="00000500000000000000" charset="0"/>
              </a:rPr>
              <a:t>Wi-Fi </a:t>
            </a:r>
            <a:r>
              <a:rPr lang="cs-CZ" altLang="zh-CN" sz="5900" spc="-100" dirty="0">
                <a:solidFill>
                  <a:schemeClr val="bg1"/>
                </a:solidFill>
                <a:uFillTx/>
                <a:latin typeface="Hisense Alfabet Medium" panose="00000500000000000000" charset="0"/>
                <a:cs typeface="Hisense Alfabet Medium" panose="00000500000000000000" charset="0"/>
              </a:rPr>
              <a:t>Ovládání</a:t>
            </a:r>
            <a:endParaRPr lang="zh-CN" altLang="en-US" sz="5900" spc="-100" dirty="0">
              <a:solidFill>
                <a:schemeClr val="bg1"/>
              </a:solidFill>
              <a:uFillTx/>
              <a:latin typeface="Hisense Alfabet Medium" panose="00000500000000000000" charset="0"/>
              <a:cs typeface="Hisense Alfabet Medium" panose="00000500000000000000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/Users/Administrator/Desktop/HB白/Power Statistics.jpgPower Statistics"/>
          <p:cNvPicPr>
            <a:picLocks noChangeAspect="1"/>
          </p:cNvPicPr>
          <p:nvPr/>
        </p:nvPicPr>
        <p:blipFill>
          <a:blip r:embed="rId2"/>
          <a:srcRect t="3" b="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818515" y="5021580"/>
            <a:ext cx="10569575" cy="29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ts val="1600"/>
              </a:lnSpc>
            </a:pPr>
            <a:r>
              <a:rPr lang="cs-CZ" sz="1100" dirty="0">
                <a:solidFill>
                  <a:schemeClr val="bg1"/>
                </a:solidFill>
                <a:latin typeface="Hisense Alfabet Light" panose="00000500000000000000" charset="0"/>
              </a:rPr>
              <a:t>Aplikace umožňuje sledování spotřeby energie klimatizace (den, týden, rok).</a:t>
            </a:r>
            <a:endParaRPr lang="zh-CN" altLang="en-US" sz="1100" dirty="0">
              <a:solidFill>
                <a:schemeClr val="bg1"/>
              </a:solidFill>
              <a:latin typeface="Hisense Alfabet Light" panose="00000500000000000000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73430" y="4323715"/>
            <a:ext cx="8425815" cy="6826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fontAlgn="auto">
              <a:lnSpc>
                <a:spcPts val="5600"/>
              </a:lnSpc>
            </a:pPr>
            <a:r>
              <a:rPr lang="cs-CZ" sz="5900" spc="-100" dirty="0">
                <a:solidFill>
                  <a:schemeClr val="bg1"/>
                </a:solidFill>
                <a:uFillTx/>
                <a:latin typeface="Hisense Alfabet Medium" panose="00000500000000000000" charset="0"/>
                <a:cs typeface="Hisense Alfabet Medium" panose="00000500000000000000" charset="0"/>
              </a:rPr>
              <a:t>Statistika spotřeby</a:t>
            </a:r>
            <a:endParaRPr sz="5900" spc="-100" dirty="0">
              <a:solidFill>
                <a:schemeClr val="bg1"/>
              </a:solidFill>
              <a:uFillTx/>
              <a:latin typeface="Hisense Alfabet Medium" panose="00000500000000000000" charset="0"/>
              <a:cs typeface="Hisense Alfabet Medium" panose="00000500000000000000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/Users/Administrator/Desktop/HB白/Economy Mode operation.jpgEconomy Mode operation"/>
          <p:cNvPicPr>
            <a:picLocks noChangeAspect="1"/>
          </p:cNvPicPr>
          <p:nvPr/>
        </p:nvPicPr>
        <p:blipFill>
          <a:blip r:embed="rId2"/>
          <a:srcRect t="3" b="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821055" y="5519420"/>
            <a:ext cx="10709275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ts val="1600"/>
              </a:lnSpc>
            </a:pPr>
            <a:r>
              <a:rPr lang="cs-CZ" sz="1100" dirty="0">
                <a:solidFill>
                  <a:schemeClr val="bg1"/>
                </a:solidFill>
                <a:latin typeface="Hisense Alfabet Light" panose="00000500000000000000" charset="0"/>
              </a:rPr>
              <a:t>Bez složitého nastavování a ovládání klimatizace pracuje v úsporném režimu, aby se minimalizovala spotřeba energie a zároveň se zajistil tepelný komfort.</a:t>
            </a:r>
            <a:endParaRPr lang="zh-CN" altLang="en-US" sz="1100" dirty="0">
              <a:solidFill>
                <a:schemeClr val="bg1"/>
              </a:solidFill>
              <a:latin typeface="Hisense Alfabet Light" panose="00000500000000000000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80415" y="4673600"/>
            <a:ext cx="10730865" cy="8407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cs-CZ" altLang="zh-CN" sz="5900" spc="-100" dirty="0">
                <a:solidFill>
                  <a:schemeClr val="bg1"/>
                </a:solidFill>
                <a:uFillTx/>
                <a:latin typeface="Hisense Alfabet Medium" panose="00000500000000000000" charset="0"/>
                <a:cs typeface="Hisense Alfabet Medium" panose="00000500000000000000" charset="0"/>
              </a:rPr>
              <a:t>Provoz v úsporném režimu</a:t>
            </a:r>
            <a:endParaRPr lang="zh-CN" altLang="en-US" sz="5900" spc="-100" dirty="0">
              <a:solidFill>
                <a:schemeClr val="bg1"/>
              </a:solidFill>
              <a:uFillTx/>
              <a:latin typeface="Hisense Alfabet Medium" panose="00000500000000000000" charset="0"/>
              <a:cs typeface="Hisense Alfabet Medium" panose="00000500000000000000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YzczMDljZWQ4YjFmYTViMDFmNmM5NTA2MzJlMDUzMDY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407</Words>
  <Application>Microsoft Office PowerPoint</Application>
  <PresentationFormat>Širokoúhlá obrazovka</PresentationFormat>
  <Paragraphs>33</Paragraphs>
  <Slides>17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17</vt:i4>
      </vt:variant>
    </vt:vector>
  </HeadingPairs>
  <TitlesOfParts>
    <vt:vector size="22" baseType="lpstr">
      <vt:lpstr>Calibri</vt:lpstr>
      <vt:lpstr>Hisense Alfabet Medium</vt:lpstr>
      <vt:lpstr>Hisense Alfabet Light</vt:lpstr>
      <vt:lpstr>Arial</vt:lpstr>
      <vt:lpstr>WPS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Administrator</dc:creator>
  <cp:lastModifiedBy>Pavel Čáp</cp:lastModifiedBy>
  <cp:revision>45</cp:revision>
  <dcterms:created xsi:type="dcterms:W3CDTF">2023-08-09T12:44:00Z</dcterms:created>
  <dcterms:modified xsi:type="dcterms:W3CDTF">2026-05-21T08:09:55Z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1EAF3D59324842B28D7FF3AD1E309C3A_13</vt:lpwstr>
  </property>
  <property fmtid="{D5CDD505-2E9C-101B-9397-08002B2CF9AE}" pid="3" name="KSOProductBuildVer">
    <vt:lpwstr>2052-12.1.0.18912</vt:lpwstr>
  </property>
</Properties>
</file>