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20.07.2022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20.07.2022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20.07.2022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20.07.2022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20.07.2022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20.07.2022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20.07.2022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20.07.2022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20.07.2022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20.07.2022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20.07.2022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20.07.2022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928992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HFR5720EWMG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 smtClean="0">
                <a:latin typeface="Arial" charset="0"/>
              </a:rPr>
              <a:t>stojící chladnička French Door 70 </a:t>
            </a:r>
            <a:r>
              <a:rPr lang="cs-CZ" altLang="cs-CZ" sz="1400" dirty="0" smtClean="0">
                <a:latin typeface="Arial" charset="0"/>
              </a:rPr>
              <a:t>cm, </a:t>
            </a:r>
            <a:r>
              <a:rPr lang="cs-CZ" altLang="cs-CZ" sz="1400" dirty="0">
                <a:solidFill>
                  <a:srgbClr val="4472C4"/>
                </a:solidFill>
                <a:latin typeface="Arial" charset="0"/>
              </a:rPr>
              <a:t>FD 70 SERIES </a:t>
            </a:r>
            <a:r>
              <a:rPr lang="cs-CZ" altLang="cs-CZ" sz="1400" dirty="0" smtClean="0">
                <a:solidFill>
                  <a:srgbClr val="4472C4"/>
                </a:solidFill>
                <a:latin typeface="Arial" charset="0"/>
              </a:rPr>
              <a:t>5</a:t>
            </a:r>
            <a:endParaRPr lang="cs-CZ" altLang="cs-CZ" sz="1400" dirty="0" smtClean="0"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Total No Frost, Invertorový kompresor se zárukou 12 let,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My Zone Plus,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HCS filtr, LED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osvětlení, d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otykový displej, dávkovač vody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E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477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337/140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0,827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302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10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</a:t>
            </a:r>
            <a:r>
              <a:rPr lang="cs-CZ" altLang="cs-CZ" sz="800" dirty="0" smtClean="0">
                <a:latin typeface="Arial" charset="0"/>
              </a:rPr>
              <a:t>10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SN - </a:t>
            </a:r>
            <a:r>
              <a:rPr lang="cs-CZ" altLang="cs-CZ" sz="800" dirty="0" smtClean="0">
                <a:latin typeface="Arial" charset="0"/>
              </a:rPr>
              <a:t>T  </a:t>
            </a:r>
            <a:r>
              <a:rPr lang="cs-CZ" altLang="cs-CZ" sz="800" dirty="0">
                <a:latin typeface="Arial" charset="0"/>
              </a:rPr>
              <a:t>10°- </a:t>
            </a:r>
            <a:r>
              <a:rPr lang="cs-CZ" altLang="cs-CZ" sz="800" dirty="0" smtClean="0">
                <a:latin typeface="Arial" charset="0"/>
              </a:rPr>
              <a:t>43°C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G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Invertorový kompresor – tichý a energeticky úsporný chod </a:t>
            </a:r>
            <a:r>
              <a:rPr lang="cs-CZ" altLang="cs-CZ" sz="800" b="1" dirty="0" smtClean="0">
                <a:latin typeface="Arial" charset="0"/>
              </a:rPr>
              <a:t>                s prodlouženou </a:t>
            </a:r>
            <a:r>
              <a:rPr lang="cs-CZ" altLang="cs-CZ" sz="800" b="1" dirty="0">
                <a:latin typeface="Arial" charset="0"/>
              </a:rPr>
              <a:t>zárukou 12 let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Total No Frost – beznámrazová technologie mrazení, panel Multi Air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            Flow v zadní části zabezpečuje  aktivní cirkulaci </a:t>
            </a:r>
            <a:r>
              <a:rPr lang="cs-CZ" altLang="cs-CZ" sz="800" b="1" dirty="0" smtClean="0">
                <a:latin typeface="Arial" charset="0"/>
              </a:rPr>
              <a:t>vzduchu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Zásobník na vodu s dávkovačem ve dveřích (manuální plnění, kapacita 1,8 l</a:t>
            </a:r>
            <a:r>
              <a:rPr lang="cs-CZ" altLang="cs-CZ" sz="800" b="1" dirty="0" smtClean="0">
                <a:latin typeface="Arial" charset="0"/>
              </a:rPr>
              <a:t>)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HCS systém pro optimální 90% úroveň vlhkosti v zásuvce Humidity Zone 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Jeden chladící okruh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Funkce Rychlé chlazení, Rychlé mrazení, Dovolená, Auto nastavení, My Zone, Dětská pojistka, Stand by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Elektronické </a:t>
            </a:r>
            <a:r>
              <a:rPr lang="cs-CZ" altLang="cs-CZ" sz="800" dirty="0">
                <a:latin typeface="Arial" charset="0"/>
              </a:rPr>
              <a:t>ovládání teploty </a:t>
            </a:r>
            <a:r>
              <a:rPr lang="cs-CZ" altLang="cs-CZ" sz="800" dirty="0" smtClean="0">
                <a:latin typeface="Arial" charset="0"/>
              </a:rPr>
              <a:t>+1 až +9°C chladnička / -15 </a:t>
            </a:r>
            <a:r>
              <a:rPr lang="cs-CZ" altLang="cs-CZ" sz="800" dirty="0">
                <a:latin typeface="Arial" charset="0"/>
              </a:rPr>
              <a:t>až -</a:t>
            </a:r>
            <a:r>
              <a:rPr lang="cs-CZ" altLang="cs-CZ" sz="800" dirty="0" smtClean="0">
                <a:latin typeface="Arial" charset="0"/>
              </a:rPr>
              <a:t>24°C mrazák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Externí dotykový displej na dvířkách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Automatické odmrazování chladničky i mrazáku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Akustický signál otevřených dvířek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Chladnička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2 </a:t>
            </a:r>
            <a:r>
              <a:rPr lang="cs-CZ" altLang="cs-CZ" sz="800" dirty="0" smtClean="0">
                <a:latin typeface="Arial" charset="0"/>
              </a:rPr>
              <a:t>+1  skleněné police / 5 přihrádek </a:t>
            </a:r>
            <a:r>
              <a:rPr lang="cs-CZ" altLang="cs-CZ" sz="800" dirty="0">
                <a:latin typeface="Arial" charset="0"/>
              </a:rPr>
              <a:t>ve </a:t>
            </a:r>
            <a:r>
              <a:rPr lang="cs-CZ" altLang="cs-CZ" sz="800" dirty="0" smtClean="0">
                <a:latin typeface="Arial" charset="0"/>
              </a:rPr>
              <a:t>dveřích 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Zásobník na vodu s dávkovačem 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Zásuvka My Zone Plus</a:t>
            </a:r>
            <a:r>
              <a:rPr lang="cs-CZ" altLang="cs-CZ" sz="800" dirty="0">
                <a:latin typeface="Arial" charset="0"/>
              </a:rPr>
              <a:t> – 3 možné nastavení: funkce Fruit &amp; Vegetable (ovoce      a zelenina), Quick Cool (rychlé chlazení), 0°Fresh (nulová zóna</a:t>
            </a:r>
            <a:r>
              <a:rPr lang="cs-CZ" altLang="cs-CZ" sz="800" dirty="0" smtClean="0">
                <a:latin typeface="Arial" charset="0"/>
              </a:rPr>
              <a:t>)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Zásuvka Humidity Zone (uchová čerstvé potraviny 2x delší dobu)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Držák na víno </a:t>
            </a:r>
            <a:r>
              <a:rPr lang="cs-CZ" altLang="cs-CZ" sz="800" dirty="0" smtClean="0">
                <a:latin typeface="Arial" charset="0"/>
              </a:rPr>
              <a:t>(1 ks sklopitelný), Držák </a:t>
            </a:r>
            <a:r>
              <a:rPr lang="cs-CZ" altLang="cs-CZ" sz="800" dirty="0" smtClean="0">
                <a:latin typeface="Arial" charset="0"/>
              </a:rPr>
              <a:t>na vajíčka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solidFill>
                  <a:schemeClr val="bg1"/>
                </a:solidFill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solidFill>
                  <a:schemeClr val="bg1"/>
                </a:solidFill>
                <a:latin typeface="Arial" charset="0"/>
              </a:rPr>
              <a:t>2 externí zásuvky</a:t>
            </a: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cs-CZ" altLang="cs-CZ" sz="800" dirty="0" smtClean="0">
                <a:solidFill>
                  <a:schemeClr val="bg1"/>
                </a:solidFill>
                <a:latin typeface="Arial" charset="0"/>
              </a:rPr>
              <a:t>Easy Access se snadným přístupem / </a:t>
            </a: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Výrobník ledu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solidFill>
                  <a:schemeClr val="bg1"/>
                </a:solidFill>
                <a:latin typeface="Arial" charset="0"/>
              </a:rPr>
              <a:t>Konstrukce</a:t>
            </a:r>
            <a:endParaRPr lang="cs-CZ" altLang="cs-CZ" sz="800" b="1" dirty="0" smtClean="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schemeClr val="bg1"/>
                </a:solidFill>
                <a:latin typeface="Arial" charset="0"/>
              </a:rPr>
              <a:t>Osvětlení </a:t>
            </a:r>
            <a:r>
              <a:rPr lang="cs-CZ" altLang="cs-CZ" sz="800" b="1" dirty="0" smtClean="0">
                <a:solidFill>
                  <a:schemeClr val="bg1"/>
                </a:solidFill>
                <a:latin typeface="Arial" charset="0"/>
              </a:rPr>
              <a:t>LED / </a:t>
            </a:r>
            <a:r>
              <a:rPr lang="cs-CZ" altLang="cs-CZ" sz="800" dirty="0" smtClean="0">
                <a:solidFill>
                  <a:schemeClr val="bg1"/>
                </a:solidFill>
                <a:latin typeface="Arial" charset="0"/>
              </a:rPr>
              <a:t>Integrované madlo / 2 </a:t>
            </a: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nastavitelné </a:t>
            </a:r>
            <a:r>
              <a:rPr lang="cs-CZ" altLang="cs-CZ" sz="800" dirty="0" smtClean="0">
                <a:solidFill>
                  <a:schemeClr val="bg1"/>
                </a:solidFill>
                <a:latin typeface="Arial" charset="0"/>
              </a:rPr>
              <a:t>nožičky; 2 kolečka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34005177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6901018082191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Stříbrná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206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700 x 675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99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20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72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x 777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749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107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7063030" y="1967006"/>
            <a:ext cx="64807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  <a:endParaRPr lang="cs-CZ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endParaRPr lang="cs-CZ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87"/>
          <a:stretch/>
        </p:blipFill>
        <p:spPr>
          <a:xfrm>
            <a:off x="7639094" y="2039086"/>
            <a:ext cx="143944" cy="648000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lc="http://schemas.openxmlformats.org/drawingml/2006/lockedCanvas" xmlns:a16="http://schemas.microsoft.com/office/drawing/2014/main" xmlns:xdr="http://schemas.openxmlformats.org/drawingml/2006/spreadsheetDrawing" xmlns="" id="{71B340DF-2DCF-4E22-A2E4-C532E6A472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8108" y="1753505"/>
            <a:ext cx="684000" cy="682167"/>
          </a:xfrm>
          <a:prstGeom prst="rect">
            <a:avLst/>
          </a:prstGeom>
        </p:spPr>
      </p:pic>
      <p:sp>
        <p:nvSpPr>
          <p:cNvPr id="22" name="TextovéPole 21"/>
          <p:cNvSpPr txBox="1"/>
          <p:nvPr/>
        </p:nvSpPr>
        <p:spPr>
          <a:xfrm>
            <a:off x="4811250" y="1078383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Total No Frost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4793061" y="1785010"/>
            <a:ext cx="9144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Zdarma prodloužená záruka 12 let na invertorový kompresor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Obrázek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758" y="951500"/>
            <a:ext cx="720000" cy="72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871" y="971286"/>
            <a:ext cx="720000" cy="7200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108" y="2486324"/>
            <a:ext cx="720000" cy="720000"/>
          </a:xfrm>
          <a:prstGeom prst="rect">
            <a:avLst/>
          </a:prstGeom>
        </p:spPr>
      </p:pic>
      <p:sp>
        <p:nvSpPr>
          <p:cNvPr id="29" name="TextovéPole 28"/>
          <p:cNvSpPr txBox="1"/>
          <p:nvPr/>
        </p:nvSpPr>
        <p:spPr>
          <a:xfrm>
            <a:off x="4788024" y="2531121"/>
            <a:ext cx="9144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Zásuvka se 3 režimy: Ovoce a zeleninu/ Rychlé chlazení / Nulová zóna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ovéPole 35"/>
          <p:cNvSpPr txBox="1"/>
          <p:nvPr/>
        </p:nvSpPr>
        <p:spPr>
          <a:xfrm>
            <a:off x="4778244" y="3307610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Dotykový displej na dvířkách pro ovládání teploty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4797479" y="4203869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Úsporné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osvětlení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4797479" y="4898213"/>
            <a:ext cx="8932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Rychlé mrazení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Obrázek 4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089" y="4705676"/>
            <a:ext cx="720000" cy="720000"/>
          </a:xfrm>
          <a:prstGeom prst="rect">
            <a:avLst/>
          </a:prstGeom>
        </p:spPr>
      </p:pic>
      <p:sp>
        <p:nvSpPr>
          <p:cNvPr id="28" name="TextovéPole 27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278" y="4047376"/>
            <a:ext cx="720000" cy="720000"/>
          </a:xfrm>
          <a:prstGeom prst="rect">
            <a:avLst/>
          </a:prstGeom>
        </p:spPr>
      </p:pic>
      <p:pic>
        <p:nvPicPr>
          <p:cNvPr id="39" name="Obrázek 38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9" t="5251" r="2651" b="9475"/>
          <a:stretch/>
        </p:blipFill>
        <p:spPr>
          <a:xfrm>
            <a:off x="4094190" y="3284984"/>
            <a:ext cx="720000" cy="719999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24" y="5458662"/>
            <a:ext cx="720000" cy="720000"/>
          </a:xfrm>
          <a:prstGeom prst="rect">
            <a:avLst/>
          </a:prstGeom>
        </p:spPr>
      </p:pic>
      <p:sp>
        <p:nvSpPr>
          <p:cNvPr id="37" name="TextovéPole 36"/>
          <p:cNvSpPr txBox="1"/>
          <p:nvPr/>
        </p:nvSpPr>
        <p:spPr>
          <a:xfrm>
            <a:off x="4831150" y="5458662"/>
            <a:ext cx="8932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Zásobník na vodu s dávkovačem ve dveřích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133322" y="1004999"/>
            <a:ext cx="706388" cy="692696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669" y="2055626"/>
            <a:ext cx="974679" cy="194935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Obrázek 13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47" t="4851" r="14847" b="4851"/>
          <a:stretch/>
        </p:blipFill>
        <p:spPr>
          <a:xfrm>
            <a:off x="6749036" y="3082755"/>
            <a:ext cx="1245090" cy="1982921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38" t="4850" r="27723" b="4850"/>
          <a:stretch/>
        </p:blipFill>
        <p:spPr>
          <a:xfrm>
            <a:off x="5742188" y="1017251"/>
            <a:ext cx="973177" cy="2699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a09af93a-bc92-4cce-8ba3-c8fdbed82e22"/>
    <ds:schemaRef ds:uri="http://purl.org/dc/elements/1.1/"/>
    <ds:schemaRef ds:uri="http://schemas.microsoft.com/office/2006/metadata/properties"/>
    <ds:schemaRef ds:uri="http://purl.org/dc/terms/"/>
    <ds:schemaRef ds:uri="b4af0723-3826-4aee-ba08-906e8dce3040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1868</TotalTime>
  <Words>105</Words>
  <Application>Microsoft Office PowerPoint</Application>
  <PresentationFormat>Předvádění na obrazovce (4:3)</PresentationFormat>
  <Paragraphs>66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243</cp:revision>
  <cp:lastPrinted>2016-05-31T13:00:02Z</cp:lastPrinted>
  <dcterms:created xsi:type="dcterms:W3CDTF">2015-07-16T11:02:07Z</dcterms:created>
  <dcterms:modified xsi:type="dcterms:W3CDTF">2022-07-20T09:11:54Z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