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CS 4C4F0A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Myčka nádobí plně integrovaná </a:t>
            </a:r>
            <a:r>
              <a:rPr lang="cs-CZ" altLang="cs-CZ" sz="1400" dirty="0" err="1">
                <a:latin typeface="Arial" charset="0"/>
              </a:rPr>
              <a:t>Rapidò</a:t>
            </a:r>
            <a:r>
              <a:rPr lang="cs-CZ" altLang="cs-CZ" sz="1400" dirty="0">
                <a:latin typeface="Arial" charset="0"/>
              </a:rPr>
              <a:t> – šíře 60 cm MAXI TUB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 textový,14 sad, 10,9 l, 44 dB(A), WASH&amp;DRY 35’, AUTO WASH,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hOn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-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Snap&amp;Wash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56682" y="980729"/>
            <a:ext cx="3960440" cy="540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0,74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74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10,9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3:57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8 programů základních + </a:t>
            </a:r>
            <a:r>
              <a:rPr lang="cs-CZ" altLang="cs-CZ" sz="800" b="1" dirty="0">
                <a:latin typeface="Arial" charset="0"/>
              </a:rPr>
              <a:t>20 extra cyklů v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WASH&amp;DRY 35’ </a:t>
            </a:r>
            <a:r>
              <a:rPr lang="cs-CZ" altLang="cs-CZ" sz="800" dirty="0">
                <a:latin typeface="Arial" charset="0"/>
              </a:rPr>
              <a:t>– mytí a sušení za pouhých 35 minut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RYCHLÝ 59</a:t>
            </a:r>
            <a:r>
              <a:rPr lang="cs-CZ" altLang="cs-CZ" sz="800" dirty="0">
                <a:latin typeface="Arial" charset="0"/>
              </a:rPr>
              <a:t>‘ – mytí za necelou hodinu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</a:t>
            </a:r>
            <a:r>
              <a:rPr lang="cs-CZ" altLang="cs-CZ" sz="800" dirty="0">
                <a:latin typeface="Arial" charset="0"/>
              </a:rPr>
              <a:t> 45 °C - nejúčinnější program z hlediska kombinované spotřeby energie a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60 °C - každodenní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75 °C  - pro silně znečištěné pánve a další předměty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SKLO</a:t>
            </a:r>
            <a:r>
              <a:rPr lang="cs-CZ" altLang="cs-CZ" sz="800" dirty="0">
                <a:latin typeface="Arial" charset="0"/>
              </a:rPr>
              <a:t> 45 °C - Šetrný mycí cyklus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WASH </a:t>
            </a:r>
            <a:r>
              <a:rPr lang="cs-CZ" altLang="cs-CZ" sz="800" dirty="0">
                <a:latin typeface="Arial" charset="0"/>
              </a:rPr>
              <a:t>55 °C – 65 °C  - automaticky zvolí nejúčinnější a nejefektivnější délku cyklu a teplotu podle náplně a stupně znečištění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- Krátké studené </a:t>
            </a:r>
            <a:r>
              <a:rPr lang="cs-CZ" altLang="cs-CZ" sz="800" dirty="0" err="1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až 1-23 hod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Automatické otevírání dvířek po skončení cyklu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nedostatku soli a leštidla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Konektivita - ovládání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</a:rPr>
              <a:t>-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Snap&amp;Wash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Stačí vyfotit košíky - automatická detekce množství, typu, materiálu a polohy vašeho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Maxi </a:t>
            </a:r>
            <a:r>
              <a:rPr lang="cs-CZ" altLang="cs-CZ" sz="800" b="1" dirty="0" err="1">
                <a:latin typeface="Arial" charset="0"/>
              </a:rPr>
              <a:t>Ladle</a:t>
            </a:r>
            <a:r>
              <a:rPr lang="cs-CZ" altLang="cs-CZ" sz="800" dirty="0">
                <a:latin typeface="Arial" charset="0"/>
              </a:rPr>
              <a:t> – rozšířený prostor na nože v horním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+ </a:t>
            </a:r>
            <a:r>
              <a:rPr lang="cs-CZ" altLang="cs-CZ" sz="800" b="1" dirty="0">
                <a:latin typeface="Arial" charset="0"/>
              </a:rPr>
              <a:t>textový displej </a:t>
            </a:r>
            <a:r>
              <a:rPr lang="cs-CZ" altLang="cs-CZ" sz="800" dirty="0">
                <a:latin typeface="Arial" charset="0"/>
              </a:rPr>
              <a:t>(intuitivní ovládání)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koše + 1 košík na příbory v dolním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Možnost polohování horního 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Invertorový motor </a:t>
            </a:r>
            <a:r>
              <a:rPr lang="cs-CZ" altLang="cs-CZ" sz="800" dirty="0">
                <a:latin typeface="Arial" charset="0"/>
              </a:rPr>
              <a:t>BLDC – tichý a efektivní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Kluzná dekorační deska (IKEA METOD), Výkyvné panty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i="0" dirty="0">
                <a:effectLst/>
                <a:latin typeface="Calibri" panose="020F0502020204030204" pitchFamily="34" charset="0"/>
              </a:rPr>
              <a:t>Maxi TUB</a:t>
            </a:r>
            <a:r>
              <a:rPr lang="cs-CZ" sz="800" b="1" i="0" dirty="0">
                <a:effectLst/>
                <a:latin typeface="Arial" charset="0"/>
              </a:rPr>
              <a:t> – </a:t>
            </a:r>
            <a:r>
              <a:rPr lang="cs-CZ" sz="800" i="0" dirty="0">
                <a:effectLst/>
                <a:latin typeface="Arial" charset="0"/>
              </a:rPr>
              <a:t>maximální prostor pro </a:t>
            </a:r>
            <a:r>
              <a:rPr lang="cs-CZ" sz="800" dirty="0">
                <a:latin typeface="Arial" charset="0"/>
              </a:rPr>
              <a:t>kuchyňské náčiní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810505" y="5026427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32901621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8059019058955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V×Š×H (mm)	818 × 597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V×Š×H (mm)	896 × 640 ×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</a:t>
            </a: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ál 50"/>
          <p:cNvSpPr/>
          <p:nvPr/>
        </p:nvSpPr>
        <p:spPr>
          <a:xfrm>
            <a:off x="4860030" y="269056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28" y="2939367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Předmytí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Ovál 52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60030" y="2022315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Ovál 66"/>
          <p:cNvSpPr/>
          <p:nvPr/>
        </p:nvSpPr>
        <p:spPr>
          <a:xfrm>
            <a:off x="4887146" y="3485409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4811715" y="3735391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½ náplň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46EF1B20-8073-4B55-80BD-65992EACAF81}"/>
              </a:ext>
            </a:extLst>
          </p:cNvPr>
          <p:cNvSpPr txBox="1"/>
          <p:nvPr/>
        </p:nvSpPr>
        <p:spPr>
          <a:xfrm>
            <a:off x="5580032" y="98230"/>
            <a:ext cx="35623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150D6570-457D-4DFB-8370-C1D078DB89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023" y="1145183"/>
            <a:ext cx="555625" cy="555625"/>
          </a:xfrm>
          <a:prstGeom prst="rect">
            <a:avLst/>
          </a:prstGeom>
        </p:spPr>
      </p:pic>
      <p:sp>
        <p:nvSpPr>
          <p:cNvPr id="20" name="Ovál 19">
            <a:extLst>
              <a:ext uri="{FF2B5EF4-FFF2-40B4-BE49-F238E27FC236}">
                <a16:creationId xmlns:a16="http://schemas.microsoft.com/office/drawing/2014/main" id="{B859D171-22F9-447A-ACD2-E9E2FEA48609}"/>
              </a:ext>
            </a:extLst>
          </p:cNvPr>
          <p:cNvSpPr/>
          <p:nvPr/>
        </p:nvSpPr>
        <p:spPr>
          <a:xfrm>
            <a:off x="4052996" y="1058618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1" name="Ovál 60">
            <a:extLst>
              <a:ext uri="{FF2B5EF4-FFF2-40B4-BE49-F238E27FC236}">
                <a16:creationId xmlns:a16="http://schemas.microsoft.com/office/drawing/2014/main" id="{3D0876AE-F0A0-4C99-A37B-40041DBA6C28}"/>
              </a:ext>
            </a:extLst>
          </p:cNvPr>
          <p:cNvSpPr/>
          <p:nvPr/>
        </p:nvSpPr>
        <p:spPr>
          <a:xfrm>
            <a:off x="4057401" y="1860987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38E90B0A-9962-4FAB-A7D7-AE27357651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747" y="2751601"/>
            <a:ext cx="554400" cy="554400"/>
          </a:xfrm>
          <a:prstGeom prst="rect">
            <a:avLst/>
          </a:prstGeom>
        </p:spPr>
      </p:pic>
      <p:sp>
        <p:nvSpPr>
          <p:cNvPr id="64" name="Ovál 63">
            <a:extLst>
              <a:ext uri="{FF2B5EF4-FFF2-40B4-BE49-F238E27FC236}">
                <a16:creationId xmlns:a16="http://schemas.microsoft.com/office/drawing/2014/main" id="{F5789F1B-F2EA-4321-8A42-756CFBACBC76}"/>
              </a:ext>
            </a:extLst>
          </p:cNvPr>
          <p:cNvSpPr/>
          <p:nvPr/>
        </p:nvSpPr>
        <p:spPr>
          <a:xfrm>
            <a:off x="4078576" y="2662472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AA68394D-12AB-48E0-B3E6-B685DC5E6DB6}"/>
              </a:ext>
            </a:extLst>
          </p:cNvPr>
          <p:cNvSpPr txBox="1"/>
          <p:nvPr/>
        </p:nvSpPr>
        <p:spPr>
          <a:xfrm>
            <a:off x="4830055" y="1236717"/>
            <a:ext cx="777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Ukazatel soli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leštidla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84B2E98-B417-D8B3-1354-A0E4AEC45F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6378" y="3581618"/>
            <a:ext cx="563618" cy="513161"/>
          </a:xfrm>
          <a:prstGeom prst="rect">
            <a:avLst/>
          </a:prstGeom>
        </p:spPr>
      </p:pic>
      <p:sp>
        <p:nvSpPr>
          <p:cNvPr id="23" name="Ovál 22">
            <a:extLst>
              <a:ext uri="{FF2B5EF4-FFF2-40B4-BE49-F238E27FC236}">
                <a16:creationId xmlns:a16="http://schemas.microsoft.com/office/drawing/2014/main" id="{A1B3E40D-052F-3FFE-2ED9-5363572516C0}"/>
              </a:ext>
            </a:extLst>
          </p:cNvPr>
          <p:cNvSpPr/>
          <p:nvPr/>
        </p:nvSpPr>
        <p:spPr>
          <a:xfrm>
            <a:off x="4870733" y="4244575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771F047-60A1-A0A4-A54F-D37C5036C46E}"/>
              </a:ext>
            </a:extLst>
          </p:cNvPr>
          <p:cNvSpPr txBox="1"/>
          <p:nvPr/>
        </p:nvSpPr>
        <p:spPr>
          <a:xfrm>
            <a:off x="4790298" y="443610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sad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nádobí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FAF8F9C0-C1C0-64A2-A9C0-56B0AE2C0984}"/>
              </a:ext>
            </a:extLst>
          </p:cNvPr>
          <p:cNvSpPr/>
          <p:nvPr/>
        </p:nvSpPr>
        <p:spPr>
          <a:xfrm>
            <a:off x="4114188" y="4273555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vál 26">
            <a:extLst>
              <a:ext uri="{FF2B5EF4-FFF2-40B4-BE49-F238E27FC236}">
                <a16:creationId xmlns:a16="http://schemas.microsoft.com/office/drawing/2014/main" id="{823AB5BA-1A12-628C-52BC-D99DE7F34ED1}"/>
              </a:ext>
            </a:extLst>
          </p:cNvPr>
          <p:cNvSpPr/>
          <p:nvPr/>
        </p:nvSpPr>
        <p:spPr>
          <a:xfrm>
            <a:off x="4089485" y="3481467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6" name="Obrázek 35">
            <a:extLst>
              <a:ext uri="{FF2B5EF4-FFF2-40B4-BE49-F238E27FC236}">
                <a16:creationId xmlns:a16="http://schemas.microsoft.com/office/drawing/2014/main" id="{5E3BB5C6-1974-F6A2-5E50-7C19F11569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3051" y="2019522"/>
            <a:ext cx="414834" cy="42451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B1D9D0-4EC7-6B37-2F63-73CB60E721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0678" y="1160499"/>
            <a:ext cx="1621523" cy="177886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E6B6F54-F9EA-28EA-E0A4-BE9A882FDA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8756" y="3538347"/>
            <a:ext cx="1615239" cy="130943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242AAA7A-3DAC-0725-4C8D-85A1AD148A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8144" y="2995780"/>
            <a:ext cx="2489302" cy="46886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ABFA0C9-FD54-E2ED-2549-3B70F05A49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09521" y="3523957"/>
            <a:ext cx="1034638" cy="1290064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BBB164B5-D973-3530-DC1A-32F97C8127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3256" y="4413348"/>
            <a:ext cx="481218" cy="434433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4B0A502F-18BD-3349-4561-9A7A99B64D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92481" y="5045920"/>
            <a:ext cx="687976" cy="702771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AAF89EF4-BA49-CA78-7385-7F7AFF5214FF}"/>
              </a:ext>
            </a:extLst>
          </p:cNvPr>
          <p:cNvSpPr/>
          <p:nvPr/>
        </p:nvSpPr>
        <p:spPr>
          <a:xfrm>
            <a:off x="4852928" y="5026427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BB4883A-2297-A44A-CFD5-581990E2ADC0}"/>
              </a:ext>
            </a:extLst>
          </p:cNvPr>
          <p:cNvSpPr txBox="1"/>
          <p:nvPr/>
        </p:nvSpPr>
        <p:spPr>
          <a:xfrm>
            <a:off x="4809485" y="5236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WASH&amp;DRY 35’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DAC079F-C88F-CB48-962E-7AEDF6A1D7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8344" y="1159346"/>
            <a:ext cx="784402" cy="158633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FAAC455-B059-6D71-1116-F4E4426B86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49283" y="299786"/>
            <a:ext cx="596931" cy="59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454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187</cp:revision>
  <cp:lastPrinted>2016-05-05T10:40:20Z</cp:lastPrinted>
  <dcterms:created xsi:type="dcterms:W3CDTF">2015-07-16T11:02:07Z</dcterms:created>
  <dcterms:modified xsi:type="dcterms:W3CDTF">2023-04-12T08:03:47Z</dcterms:modified>
</cp:coreProperties>
</file>