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8726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93" autoAdjust="0"/>
    <p:restoredTop sz="94660"/>
  </p:normalViewPr>
  <p:slideViewPr>
    <p:cSldViewPr>
      <p:cViewPr varScale="1">
        <p:scale>
          <a:sx n="82" d="100"/>
          <a:sy n="82" d="100"/>
        </p:scale>
        <p:origin x="198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534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377319"/>
            <a:ext cx="2945659" cy="49534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5" y="9377319"/>
            <a:ext cx="2945659" cy="49534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89661" y="19066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H4MWID29G6NQB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Kompaktní pečící trouba ID </a:t>
            </a:r>
            <a:r>
              <a:rPr lang="cs-CZ" altLang="cs-CZ" sz="1400" dirty="0" err="1">
                <a:latin typeface="Arial" charset="0"/>
              </a:rPr>
              <a:t>Series</a:t>
            </a:r>
            <a:r>
              <a:rPr lang="cs-CZ" altLang="cs-CZ" sz="1400" dirty="0">
                <a:latin typeface="Arial" charset="0"/>
              </a:rPr>
              <a:t> 2 s grilem a víceúrovňovým pečením</a:t>
            </a:r>
          </a:p>
          <a:p>
            <a:pPr>
              <a:spcBef>
                <a:spcPct val="0"/>
              </a:spcBef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Objem 44 l, gril, víceúrovňové pečení, </a:t>
            </a: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AirFry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dotykové ovládání + LCD displej GRAPHIC UX, halogenové osvětlení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95138" y="980728"/>
            <a:ext cx="3891774" cy="5109666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Hlavní vlastnosti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Kapacita (l) 			44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Stupně mikrovlnného výkonu (W) 		</a:t>
            </a:r>
            <a:r>
              <a:rPr lang="da-DK" altLang="cs-CZ" sz="800" dirty="0">
                <a:latin typeface="Arial" charset="0"/>
                <a:cs typeface="+mn-cs"/>
              </a:rPr>
              <a:t>6levels 150 / 300 / </a:t>
            </a:r>
            <a:r>
              <a:rPr lang="cs-CZ" altLang="cs-CZ" sz="800" dirty="0">
                <a:latin typeface="Arial" charset="0"/>
                <a:cs typeface="+mn-cs"/>
              </a:rPr>
              <a:t>				</a:t>
            </a:r>
            <a:r>
              <a:rPr lang="da-DK" altLang="cs-CZ" sz="800" dirty="0">
                <a:latin typeface="Arial" charset="0"/>
                <a:cs typeface="+mn-cs"/>
              </a:rPr>
              <a:t>450/600/750/ 900W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Maximální výkon gril (W)		</a:t>
            </a:r>
            <a:r>
              <a:rPr lang="cs-CZ" altLang="cs-CZ" sz="800" dirty="0">
                <a:latin typeface="Arial" charset="0"/>
              </a:rPr>
              <a:t>25</a:t>
            </a:r>
            <a:r>
              <a:rPr lang="cs-CZ" altLang="cs-CZ" sz="800" dirty="0">
                <a:latin typeface="Arial" charset="0"/>
                <a:cs typeface="+mn-cs"/>
              </a:rPr>
              <a:t>00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Maximální výkon horkého vzduchu (W)		1200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Maximální výkon mikrovlnného ohřevu (W)	900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srgbClr val="FF0000"/>
                </a:solidFill>
                <a:latin typeface="Arial" charset="0"/>
              </a:rPr>
              <a:t>Maximální výkon (W)		2300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Jištění (A)			13</a:t>
            </a:r>
            <a:br>
              <a:rPr lang="cs-CZ" altLang="cs-CZ" sz="800" dirty="0">
                <a:solidFill>
                  <a:srgbClr val="FF0000"/>
                </a:solidFill>
                <a:latin typeface="Arial" charset="0"/>
              </a:rPr>
            </a:b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Programy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11</a:t>
            </a:r>
            <a:r>
              <a:rPr lang="cs-CZ" altLang="cs-CZ" sz="800" b="1" dirty="0">
                <a:latin typeface="Arial" charset="0"/>
                <a:cs typeface="+mn-cs"/>
              </a:rPr>
              <a:t> programů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Mikrovlnný ohřev, Statický, </a:t>
            </a:r>
            <a:r>
              <a:rPr lang="cs-CZ" altLang="cs-CZ" sz="800" dirty="0" err="1">
                <a:latin typeface="Arial" charset="0"/>
              </a:rPr>
              <a:t>Statický+ventilátor</a:t>
            </a:r>
            <a:r>
              <a:rPr lang="cs-CZ" altLang="cs-CZ" sz="800" dirty="0">
                <a:latin typeface="Arial" charset="0"/>
              </a:rPr>
              <a:t>, Víceúrovňové pečení, Gril, </a:t>
            </a:r>
            <a:r>
              <a:rPr lang="cs-CZ" altLang="cs-CZ" sz="800" dirty="0" err="1">
                <a:latin typeface="Arial" charset="0"/>
              </a:rPr>
              <a:t>Gril+ventilátor</a:t>
            </a:r>
            <a:r>
              <a:rPr lang="cs-CZ" altLang="cs-CZ" sz="800" dirty="0">
                <a:latin typeface="Arial" charset="0"/>
              </a:rPr>
              <a:t>, </a:t>
            </a:r>
            <a:r>
              <a:rPr lang="cs-CZ" altLang="cs-CZ" sz="800" dirty="0" err="1">
                <a:latin typeface="Arial" charset="0"/>
              </a:rPr>
              <a:t>Gril+spodní</a:t>
            </a:r>
            <a:r>
              <a:rPr lang="cs-CZ" altLang="cs-CZ" sz="800" dirty="0">
                <a:latin typeface="Arial" charset="0"/>
              </a:rPr>
              <a:t> ohřev, Víceúrovňové </a:t>
            </a:r>
            <a:r>
              <a:rPr lang="cs-CZ" altLang="cs-CZ" sz="800" dirty="0" err="1">
                <a:latin typeface="Arial" charset="0"/>
              </a:rPr>
              <a:t>pečení+mikrovlny</a:t>
            </a:r>
            <a:r>
              <a:rPr lang="cs-CZ" altLang="cs-CZ" sz="800" dirty="0">
                <a:latin typeface="Arial" charset="0"/>
              </a:rPr>
              <a:t>, </a:t>
            </a:r>
            <a:r>
              <a:rPr lang="cs-CZ" altLang="cs-CZ" sz="800" dirty="0" err="1">
                <a:latin typeface="Arial" charset="0"/>
              </a:rPr>
              <a:t>Gril+ventilátor+mikrovlny</a:t>
            </a:r>
            <a:r>
              <a:rPr lang="cs-CZ" altLang="cs-CZ" sz="800" dirty="0">
                <a:latin typeface="Arial" charset="0"/>
              </a:rPr>
              <a:t>, </a:t>
            </a:r>
            <a:r>
              <a:rPr lang="cs-CZ" altLang="cs-CZ" sz="800" dirty="0" err="1">
                <a:latin typeface="Arial" charset="0"/>
              </a:rPr>
              <a:t>Gril+mikrovlny</a:t>
            </a:r>
            <a:r>
              <a:rPr lang="cs-CZ" altLang="cs-CZ" sz="800" dirty="0">
                <a:latin typeface="Arial" charset="0"/>
              </a:rPr>
              <a:t>, Rozmrazování dle času/hmotnosti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  <a:cs typeface="+mn-cs"/>
              </a:rPr>
              <a:t>Speciální programy</a:t>
            </a:r>
            <a:r>
              <a:rPr lang="cs-CZ" altLang="cs-CZ" sz="800" dirty="0">
                <a:latin typeface="Arial" charset="0"/>
                <a:cs typeface="+mn-cs"/>
              </a:rPr>
              <a:t>: </a:t>
            </a:r>
            <a:r>
              <a:rPr lang="cs-CZ" altLang="cs-CZ" sz="800" dirty="0" err="1">
                <a:latin typeface="Arial" charset="0"/>
                <a:cs typeface="+mn-cs"/>
              </a:rPr>
              <a:t>AirFry</a:t>
            </a:r>
            <a:r>
              <a:rPr lang="cs-CZ" altLang="cs-CZ" sz="800" dirty="0">
                <a:latin typeface="Arial" charset="0"/>
                <a:cs typeface="+mn-cs"/>
              </a:rPr>
              <a:t>, Sušení, Jogurt, Kynutí</a:t>
            </a:r>
            <a:r>
              <a:rPr lang="cs-CZ" altLang="cs-CZ" sz="800" dirty="0">
                <a:latin typeface="Arial" charset="0"/>
              </a:rPr>
              <a:t>, Popcorn (pouze v aplikaci), </a:t>
            </a:r>
            <a:r>
              <a:rPr lang="cs-CZ" altLang="cs-CZ" sz="800" b="1" dirty="0" err="1">
                <a:latin typeface="Arial" charset="0"/>
              </a:rPr>
              <a:t>Everyday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cooking</a:t>
            </a:r>
            <a:r>
              <a:rPr lang="cs-CZ" altLang="cs-CZ" sz="800" b="1" dirty="0">
                <a:latin typeface="Arial" charset="0"/>
              </a:rPr>
              <a:t>: </a:t>
            </a:r>
            <a:r>
              <a:rPr lang="cs-CZ" altLang="cs-CZ" sz="800" dirty="0">
                <a:latin typeface="Arial" charset="0"/>
              </a:rPr>
              <a:t>Maso, Ryby, Zelenina, Pečivo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Funkce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Konektivita - </a:t>
            </a:r>
            <a:r>
              <a:rPr lang="cs-CZ" altLang="cs-CZ" sz="800" b="1" dirty="0" err="1">
                <a:latin typeface="Arial" charset="0"/>
              </a:rPr>
              <a:t>Wifi+Bluetooth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– doplňkové funkce v aplikaci </a:t>
            </a:r>
            <a:r>
              <a:rPr lang="cs-CZ" altLang="cs-CZ" sz="800" dirty="0" err="1">
                <a:latin typeface="Arial" charset="0"/>
              </a:rPr>
              <a:t>hOn</a:t>
            </a:r>
            <a:endParaRPr lang="cs-CZ" altLang="cs-CZ" sz="800" dirty="0"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Technologie </a:t>
            </a:r>
            <a:r>
              <a:rPr lang="cs-CZ" altLang="cs-CZ" sz="800" b="1" dirty="0" err="1">
                <a:latin typeface="Arial" charset="0"/>
              </a:rPr>
              <a:t>Inverter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- rovnoměrné a homogenní výsledky vaření díky nepřetržitému přerušovanému uvolňování vln, které se rovnoměrně šíří po celém vnitřku 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  <a:cs typeface="+mn-cs"/>
              </a:rPr>
              <a:t>Funkce </a:t>
            </a:r>
            <a:r>
              <a:rPr lang="cs-CZ" altLang="cs-CZ" sz="800" b="1" dirty="0" err="1">
                <a:latin typeface="Arial" charset="0"/>
                <a:cs typeface="+mn-cs"/>
              </a:rPr>
              <a:t>Keep</a:t>
            </a:r>
            <a:r>
              <a:rPr lang="cs-CZ" altLang="cs-CZ" sz="800" b="1" dirty="0">
                <a:latin typeface="Arial" charset="0"/>
                <a:cs typeface="+mn-cs"/>
              </a:rPr>
              <a:t> </a:t>
            </a:r>
            <a:r>
              <a:rPr lang="cs-CZ" altLang="cs-CZ" sz="800" b="1" dirty="0" err="1">
                <a:latin typeface="Arial" charset="0"/>
                <a:cs typeface="+mn-cs"/>
              </a:rPr>
              <a:t>Warm</a:t>
            </a:r>
            <a:r>
              <a:rPr lang="cs-CZ" altLang="cs-CZ" sz="800" b="1" dirty="0">
                <a:latin typeface="Arial" charset="0"/>
                <a:cs typeface="+mn-cs"/>
              </a:rPr>
              <a:t> </a:t>
            </a:r>
            <a:r>
              <a:rPr lang="cs-CZ" altLang="cs-CZ" sz="800" dirty="0">
                <a:latin typeface="Arial" charset="0"/>
                <a:cs typeface="+mn-cs"/>
              </a:rPr>
              <a:t>– pouze p</a:t>
            </a:r>
            <a:r>
              <a:rPr lang="cs-CZ" altLang="cs-CZ" sz="800" dirty="0">
                <a:latin typeface="Arial" charset="0"/>
              </a:rPr>
              <a:t>řes aplikaci </a:t>
            </a:r>
            <a:r>
              <a:rPr lang="cs-CZ" altLang="cs-CZ" sz="800" dirty="0" err="1">
                <a:latin typeface="Arial" charset="0"/>
              </a:rPr>
              <a:t>hOn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Elektronická minutka se zvukovou signalizací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Digitální hodiny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Odložený start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  <a:cs typeface="+mn-cs"/>
              </a:rPr>
              <a:t>Ryc</a:t>
            </a:r>
            <a:r>
              <a:rPr lang="cs-CZ" altLang="cs-CZ" sz="800" b="1" dirty="0">
                <a:latin typeface="Arial" charset="0"/>
              </a:rPr>
              <a:t>hlý ohřev (+30 s)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</a:rPr>
              <a:t>Konstrukce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4 úrovně pečení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Nerezové drátěné postranní pojezdy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Dotykové ovládání + LCD displej GRAPHIC UX 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Halogenové osvětlení vnitřního prostoru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Otevírání dvířek výklopem, Nerezový interiér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  <a:cs typeface="+mn-cs"/>
              </a:rPr>
              <a:t>Soft</a:t>
            </a:r>
            <a:r>
              <a:rPr lang="cs-CZ" altLang="cs-CZ" sz="800" b="1" dirty="0" err="1">
                <a:latin typeface="Arial" charset="0"/>
              </a:rPr>
              <a:t>Close</a:t>
            </a:r>
            <a:r>
              <a:rPr lang="cs-CZ" altLang="cs-CZ" sz="800" dirty="0">
                <a:latin typeface="Arial" charset="0"/>
              </a:rPr>
              <a:t> - </a:t>
            </a:r>
            <a:r>
              <a:rPr lang="cs-CZ" sz="800" b="0" i="0" dirty="0">
                <a:solidFill>
                  <a:srgbClr val="242424"/>
                </a:solidFill>
                <a:effectLst/>
                <a:latin typeface="Aptos Narrow" panose="020B0004020202020204" pitchFamily="34" charset="0"/>
              </a:rPr>
              <a:t>závěsy tlumící pohyb dvířek během zavírání</a:t>
            </a:r>
            <a:endParaRPr lang="cs-CZ" sz="800" b="0" i="0" dirty="0">
              <a:solidFill>
                <a:srgbClr val="242424"/>
              </a:solidFill>
              <a:effectLst/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SoftOpen</a:t>
            </a:r>
            <a:r>
              <a:rPr lang="cs-CZ" altLang="cs-CZ" sz="800" dirty="0">
                <a:latin typeface="Arial" charset="0"/>
              </a:rPr>
              <a:t> - </a:t>
            </a:r>
            <a:r>
              <a:rPr lang="cs-CZ" sz="800" b="0" i="0" dirty="0">
                <a:solidFill>
                  <a:srgbClr val="242424"/>
                </a:solidFill>
                <a:effectLst/>
                <a:latin typeface="Aptos Narrow" panose="020B0004020202020204" pitchFamily="34" charset="0"/>
              </a:rPr>
              <a:t>pohodlná manipulace při otevírání dvířek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dirty="0">
              <a:solidFill>
                <a:srgbClr val="FF0000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>
              <a:solidFill>
                <a:srgbClr val="FF0000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dirty="0">
              <a:solidFill>
                <a:srgbClr val="FF0000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dirty="0">
              <a:solidFill>
                <a:srgbClr val="FF0000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dirty="0">
              <a:solidFill>
                <a:srgbClr val="FF0000"/>
              </a:solidFill>
              <a:latin typeface="Arial" charset="0"/>
            </a:endParaRPr>
          </a:p>
          <a:p>
            <a:pPr marL="0" indent="0">
              <a:buNone/>
            </a:pPr>
            <a:r>
              <a:rPr lang="cs-CZ" sz="800" b="1" u="sng" dirty="0">
                <a:solidFill>
                  <a:schemeClr val="bg1"/>
                </a:solidFill>
                <a:latin typeface="Arial" charset="0"/>
              </a:rPr>
              <a:t>Příslušenství</a:t>
            </a:r>
            <a:br>
              <a:rPr lang="cs-CZ" sz="800" dirty="0">
                <a:solidFill>
                  <a:schemeClr val="bg1"/>
                </a:solidFill>
                <a:latin typeface="Arial" charset="0"/>
              </a:rPr>
            </a:br>
            <a:r>
              <a:rPr lang="cs-CZ" sz="800" dirty="0">
                <a:solidFill>
                  <a:schemeClr val="bg1"/>
                </a:solidFill>
                <a:latin typeface="Arial" charset="0"/>
              </a:rPr>
              <a:t>1x pečicí plech</a:t>
            </a:r>
          </a:p>
          <a:p>
            <a:pPr marL="0" indent="0">
              <a:buNone/>
            </a:pPr>
            <a:r>
              <a:rPr lang="cs-CZ" sz="800" dirty="0">
                <a:solidFill>
                  <a:schemeClr val="bg1"/>
                </a:solidFill>
                <a:latin typeface="Arial" charset="0"/>
              </a:rPr>
              <a:t>1x teplotní sonda (kabelová)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Kód		38900758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EAN		8059019086712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Barva		Černé sklo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výrobku V × Š × H (mm)	455 × 595 × 555</a:t>
            </a:r>
            <a:endParaRPr lang="cs-CZ" altLang="cs-CZ" sz="800" b="1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Čistá váha výrobku (kg)	35,9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balení V × Š × H (mm)	530 × 650 × 650</a:t>
            </a:r>
            <a:endParaRPr lang="cs-CZ" altLang="cs-CZ" sz="800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Hmotnost s obalem (kg)	38</a:t>
            </a: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EFCFA0DF-3B6B-48B3-A01F-075AB49355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3240" y="1877063"/>
            <a:ext cx="693605" cy="616305"/>
          </a:xfrm>
          <a:prstGeom prst="rect">
            <a:avLst/>
          </a:prstGeom>
        </p:spPr>
      </p:pic>
      <p:sp>
        <p:nvSpPr>
          <p:cNvPr id="37" name="TextovéPole 36">
            <a:extLst>
              <a:ext uri="{FF2B5EF4-FFF2-40B4-BE49-F238E27FC236}">
                <a16:creationId xmlns:a16="http://schemas.microsoft.com/office/drawing/2014/main" id="{30556B0D-81CF-4DD3-9363-2B8DB99E127F}"/>
              </a:ext>
            </a:extLst>
          </p:cNvPr>
          <p:cNvSpPr txBox="1"/>
          <p:nvPr/>
        </p:nvSpPr>
        <p:spPr>
          <a:xfrm>
            <a:off x="4658161" y="1975065"/>
            <a:ext cx="9939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Plně dotykové ovládání</a:t>
            </a:r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68DD1632-A57F-4F75-B6B1-D704139B62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1832" y="2673728"/>
            <a:ext cx="506356" cy="581195"/>
          </a:xfrm>
          <a:prstGeom prst="rect">
            <a:avLst/>
          </a:prstGeom>
        </p:spPr>
      </p:pic>
      <p:sp>
        <p:nvSpPr>
          <p:cNvPr id="38" name="TextovéPole 37">
            <a:extLst>
              <a:ext uri="{FF2B5EF4-FFF2-40B4-BE49-F238E27FC236}">
                <a16:creationId xmlns:a16="http://schemas.microsoft.com/office/drawing/2014/main" id="{FEFA6D30-5F15-45EB-9D7E-2F2770551E5B}"/>
              </a:ext>
            </a:extLst>
          </p:cNvPr>
          <p:cNvSpPr txBox="1"/>
          <p:nvPr/>
        </p:nvSpPr>
        <p:spPr>
          <a:xfrm>
            <a:off x="4580759" y="2656868"/>
            <a:ext cx="1061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 kombinace s troubou ID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Series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ve stejném designu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8AD42BE-4EAA-4BD6-BCBD-CA2D203174B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10" r="18992"/>
          <a:stretch/>
        </p:blipFill>
        <p:spPr>
          <a:xfrm>
            <a:off x="4034933" y="3515269"/>
            <a:ext cx="574614" cy="440058"/>
          </a:xfrm>
          <a:prstGeom prst="rect">
            <a:avLst/>
          </a:prstGeom>
        </p:spPr>
      </p:pic>
      <p:sp>
        <p:nvSpPr>
          <p:cNvPr id="20" name="TextovéPole 19">
            <a:extLst>
              <a:ext uri="{FF2B5EF4-FFF2-40B4-BE49-F238E27FC236}">
                <a16:creationId xmlns:a16="http://schemas.microsoft.com/office/drawing/2014/main" id="{C2C63678-70A2-4FC7-B4A8-F350E488783A}"/>
              </a:ext>
            </a:extLst>
          </p:cNvPr>
          <p:cNvSpPr txBox="1"/>
          <p:nvPr/>
        </p:nvSpPr>
        <p:spPr>
          <a:xfrm>
            <a:off x="4590778" y="3504466"/>
            <a:ext cx="1061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Mnoho receptů na dosah ruky v aplikaci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69DD663B-319F-1E76-C858-FF50EE4629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95239" y="1662652"/>
            <a:ext cx="2609577" cy="1986808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2120A111-F341-CE78-3459-849F8E1B57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58056" y="3719244"/>
            <a:ext cx="3294274" cy="603615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E9257339-CE9A-E474-1255-F1072633DF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01872" y="4189003"/>
            <a:ext cx="444899" cy="444247"/>
          </a:xfrm>
          <a:prstGeom prst="rect">
            <a:avLst/>
          </a:prstGeom>
        </p:spPr>
      </p:pic>
      <p:sp>
        <p:nvSpPr>
          <p:cNvPr id="11" name="TextovéPole 10">
            <a:extLst>
              <a:ext uri="{FF2B5EF4-FFF2-40B4-BE49-F238E27FC236}">
                <a16:creationId xmlns:a16="http://schemas.microsoft.com/office/drawing/2014/main" id="{C16AE43A-2799-C280-A2EE-A5DE4D700A40}"/>
              </a:ext>
            </a:extLst>
          </p:cNvPr>
          <p:cNvSpPr txBox="1"/>
          <p:nvPr/>
        </p:nvSpPr>
        <p:spPr>
          <a:xfrm>
            <a:off x="4609547" y="4243544"/>
            <a:ext cx="10613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AirFry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zdravé smažení</a:t>
            </a:r>
          </a:p>
        </p:txBody>
      </p:sp>
      <p:grpSp>
        <p:nvGrpSpPr>
          <p:cNvPr id="18" name="Skupina 17">
            <a:extLst>
              <a:ext uri="{FF2B5EF4-FFF2-40B4-BE49-F238E27FC236}">
                <a16:creationId xmlns:a16="http://schemas.microsoft.com/office/drawing/2014/main" id="{6AEADBE6-58E3-162C-7010-026A5F07DA63}"/>
              </a:ext>
            </a:extLst>
          </p:cNvPr>
          <p:cNvGrpSpPr/>
          <p:nvPr/>
        </p:nvGrpSpPr>
        <p:grpSpPr>
          <a:xfrm>
            <a:off x="4085485" y="4724946"/>
            <a:ext cx="499354" cy="504564"/>
            <a:chOff x="4171147" y="4021051"/>
            <a:chExt cx="499354" cy="504564"/>
          </a:xfrm>
        </p:grpSpPr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4A065CD6-AAAE-A3DA-1545-05C18C5FCF9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171147" y="4021051"/>
              <a:ext cx="499354" cy="504564"/>
            </a:xfrm>
            <a:prstGeom prst="rect">
              <a:avLst/>
            </a:prstGeom>
          </p:spPr>
        </p:pic>
        <p:sp>
          <p:nvSpPr>
            <p:cNvPr id="17" name="Ovál 16">
              <a:extLst>
                <a:ext uri="{FF2B5EF4-FFF2-40B4-BE49-F238E27FC236}">
                  <a16:creationId xmlns:a16="http://schemas.microsoft.com/office/drawing/2014/main" id="{77988A54-BFA7-4D95-5077-7D834BC4C715}"/>
                </a:ext>
              </a:extLst>
            </p:cNvPr>
            <p:cNvSpPr/>
            <p:nvPr/>
          </p:nvSpPr>
          <p:spPr>
            <a:xfrm>
              <a:off x="4401541" y="4030706"/>
              <a:ext cx="188902" cy="17143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3C2D4633-F92D-1090-97EE-99CE73DAD768}"/>
              </a:ext>
            </a:extLst>
          </p:cNvPr>
          <p:cNvSpPr txBox="1"/>
          <p:nvPr/>
        </p:nvSpPr>
        <p:spPr>
          <a:xfrm>
            <a:off x="4590778" y="4870316"/>
            <a:ext cx="10613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Teplotní sonda kabelová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864329F-522A-B35B-5496-6DFF23D819C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41350" y="1188627"/>
            <a:ext cx="516811" cy="516811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1F2831B0-0A0A-1F18-BBFE-064687662A11}"/>
              </a:ext>
            </a:extLst>
          </p:cNvPr>
          <p:cNvSpPr txBox="1"/>
          <p:nvPr/>
        </p:nvSpPr>
        <p:spPr>
          <a:xfrm>
            <a:off x="4653822" y="1176431"/>
            <a:ext cx="993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Konektivita – doplňkové funkce v aplikaci </a:t>
            </a:r>
            <a:r>
              <a:rPr lang="cs-CZ" sz="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1747CF-528E-4FB1-8821-D297DBD7BA7C}">
  <ds:schemaRefs>
    <ds:schemaRef ds:uri="http://purl.org/dc/elements/1.1/"/>
    <ds:schemaRef ds:uri="http://schemas.microsoft.com/office/2006/metadata/properties"/>
    <ds:schemaRef ds:uri="b4af0723-3826-4aee-ba08-906e8dce3040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dcmitype/"/>
    <ds:schemaRef ds:uri="a09af93a-bc92-4cce-8ba3-c8fdbed82e22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2597</TotalTime>
  <Words>388</Words>
  <Application>Microsoft Office PowerPoint</Application>
  <PresentationFormat>Předvádění na obrazovce (4:3)</PresentationFormat>
  <Paragraphs>56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Aptos Narrow</vt:lpstr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Michaela Šperl</cp:lastModifiedBy>
  <cp:revision>324</cp:revision>
  <cp:lastPrinted>2021-09-06T12:31:26Z</cp:lastPrinted>
  <dcterms:created xsi:type="dcterms:W3CDTF">2015-07-16T11:02:07Z</dcterms:created>
  <dcterms:modified xsi:type="dcterms:W3CDTF">2024-10-02T12:17:32Z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