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A"/>
    <a:srgbClr val="6F6F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5" d="100"/>
          <a:sy n="95" d="100"/>
        </p:scale>
        <p:origin x="1118"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cs-CZ"/>
              <a:t>Kliknutím lze upravit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endParaRPr lang="en-US" dirty="0"/>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4057627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94935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s-CZ"/>
              <a:t>Kliknutím lze upravit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26679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08D2B351-D0C7-439C-A47A-565AF3B42AEA}" type="datetimeFigureOut">
              <a:rPr lang="cs-CZ" smtClean="0"/>
              <a:t>14.05.2026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2397023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s-CZ"/>
              <a:t>Kliknutím lze upravit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Content Placeholder 3"/>
          <p:cNvSpPr>
            <a:spLocks noGrp="1"/>
          </p:cNvSpPr>
          <p:nvPr>
            <p:ph sz="half" idx="2"/>
          </p:nvPr>
        </p:nvSpPr>
        <p:spPr>
          <a:xfrm>
            <a:off x="629842" y="2505075"/>
            <a:ext cx="3868340"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Content Placeholder 5"/>
          <p:cNvSpPr>
            <a:spLocks noGrp="1"/>
          </p:cNvSpPr>
          <p:nvPr>
            <p:ph sz="quarter" idx="4"/>
          </p:nvPr>
        </p:nvSpPr>
        <p:spPr>
          <a:xfrm>
            <a:off x="4629150" y="2505075"/>
            <a:ext cx="3887391"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08D2B351-D0C7-439C-A47A-565AF3B42AEA}" type="datetimeFigureOut">
              <a:rPr lang="cs-CZ" smtClean="0"/>
              <a:t>14.05.2026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696525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08D2B351-D0C7-439C-A47A-565AF3B42AEA}" type="datetimeFigureOut">
              <a:rPr lang="cs-CZ" smtClean="0"/>
              <a:t>14.05.2026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68665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2B351-D0C7-439C-A47A-565AF3B42AEA}" type="datetimeFigureOut">
              <a:rPr lang="cs-CZ" smtClean="0"/>
              <a:t>14.05.2026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3293613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08D2B351-D0C7-439C-A47A-565AF3B42AEA}" type="datetimeFigureOut">
              <a:rPr lang="cs-CZ" smtClean="0"/>
              <a:t>14.05.2026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356440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08D2B351-D0C7-439C-A47A-565AF3B42AEA}" type="datetimeFigureOut">
              <a:rPr lang="cs-CZ" smtClean="0"/>
              <a:t>14.05.2026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2301211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318614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4076095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2B351-D0C7-439C-A47A-565AF3B42AEA}" type="datetimeFigureOut">
              <a:rPr lang="cs-CZ" smtClean="0"/>
              <a:t>14.05.2026</a:t>
            </a:fld>
            <a:endParaRPr lang="cs-C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E02CC-8610-4400-B3F5-560B2816C3A2}" type="slidenum">
              <a:rPr lang="cs-CZ" smtClean="0"/>
              <a:t>‹#›</a:t>
            </a:fld>
            <a:endParaRPr lang="cs-CZ"/>
          </a:p>
        </p:txBody>
      </p:sp>
    </p:spTree>
    <p:extLst>
      <p:ext uri="{BB962C8B-B14F-4D97-AF65-F5344CB8AC3E}">
        <p14:creationId xmlns:p14="http://schemas.microsoft.com/office/powerpoint/2010/main" val="5367581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9310" y="16252"/>
            <a:ext cx="1809000" cy="728399"/>
          </a:xfrm>
          <a:prstGeom prst="rect">
            <a:avLst/>
          </a:prstGeom>
        </p:spPr>
      </p:pic>
      <p:sp>
        <p:nvSpPr>
          <p:cNvPr id="7" name="Zástupný symbol pro text 3">
            <a:extLst>
              <a:ext uri="{FF2B5EF4-FFF2-40B4-BE49-F238E27FC236}">
                <a16:creationId xmlns:a16="http://schemas.microsoft.com/office/drawing/2014/main" id="{26BAEC73-666C-DD82-3DF6-4C8D10A4E38B}"/>
              </a:ext>
            </a:extLst>
          </p:cNvPr>
          <p:cNvSpPr txBox="1">
            <a:spLocks/>
          </p:cNvSpPr>
          <p:nvPr/>
        </p:nvSpPr>
        <p:spPr>
          <a:xfrm>
            <a:off x="-1" y="16251"/>
            <a:ext cx="9398001" cy="930373"/>
          </a:xfrm>
          <a:prstGeom prst="rect">
            <a:avLst/>
          </a:prstGeom>
        </p:spPr>
        <p:txBody>
          <a:bodyPr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buFontTx/>
              <a:buNone/>
            </a:pPr>
            <a:r>
              <a:rPr lang="cs-CZ" altLang="cs-CZ" sz="2400" b="1" dirty="0">
                <a:solidFill>
                  <a:srgbClr val="005AAA"/>
                </a:solidFill>
                <a:latin typeface="Arial" charset="0"/>
              </a:rPr>
              <a:t>HW100-BD14611U1S</a:t>
            </a:r>
          </a:p>
          <a:p>
            <a:pPr>
              <a:spcBef>
                <a:spcPct val="0"/>
              </a:spcBef>
              <a:buFontTx/>
              <a:buNone/>
            </a:pPr>
            <a:r>
              <a:rPr lang="cs-CZ" altLang="cs-CZ" sz="1400" dirty="0">
                <a:solidFill>
                  <a:srgbClr val="6F6F6F"/>
                </a:solidFill>
                <a:latin typeface="Arial" charset="0"/>
              </a:rPr>
              <a:t>Předem plněná automatická pračka </a:t>
            </a:r>
            <a:r>
              <a:rPr lang="cs-CZ" altLang="cs-CZ" sz="1400" dirty="0">
                <a:solidFill>
                  <a:srgbClr val="4472C4"/>
                </a:solidFill>
                <a:latin typeface="Arial" charset="0"/>
              </a:rPr>
              <a:t>X SERIES 11 PLUS</a:t>
            </a:r>
            <a:endParaRPr lang="cs-CZ" altLang="cs-CZ" sz="1400" dirty="0">
              <a:solidFill>
                <a:srgbClr val="005AAA"/>
              </a:solidFill>
              <a:latin typeface="Arial" charset="0"/>
            </a:endParaRPr>
          </a:p>
          <a:p>
            <a:pPr>
              <a:spcBef>
                <a:spcPct val="0"/>
              </a:spcBef>
              <a:buFontTx/>
              <a:buNone/>
            </a:pPr>
            <a:r>
              <a:rPr lang="cs-CZ" altLang="cs-CZ" sz="1400" dirty="0">
                <a:solidFill>
                  <a:schemeClr val="bg1">
                    <a:lumMod val="50000"/>
                  </a:schemeClr>
                </a:solidFill>
                <a:latin typeface="Arial" charset="0"/>
              </a:rPr>
              <a:t>Wifi, Direct Motion motor, Automatický dávkovač, ABT, Refresh, Ultra Fresh, barevný TFT CZ a SK displej, A-40%</a:t>
            </a:r>
            <a:endParaRPr lang="cs-CZ" altLang="cs-CZ" sz="1400" dirty="0">
              <a:solidFill>
                <a:schemeClr val="bg1">
                  <a:lumMod val="50000"/>
                </a:schemeClr>
              </a:solidFill>
              <a:latin typeface="Arial" panose="020B0604020202020204" pitchFamily="34" charset="0"/>
            </a:endParaRPr>
          </a:p>
        </p:txBody>
      </p:sp>
      <p:cxnSp>
        <p:nvCxnSpPr>
          <p:cNvPr id="8" name="Straight Connector 32">
            <a:extLst>
              <a:ext uri="{FF2B5EF4-FFF2-40B4-BE49-F238E27FC236}">
                <a16:creationId xmlns:a16="http://schemas.microsoft.com/office/drawing/2014/main" id="{EE360BC3-819E-8DA7-18AA-A6A8796A1E77}"/>
              </a:ext>
            </a:extLst>
          </p:cNvPr>
          <p:cNvCxnSpPr/>
          <p:nvPr/>
        </p:nvCxnSpPr>
        <p:spPr>
          <a:xfrm>
            <a:off x="4624399" y="1028721"/>
            <a:ext cx="0" cy="5760000"/>
          </a:xfrm>
          <a:prstGeom prst="line">
            <a:avLst/>
          </a:prstGeom>
          <a:ln>
            <a:solidFill>
              <a:srgbClr val="005AAA"/>
            </a:solidFill>
          </a:ln>
        </p:spPr>
        <p:style>
          <a:lnRef idx="1">
            <a:schemeClr val="dk1"/>
          </a:lnRef>
          <a:fillRef idx="0">
            <a:schemeClr val="dk1"/>
          </a:fillRef>
          <a:effectRef idx="0">
            <a:schemeClr val="dk1"/>
          </a:effectRef>
          <a:fontRef idx="minor">
            <a:schemeClr val="tx1"/>
          </a:fontRef>
        </p:style>
      </p:cxnSp>
      <p:sp>
        <p:nvSpPr>
          <p:cNvPr id="9" name="Zástupný symbol pro text 3">
            <a:extLst>
              <a:ext uri="{FF2B5EF4-FFF2-40B4-BE49-F238E27FC236}">
                <a16:creationId xmlns:a16="http://schemas.microsoft.com/office/drawing/2014/main" id="{F3CDBFE4-661A-C027-D6B3-38F56028539C}"/>
              </a:ext>
            </a:extLst>
          </p:cNvPr>
          <p:cNvSpPr txBox="1">
            <a:spLocks/>
          </p:cNvSpPr>
          <p:nvPr/>
        </p:nvSpPr>
        <p:spPr>
          <a:xfrm>
            <a:off x="60585" y="932953"/>
            <a:ext cx="4647301" cy="5898558"/>
          </a:xfrm>
          <a:prstGeom prst="rect">
            <a:avLst/>
          </a:prstGeom>
        </p:spPr>
        <p:txBody>
          <a:bodyPr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ct val="0"/>
              </a:spcBef>
              <a:buNone/>
            </a:pPr>
            <a:r>
              <a:rPr lang="cs-CZ" altLang="cs-CZ" sz="1100" b="1" dirty="0">
                <a:solidFill>
                  <a:srgbClr val="005AAA"/>
                </a:solidFill>
                <a:latin typeface="Arial" charset="0"/>
              </a:rPr>
              <a:t>Hlavní vlastnosti (Nařízení v přenesené pravomoci: (EU) 2019/2014)</a:t>
            </a:r>
          </a:p>
          <a:p>
            <a:pPr marL="0" indent="0">
              <a:spcBef>
                <a:spcPct val="0"/>
              </a:spcBef>
              <a:buNone/>
            </a:pPr>
            <a:r>
              <a:rPr lang="cs-CZ" altLang="cs-CZ" sz="800" dirty="0">
                <a:latin typeface="Arial" charset="0"/>
              </a:rPr>
              <a:t>Třída energetické účinnosti 		A</a:t>
            </a:r>
          </a:p>
          <a:p>
            <a:pPr marL="0" indent="0">
              <a:spcBef>
                <a:spcPct val="0"/>
              </a:spcBef>
              <a:buNone/>
            </a:pPr>
            <a:r>
              <a:rPr lang="cs-CZ" altLang="cs-CZ" sz="800" dirty="0">
                <a:latin typeface="Arial" charset="0"/>
              </a:rPr>
              <a:t>Marketingové označení en.  účinnosti praní: o 40 % úspornější než třída A</a:t>
            </a:r>
          </a:p>
          <a:p>
            <a:pPr marL="0" indent="0">
              <a:spcBef>
                <a:spcPct val="0"/>
              </a:spcBef>
              <a:buNone/>
            </a:pPr>
            <a:r>
              <a:rPr lang="cs-CZ" altLang="cs-CZ" sz="800" dirty="0">
                <a:latin typeface="Arial" charset="0"/>
              </a:rPr>
              <a:t>Jmenovitá kapacita (kg)		10</a:t>
            </a:r>
          </a:p>
          <a:p>
            <a:pPr marL="0" indent="0">
              <a:spcBef>
                <a:spcPct val="0"/>
              </a:spcBef>
              <a:buNone/>
            </a:pPr>
            <a:r>
              <a:rPr lang="cs-CZ" altLang="cs-CZ" sz="800" dirty="0">
                <a:latin typeface="Arial" charset="0"/>
              </a:rPr>
              <a:t>Spotřeba energie na 1 cyklus programu Eco 40-60 (kWh) 	0,310</a:t>
            </a:r>
          </a:p>
          <a:p>
            <a:pPr marL="0" indent="0">
              <a:spcBef>
                <a:spcPct val="0"/>
              </a:spcBef>
              <a:buNone/>
            </a:pPr>
            <a:r>
              <a:rPr lang="cs-CZ" altLang="cs-CZ" sz="800" dirty="0">
                <a:latin typeface="Arial" charset="0"/>
              </a:rPr>
              <a:t>Spotřeba energie na 100 cyklů programu Eco 40-60 (kWh)	31</a:t>
            </a:r>
          </a:p>
          <a:p>
            <a:pPr marL="0" indent="0">
              <a:spcBef>
                <a:spcPct val="0"/>
              </a:spcBef>
              <a:buNone/>
            </a:pPr>
            <a:r>
              <a:rPr lang="cs-CZ" altLang="cs-CZ" sz="800" dirty="0">
                <a:latin typeface="Arial" charset="0"/>
              </a:rPr>
              <a:t>Spotřeba vody na 1 cyklus v programu Eco 40-60 (l) 	44</a:t>
            </a:r>
          </a:p>
          <a:p>
            <a:pPr marL="0" indent="0">
              <a:spcBef>
                <a:spcPct val="0"/>
              </a:spcBef>
              <a:buNone/>
            </a:pPr>
            <a:r>
              <a:rPr lang="cs-CZ" altLang="cs-CZ" sz="800" dirty="0">
                <a:latin typeface="Arial" charset="0"/>
              </a:rPr>
              <a:t>Otáčky při odstřeďování (ot./min)		1330</a:t>
            </a:r>
          </a:p>
          <a:p>
            <a:pPr marL="0" indent="0">
              <a:spcBef>
                <a:spcPct val="0"/>
              </a:spcBef>
              <a:buNone/>
            </a:pPr>
            <a:r>
              <a:rPr lang="cs-CZ" altLang="cs-CZ" sz="800" dirty="0">
                <a:latin typeface="Arial" charset="0"/>
              </a:rPr>
              <a:t>Třída účinnosti sušení odstřeďováním		B</a:t>
            </a:r>
          </a:p>
          <a:p>
            <a:pPr marL="0" indent="0">
              <a:spcBef>
                <a:spcPct val="0"/>
              </a:spcBef>
              <a:buNone/>
            </a:pPr>
            <a:r>
              <a:rPr lang="cs-CZ" altLang="cs-CZ" sz="800" dirty="0">
                <a:latin typeface="Arial" charset="0"/>
              </a:rPr>
              <a:t>Trvání programu Eco 40-60 (h:min)		3:58</a:t>
            </a:r>
          </a:p>
          <a:p>
            <a:pPr marL="0" indent="0">
              <a:spcBef>
                <a:spcPct val="0"/>
              </a:spcBef>
              <a:buNone/>
            </a:pPr>
            <a:r>
              <a:rPr lang="cs-CZ" altLang="cs-CZ" sz="800" dirty="0">
                <a:latin typeface="Arial" charset="0"/>
              </a:rPr>
              <a:t>Úroveň emisí hluku ve fázi odstřeďování (dB(A) re 1 pW) 	70</a:t>
            </a:r>
          </a:p>
          <a:p>
            <a:pPr marL="0" indent="0">
              <a:spcBef>
                <a:spcPct val="0"/>
              </a:spcBef>
              <a:buNone/>
            </a:pPr>
            <a:r>
              <a:rPr lang="cs-CZ" altLang="cs-CZ" sz="800" dirty="0">
                <a:latin typeface="Arial" charset="0"/>
              </a:rPr>
              <a:t>Emisní třída hluku šířeného vzduchem při odstřeďování	A</a:t>
            </a:r>
          </a:p>
          <a:p>
            <a:pPr marL="0" indent="0">
              <a:spcBef>
                <a:spcPct val="0"/>
              </a:spcBef>
              <a:buNone/>
            </a:pPr>
            <a:r>
              <a:rPr lang="cs-CZ" altLang="cs-CZ" sz="1100" b="1" dirty="0">
                <a:solidFill>
                  <a:srgbClr val="005AAA"/>
                </a:solidFill>
                <a:latin typeface="Arial" charset="0"/>
              </a:rPr>
              <a:t>Technologie</a:t>
            </a:r>
          </a:p>
          <a:p>
            <a:pPr marL="0" indent="0">
              <a:spcBef>
                <a:spcPct val="0"/>
              </a:spcBef>
              <a:buNone/>
            </a:pPr>
            <a:r>
              <a:rPr lang="cs-CZ" altLang="cs-CZ" sz="800" b="1" dirty="0">
                <a:solidFill>
                  <a:prstClr val="black"/>
                </a:solidFill>
                <a:latin typeface="Arial" charset="0"/>
              </a:rPr>
              <a:t>Wifi + Bluetooth připojení -  </a:t>
            </a:r>
            <a:r>
              <a:rPr lang="cs-CZ" altLang="cs-CZ" sz="800" dirty="0">
                <a:solidFill>
                  <a:prstClr val="black"/>
                </a:solidFill>
                <a:latin typeface="Arial" charset="0"/>
              </a:rPr>
              <a:t>bezdotykové připojení k Wifi a ovládání pračky přes aplikaci hOn s více než 60 dalšími programy a funkcemi</a:t>
            </a:r>
          </a:p>
          <a:p>
            <a:pPr marL="0" indent="0">
              <a:spcBef>
                <a:spcPct val="0"/>
              </a:spcBef>
              <a:buNone/>
            </a:pPr>
            <a:r>
              <a:rPr lang="cs-CZ" altLang="cs-CZ" sz="800" b="1" dirty="0">
                <a:solidFill>
                  <a:prstClr val="black"/>
                </a:solidFill>
                <a:latin typeface="Arial" charset="0"/>
              </a:rPr>
              <a:t>Direct Motion Motor </a:t>
            </a:r>
            <a:r>
              <a:rPr lang="cs-CZ" altLang="cs-CZ" sz="800" dirty="0">
                <a:solidFill>
                  <a:prstClr val="black"/>
                </a:solidFill>
                <a:latin typeface="Arial" charset="0"/>
              </a:rPr>
              <a:t>– motor umístěný přímo na bubnu bez použití řemenu, tichý chod pouhých </a:t>
            </a:r>
            <a:r>
              <a:rPr lang="cs-CZ" altLang="cs-CZ" sz="800" b="1" dirty="0">
                <a:latin typeface="Arial" charset="0"/>
              </a:rPr>
              <a:t>Ultra Fresh Air</a:t>
            </a:r>
            <a:r>
              <a:rPr lang="cs-CZ" altLang="cs-CZ" sz="800" dirty="0">
                <a:latin typeface="Arial" charset="0"/>
              </a:rPr>
              <a:t> - po skončení programu se spustí funkce čerstvého vzduchu pro zamezení zápachu a tvorby plísní a bakterií až 12 hod</a:t>
            </a:r>
          </a:p>
          <a:p>
            <a:pPr marL="0" indent="0">
              <a:spcBef>
                <a:spcPct val="0"/>
              </a:spcBef>
              <a:buNone/>
            </a:pPr>
            <a:r>
              <a:rPr lang="cs-CZ" altLang="cs-CZ" sz="800" b="1" dirty="0">
                <a:latin typeface="Arial" charset="0"/>
              </a:rPr>
              <a:t>Program „Refresh“- Osvěžení párou </a:t>
            </a:r>
            <a:r>
              <a:rPr lang="cs-CZ" altLang="cs-CZ" sz="800" dirty="0">
                <a:latin typeface="Arial" charset="0"/>
              </a:rPr>
              <a:t>- vytváří jemnou a teplou vodní mlhu, která proniká do vláken; narovnává je, zbavuje zápachu, desinfikuje a sterilizuje</a:t>
            </a:r>
          </a:p>
          <a:p>
            <a:pPr marL="0" indent="0">
              <a:spcBef>
                <a:spcPct val="0"/>
              </a:spcBef>
              <a:buNone/>
            </a:pPr>
            <a:r>
              <a:rPr lang="cs-CZ" altLang="cs-CZ" sz="800" b="1" dirty="0">
                <a:latin typeface="Arial" charset="0"/>
              </a:rPr>
              <a:t>Auto Dose </a:t>
            </a:r>
            <a:r>
              <a:rPr lang="cs-CZ" altLang="cs-CZ" sz="800" dirty="0">
                <a:latin typeface="Arial" charset="0"/>
              </a:rPr>
              <a:t>– automatické dávkování pracího prostředku a aviváže</a:t>
            </a:r>
          </a:p>
          <a:p>
            <a:pPr marL="0" indent="0">
              <a:spcBef>
                <a:spcPct val="0"/>
              </a:spcBef>
              <a:buNone/>
            </a:pPr>
            <a:r>
              <a:rPr lang="cs-CZ" altLang="cs-CZ" sz="800" b="1" dirty="0">
                <a:latin typeface="Arial" charset="0"/>
              </a:rPr>
              <a:t>Velká kapacita </a:t>
            </a:r>
            <a:r>
              <a:rPr lang="cs-CZ" altLang="cs-CZ" sz="800" dirty="0">
                <a:latin typeface="Arial" charset="0"/>
              </a:rPr>
              <a:t>– 10 kg praní, </a:t>
            </a:r>
            <a:r>
              <a:rPr lang="cs-CZ" altLang="cs-CZ" sz="800" b="1" dirty="0">
                <a:latin typeface="Arial" charset="0"/>
              </a:rPr>
              <a:t>XL Buben s průměrem 525 mm</a:t>
            </a:r>
          </a:p>
          <a:p>
            <a:pPr marL="0" indent="0">
              <a:spcBef>
                <a:spcPct val="0"/>
              </a:spcBef>
              <a:buNone/>
            </a:pPr>
            <a:r>
              <a:rPr lang="cs-CZ" altLang="cs-CZ" sz="800" b="1" dirty="0">
                <a:solidFill>
                  <a:prstClr val="black"/>
                </a:solidFill>
                <a:latin typeface="Arial" charset="0"/>
              </a:rPr>
              <a:t>Ultra Mix Pro </a:t>
            </a:r>
            <a:r>
              <a:rPr lang="cs-CZ" altLang="cs-CZ" sz="800" dirty="0">
                <a:solidFill>
                  <a:prstClr val="black"/>
                </a:solidFill>
                <a:latin typeface="Arial" charset="0"/>
              </a:rPr>
              <a:t>- Předmíchává prací prostředek a vzduch pro hloubkové a účinné praní. Zajišťuje perfektní dávku pracího prostředku, turbo míchání s vodou a vzduchem vytváří koncentrovanou směs, která je stříkána vysokotlakými tryskami přímo na oděvy pro hlubší proniknutí do vláken.</a:t>
            </a:r>
          </a:p>
          <a:p>
            <a:pPr marL="0" indent="0">
              <a:spcBef>
                <a:spcPct val="0"/>
              </a:spcBef>
              <a:buNone/>
            </a:pPr>
            <a:r>
              <a:rPr lang="cs-CZ" sz="800" b="1" dirty="0">
                <a:solidFill>
                  <a:prstClr val="black"/>
                </a:solidFill>
                <a:latin typeface="Arial" charset="0"/>
              </a:rPr>
              <a:t>Pillow Drum</a:t>
            </a:r>
            <a:r>
              <a:rPr lang="cs-CZ" sz="800" dirty="0">
                <a:solidFill>
                  <a:prstClr val="black"/>
                </a:solidFill>
                <a:latin typeface="Arial" charset="0"/>
              </a:rPr>
              <a:t> – šetrný buben s polštářkovými výstupky pro jemnou péči o tkaniny</a:t>
            </a:r>
          </a:p>
          <a:p>
            <a:pPr marL="0" indent="0">
              <a:spcBef>
                <a:spcPct val="0"/>
              </a:spcBef>
              <a:buNone/>
            </a:pPr>
            <a:r>
              <a:rPr lang="cs-CZ" altLang="cs-CZ" sz="800" b="1" dirty="0">
                <a:solidFill>
                  <a:prstClr val="black"/>
                </a:solidFill>
                <a:latin typeface="Arial" charset="0"/>
              </a:rPr>
              <a:t>AI paměť </a:t>
            </a:r>
            <a:r>
              <a:rPr lang="cs-CZ" altLang="cs-CZ" sz="800" dirty="0">
                <a:solidFill>
                  <a:prstClr val="black"/>
                </a:solidFill>
                <a:latin typeface="Arial" charset="0"/>
              </a:rPr>
              <a:t>– přizpůsobení praní dle zvyklostí a požadavků uživatele na základě posledních 3 cyklů.</a:t>
            </a:r>
          </a:p>
          <a:p>
            <a:pPr marL="0" indent="0">
              <a:spcBef>
                <a:spcPct val="0"/>
              </a:spcBef>
              <a:buNone/>
            </a:pPr>
            <a:r>
              <a:rPr lang="cs-CZ" altLang="cs-CZ" sz="800" b="1" dirty="0">
                <a:latin typeface="Arial" charset="0"/>
              </a:rPr>
              <a:t>Smart Dual Spray</a:t>
            </a:r>
            <a:r>
              <a:rPr lang="cs-CZ" altLang="cs-CZ" sz="800" dirty="0">
                <a:latin typeface="Arial" charset="0"/>
              </a:rPr>
              <a:t> – dvojité sprchování okénka dvířek a gumového těsnění </a:t>
            </a:r>
          </a:p>
          <a:p>
            <a:pPr marL="0" indent="0">
              <a:spcBef>
                <a:spcPct val="0"/>
              </a:spcBef>
              <a:buNone/>
            </a:pPr>
            <a:r>
              <a:rPr lang="cs-CZ" altLang="cs-CZ" sz="800" b="1" dirty="0">
                <a:latin typeface="Arial" charset="0"/>
              </a:rPr>
              <a:t>Program Samočištění bubnu při 90 °C</a:t>
            </a:r>
          </a:p>
          <a:p>
            <a:pPr marL="0" indent="0">
              <a:spcBef>
                <a:spcPct val="0"/>
              </a:spcBef>
              <a:buNone/>
            </a:pPr>
            <a:r>
              <a:rPr lang="cs-CZ" altLang="cs-CZ" sz="800" b="1" dirty="0">
                <a:latin typeface="Arial" charset="0"/>
              </a:rPr>
              <a:t>Laserem svařený buben </a:t>
            </a:r>
            <a:r>
              <a:rPr lang="cs-CZ" altLang="cs-CZ" sz="800" dirty="0">
                <a:latin typeface="Arial" charset="0"/>
              </a:rPr>
              <a:t>– odolný, pevný a hladký povrch sváru pro bezpečný kontakt s prádlem</a:t>
            </a:r>
          </a:p>
          <a:p>
            <a:pPr marL="0" indent="0">
              <a:spcBef>
                <a:spcPct val="0"/>
              </a:spcBef>
              <a:buNone/>
            </a:pPr>
            <a:r>
              <a:rPr lang="cs-CZ" altLang="cs-CZ" sz="800" b="1" dirty="0">
                <a:latin typeface="Arial" charset="0"/>
              </a:rPr>
              <a:t>Možná kombinace a synchronizace se sušičkou ze stejné kolekce X SERIES 11 PLUS, model: 31103167 HD100-BQ611U1-S</a:t>
            </a:r>
          </a:p>
          <a:p>
            <a:pPr marL="0" indent="0">
              <a:spcBef>
                <a:spcPct val="0"/>
              </a:spcBef>
              <a:buNone/>
            </a:pPr>
            <a:r>
              <a:rPr lang="cs-CZ" altLang="cs-CZ" sz="1100" b="1" dirty="0">
                <a:solidFill>
                  <a:srgbClr val="005AAA"/>
                </a:solidFill>
                <a:latin typeface="Arial" charset="0"/>
              </a:rPr>
              <a:t>Programy</a:t>
            </a:r>
          </a:p>
          <a:p>
            <a:pPr marL="0" indent="0">
              <a:spcBef>
                <a:spcPct val="0"/>
              </a:spcBef>
              <a:buNone/>
            </a:pPr>
            <a:r>
              <a:rPr lang="cs-CZ" altLang="cs-CZ" sz="800" b="1" dirty="0">
                <a:latin typeface="Arial" charset="0"/>
              </a:rPr>
              <a:t>23 programů </a:t>
            </a:r>
            <a:r>
              <a:rPr lang="cs-CZ" altLang="cs-CZ" sz="800" dirty="0">
                <a:latin typeface="Arial" charset="0"/>
              </a:rPr>
              <a:t>praní - </a:t>
            </a:r>
            <a:r>
              <a:rPr lang="cs-CZ" sz="800" dirty="0">
                <a:latin typeface="Arial" charset="0"/>
              </a:rPr>
              <a:t>Eco 40-60, Smart AI, Bavlna, Bavlna 20 °C, Vlna, Syntetika, Košile, Smíšené, Sportovní, Jemné, Antialergenní péče, Rychlý 15‘, Dětská péče, Džíny, Přikrývky, Náplň XXL, Odstřeďování, Čištění bubnu, Refresh (Osvěžení), Ultra Fresh, Outdoor, Odstranění zvířecích chlupů, Rychlý 29‘</a:t>
            </a:r>
          </a:p>
          <a:p>
            <a:pPr marL="0" indent="0">
              <a:spcBef>
                <a:spcPct val="0"/>
              </a:spcBef>
              <a:buNone/>
            </a:pPr>
            <a:endParaRPr lang="cs-CZ" sz="800" dirty="0">
              <a:latin typeface="Arial" charset="0"/>
            </a:endParaRPr>
          </a:p>
          <a:p>
            <a:pPr marL="0" indent="0">
              <a:spcBef>
                <a:spcPct val="0"/>
              </a:spcBef>
              <a:buNone/>
            </a:pPr>
            <a:r>
              <a:rPr lang="cs-CZ" altLang="cs-CZ" sz="1100" b="1" dirty="0">
                <a:solidFill>
                  <a:srgbClr val="005AAA"/>
                </a:solidFill>
                <a:latin typeface="Arial" charset="0"/>
              </a:rPr>
              <a:t>Funkce</a:t>
            </a:r>
          </a:p>
          <a:p>
            <a:pPr marL="0" indent="0">
              <a:spcBef>
                <a:spcPct val="0"/>
              </a:spcBef>
              <a:buNone/>
            </a:pPr>
            <a:r>
              <a:rPr lang="cs-CZ" altLang="cs-CZ" sz="800" dirty="0">
                <a:latin typeface="Arial" charset="0"/>
              </a:rPr>
              <a:t>Délka praní, Máchání, Teplota, Otáčky, Chytré dávkování pracího prostředku a  aviváže, Ultra Fresh, Máchání, Prodleva, Skvrny, Předpírka, Noční praní, Intenzivní, Energy Plus, Rychlé praní, Dálkové ovládání (Wifi), Doporučení AI, Identifikační encyklopedie, Dětská pojistka, Nastavení (Jazyk, Zvuk, Jas, Tvrdost vody, Chytré třídění, Reset)</a:t>
            </a:r>
          </a:p>
          <a:p>
            <a:pPr marL="0" indent="0">
              <a:spcBef>
                <a:spcPct val="0"/>
              </a:spcBef>
              <a:buNone/>
            </a:pPr>
            <a:r>
              <a:rPr lang="cs-CZ" altLang="cs-CZ" sz="1100" b="1" dirty="0">
                <a:solidFill>
                  <a:srgbClr val="005AAA"/>
                </a:solidFill>
                <a:latin typeface="Arial" charset="0"/>
              </a:rPr>
              <a:t>Konstrukce</a:t>
            </a:r>
          </a:p>
          <a:p>
            <a:pPr marL="0" indent="0">
              <a:spcBef>
                <a:spcPct val="0"/>
              </a:spcBef>
              <a:buNone/>
            </a:pPr>
            <a:r>
              <a:rPr lang="cs-CZ" altLang="cs-CZ" sz="800" b="1" dirty="0">
                <a:latin typeface="Arial" charset="0"/>
              </a:rPr>
              <a:t>Barevný obrázkový A textový TFT displej v CZ 10,1“</a:t>
            </a:r>
            <a:r>
              <a:rPr lang="cs-CZ" altLang="cs-CZ" sz="800" dirty="0">
                <a:latin typeface="Arial" charset="0"/>
              </a:rPr>
              <a:t>; </a:t>
            </a:r>
            <a:r>
              <a:rPr lang="cs-CZ" altLang="cs-CZ" sz="800" b="1" dirty="0">
                <a:latin typeface="Arial" charset="0"/>
              </a:rPr>
              <a:t>Osvětlení bubnu</a:t>
            </a:r>
            <a:r>
              <a:rPr lang="cs-CZ" altLang="cs-CZ" sz="800" dirty="0">
                <a:latin typeface="Arial" charset="0"/>
              </a:rPr>
              <a:t>; Materiál bubnu Nerez/ vany Silitech, </a:t>
            </a:r>
            <a:r>
              <a:rPr lang="cs-CZ" altLang="cs-CZ" sz="800" b="1" dirty="0">
                <a:latin typeface="Arial" charset="0"/>
              </a:rPr>
              <a:t>XL buben s průměrem 525 mm</a:t>
            </a:r>
            <a:r>
              <a:rPr lang="cs-CZ" altLang="cs-CZ" sz="800" dirty="0">
                <a:latin typeface="Arial" charset="0"/>
              </a:rPr>
              <a:t> a kapacitou 63 l</a:t>
            </a:r>
          </a:p>
        </p:txBody>
      </p:sp>
      <p:cxnSp>
        <p:nvCxnSpPr>
          <p:cNvPr id="10" name="Straight Connector 34">
            <a:extLst>
              <a:ext uri="{FF2B5EF4-FFF2-40B4-BE49-F238E27FC236}">
                <a16:creationId xmlns:a16="http://schemas.microsoft.com/office/drawing/2014/main" id="{55C391B9-6C53-8A18-3380-BC8C9EC370A1}"/>
              </a:ext>
            </a:extLst>
          </p:cNvPr>
          <p:cNvCxnSpPr/>
          <p:nvPr/>
        </p:nvCxnSpPr>
        <p:spPr>
          <a:xfrm>
            <a:off x="6218790" y="1010838"/>
            <a:ext cx="0" cy="5760000"/>
          </a:xfrm>
          <a:prstGeom prst="line">
            <a:avLst/>
          </a:prstGeom>
          <a:ln>
            <a:solidFill>
              <a:srgbClr val="005AAA"/>
            </a:solidFill>
          </a:ln>
        </p:spPr>
        <p:style>
          <a:lnRef idx="1">
            <a:schemeClr val="dk1"/>
          </a:lnRef>
          <a:fillRef idx="0">
            <a:schemeClr val="dk1"/>
          </a:fillRef>
          <a:effectRef idx="0">
            <a:schemeClr val="dk1"/>
          </a:effectRef>
          <a:fontRef idx="minor">
            <a:schemeClr val="tx1"/>
          </a:fontRef>
        </p:style>
      </p:cxnSp>
      <p:sp>
        <p:nvSpPr>
          <p:cNvPr id="11" name="Obdélník 10">
            <a:extLst>
              <a:ext uri="{FF2B5EF4-FFF2-40B4-BE49-F238E27FC236}">
                <a16:creationId xmlns:a16="http://schemas.microsoft.com/office/drawing/2014/main" id="{47973599-958F-BCF4-2835-C696DC979488}"/>
              </a:ext>
            </a:extLst>
          </p:cNvPr>
          <p:cNvSpPr/>
          <p:nvPr/>
        </p:nvSpPr>
        <p:spPr>
          <a:xfrm>
            <a:off x="6218156" y="4689571"/>
            <a:ext cx="3030514" cy="1985159"/>
          </a:xfrm>
          <a:prstGeom prst="rect">
            <a:avLst/>
          </a:prstGeom>
        </p:spPr>
        <p:txBody>
          <a:bodyPr wrap="square">
            <a:spAutoFit/>
          </a:bodyPr>
          <a:lstStyle/>
          <a:p>
            <a:pPr lvl="0">
              <a:spcBef>
                <a:spcPct val="0"/>
              </a:spcBef>
            </a:pPr>
            <a:r>
              <a:rPr lang="cs-CZ" altLang="cs-CZ" sz="1100" b="1" dirty="0">
                <a:solidFill>
                  <a:srgbClr val="005AAA"/>
                </a:solidFill>
                <a:latin typeface="Arial" charset="0"/>
              </a:rPr>
              <a:t>Logistická data</a:t>
            </a:r>
          </a:p>
          <a:p>
            <a:pPr lvl="0">
              <a:spcBef>
                <a:spcPct val="0"/>
              </a:spcBef>
            </a:pPr>
            <a:r>
              <a:rPr lang="cs-CZ" altLang="cs-CZ" sz="800" b="1" dirty="0">
                <a:latin typeface="Arial" charset="0"/>
              </a:rPr>
              <a:t>Logistická data</a:t>
            </a:r>
          </a:p>
          <a:p>
            <a:pPr lvl="0">
              <a:spcBef>
                <a:spcPct val="0"/>
              </a:spcBef>
            </a:pPr>
            <a:r>
              <a:rPr lang="cs-CZ" altLang="cs-CZ" sz="800" dirty="0">
                <a:latin typeface="Arial" charset="0"/>
              </a:rPr>
              <a:t>Kód		31021207</a:t>
            </a:r>
          </a:p>
          <a:p>
            <a:pPr lvl="0">
              <a:spcBef>
                <a:spcPct val="0"/>
              </a:spcBef>
            </a:pPr>
            <a:r>
              <a:rPr lang="cs-CZ" altLang="cs-CZ" sz="800" dirty="0">
                <a:latin typeface="Arial" charset="0"/>
              </a:rPr>
              <a:t>EAN		6921081521328</a:t>
            </a:r>
          </a:p>
          <a:p>
            <a:pPr lvl="0">
              <a:spcBef>
                <a:spcPct val="0"/>
              </a:spcBef>
            </a:pPr>
            <a:r>
              <a:rPr lang="cs-CZ" altLang="cs-CZ" sz="800" dirty="0">
                <a:solidFill>
                  <a:prstClr val="black"/>
                </a:solidFill>
                <a:latin typeface="Arial" charset="0"/>
              </a:rPr>
              <a:t>Barva		Bílá s černými dvířky</a:t>
            </a:r>
          </a:p>
          <a:p>
            <a:pPr>
              <a:spcBef>
                <a:spcPct val="0"/>
              </a:spcBef>
            </a:pPr>
            <a:r>
              <a:rPr lang="cs-CZ" altLang="cs-CZ" sz="800" dirty="0">
                <a:solidFill>
                  <a:prstClr val="black"/>
                </a:solidFill>
                <a:latin typeface="Arial" panose="020B0604020202020204" pitchFamily="34" charset="0"/>
              </a:rPr>
              <a:t>Rozměry výrobku v x š x h (mm)	850 x 595 x </a:t>
            </a:r>
            <a:r>
              <a:rPr lang="cs-CZ" altLang="cs-CZ" sz="800" b="1" dirty="0">
                <a:solidFill>
                  <a:prstClr val="black"/>
                </a:solidFill>
                <a:latin typeface="Arial" panose="020B0604020202020204" pitchFamily="34" charset="0"/>
              </a:rPr>
              <a:t>589 mm 		celková hloubka</a:t>
            </a:r>
            <a:r>
              <a:rPr lang="cs-CZ" altLang="cs-CZ" sz="800" dirty="0">
                <a:solidFill>
                  <a:prstClr val="black"/>
                </a:solidFill>
                <a:latin typeface="Arial" panose="020B0604020202020204" pitchFamily="34" charset="0"/>
              </a:rPr>
              <a:t> 			včetně dveří a 			připojení na vodu a 			odpad, (</a:t>
            </a:r>
            <a:r>
              <a:rPr lang="cs-CZ" altLang="cs-CZ" sz="800" b="1" dirty="0">
                <a:solidFill>
                  <a:prstClr val="black"/>
                </a:solidFill>
                <a:latin typeface="Arial" panose="020B0604020202020204" pitchFamily="34" charset="0"/>
              </a:rPr>
              <a:t>570 mm </a:t>
            </a:r>
            <a:r>
              <a:rPr lang="cs-CZ" altLang="cs-CZ" sz="800" dirty="0">
                <a:solidFill>
                  <a:prstClr val="black"/>
                </a:solidFill>
                <a:latin typeface="Arial" panose="020B0604020202020204" pitchFamily="34" charset="0"/>
              </a:rPr>
              <a:t>bez 		dveří a připojení 			na vodu a odpad)</a:t>
            </a:r>
          </a:p>
          <a:p>
            <a:pPr>
              <a:spcBef>
                <a:spcPct val="0"/>
              </a:spcBef>
            </a:pPr>
            <a:r>
              <a:rPr lang="cs-CZ" altLang="cs-CZ" sz="800" dirty="0">
                <a:solidFill>
                  <a:prstClr val="black"/>
                </a:solidFill>
                <a:latin typeface="Arial" panose="020B0604020202020204" pitchFamily="34" charset="0"/>
              </a:rPr>
              <a:t>Čistá váha výrobku (kg)	78</a:t>
            </a:r>
          </a:p>
          <a:p>
            <a:pPr lvl="0">
              <a:spcBef>
                <a:spcPct val="0"/>
              </a:spcBef>
            </a:pPr>
            <a:r>
              <a:rPr lang="cs-CZ" altLang="cs-CZ" sz="800" dirty="0">
                <a:solidFill>
                  <a:prstClr val="black"/>
                </a:solidFill>
                <a:latin typeface="Arial" panose="020B0604020202020204" pitchFamily="34" charset="0"/>
              </a:rPr>
              <a:t>Rozměry balení v x š x h (mm)	890 x 653 x 642</a:t>
            </a:r>
            <a:endParaRPr lang="cs-CZ" altLang="cs-CZ" sz="800" dirty="0">
              <a:solidFill>
                <a:prstClr val="black"/>
              </a:solidFill>
              <a:latin typeface="Arial" charset="0"/>
            </a:endParaRPr>
          </a:p>
          <a:p>
            <a:pPr lvl="0">
              <a:spcBef>
                <a:spcPct val="0"/>
              </a:spcBef>
            </a:pPr>
            <a:r>
              <a:rPr lang="cs-CZ" altLang="cs-CZ" sz="800" dirty="0">
                <a:solidFill>
                  <a:prstClr val="black"/>
                </a:solidFill>
                <a:latin typeface="Arial" charset="0"/>
              </a:rPr>
              <a:t>Hmotnost s obalem (kg)	81</a:t>
            </a:r>
          </a:p>
        </p:txBody>
      </p:sp>
      <p:cxnSp>
        <p:nvCxnSpPr>
          <p:cNvPr id="6" name="Přímá spojnice 5"/>
          <p:cNvCxnSpPr/>
          <p:nvPr/>
        </p:nvCxnSpPr>
        <p:spPr>
          <a:xfrm>
            <a:off x="139700" y="959442"/>
            <a:ext cx="8910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Obrázek 31">
            <a:extLst>
              <a:ext uri="{FF2B5EF4-FFF2-40B4-BE49-F238E27FC236}">
                <a16:creationId xmlns:a16="http://schemas.microsoft.com/office/drawing/2014/main" id="{AEF81B81-0013-DA82-B16E-EB4DCC615A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2432" y="1054913"/>
            <a:ext cx="623745" cy="623745"/>
          </a:xfrm>
          <a:prstGeom prst="rect">
            <a:avLst/>
          </a:prstGeom>
        </p:spPr>
      </p:pic>
      <p:sp>
        <p:nvSpPr>
          <p:cNvPr id="49" name="TextovéPole 48"/>
          <p:cNvSpPr txBox="1"/>
          <p:nvPr/>
        </p:nvSpPr>
        <p:spPr>
          <a:xfrm>
            <a:off x="5406271" y="1023185"/>
            <a:ext cx="862287" cy="707886"/>
          </a:xfrm>
          <a:prstGeom prst="rect">
            <a:avLst/>
          </a:prstGeom>
          <a:noFill/>
        </p:spPr>
        <p:txBody>
          <a:bodyPr wrap="square" rtlCol="0">
            <a:spAutoFit/>
          </a:bodyPr>
          <a:lstStyle/>
          <a:p>
            <a:r>
              <a:rPr lang="cs-CZ" sz="800" b="1" dirty="0">
                <a:solidFill>
                  <a:prstClr val="black">
                    <a:lumMod val="65000"/>
                    <a:lumOff val="35000"/>
                  </a:prstClr>
                </a:solidFill>
                <a:latin typeface="Arial" panose="020B0604020202020204" pitchFamily="34" charset="0"/>
                <a:cs typeface="Arial" panose="020B0604020202020204" pitchFamily="34" charset="0"/>
              </a:rPr>
              <a:t>Wifi </a:t>
            </a:r>
          </a:p>
          <a:p>
            <a:r>
              <a:rPr lang="cs-CZ" sz="800" dirty="0">
                <a:solidFill>
                  <a:prstClr val="black">
                    <a:lumMod val="65000"/>
                    <a:lumOff val="35000"/>
                  </a:prstClr>
                </a:solidFill>
                <a:latin typeface="Arial" panose="020B0604020202020204" pitchFamily="34" charset="0"/>
                <a:cs typeface="Arial" panose="020B0604020202020204" pitchFamily="34" charset="0"/>
              </a:rPr>
              <a:t>připojení s možností ovládání přes aplikaci hOn</a:t>
            </a:r>
          </a:p>
        </p:txBody>
      </p:sp>
      <p:sp>
        <p:nvSpPr>
          <p:cNvPr id="29" name="Pětiúhelník 28"/>
          <p:cNvSpPr/>
          <p:nvPr/>
        </p:nvSpPr>
        <p:spPr>
          <a:xfrm>
            <a:off x="6303655" y="1597041"/>
            <a:ext cx="1617554" cy="360040"/>
          </a:xfrm>
          <a:prstGeom prst="homePlat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bg1"/>
                </a:solidFill>
              </a:rPr>
              <a:t>A-40%</a:t>
            </a:r>
          </a:p>
        </p:txBody>
      </p:sp>
      <p:sp>
        <p:nvSpPr>
          <p:cNvPr id="34" name="TextovéPole 33"/>
          <p:cNvSpPr txBox="1"/>
          <p:nvPr/>
        </p:nvSpPr>
        <p:spPr>
          <a:xfrm>
            <a:off x="5404863" y="1860822"/>
            <a:ext cx="897742" cy="830997"/>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Direct Motion Motor</a:t>
            </a:r>
            <a:r>
              <a:rPr lang="cs-CZ" sz="800" dirty="0">
                <a:solidFill>
                  <a:schemeClr val="tx1">
                    <a:lumMod val="65000"/>
                    <a:lumOff val="35000"/>
                  </a:schemeClr>
                </a:solidFill>
                <a:latin typeface="Arial" panose="020B0604020202020204" pitchFamily="34" charset="0"/>
                <a:cs typeface="Arial" panose="020B0604020202020204" pitchFamily="34" charset="0"/>
              </a:rPr>
              <a:t> – motor umístěný přímo na bubnu bez použití řemenu, tichý chod </a:t>
            </a:r>
          </a:p>
        </p:txBody>
      </p:sp>
      <p:pic>
        <p:nvPicPr>
          <p:cNvPr id="35" name="Obrázek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7409" y="1832891"/>
            <a:ext cx="720000" cy="720000"/>
          </a:xfrm>
          <a:prstGeom prst="rect">
            <a:avLst/>
          </a:prstGeom>
        </p:spPr>
      </p:pic>
      <p:sp>
        <p:nvSpPr>
          <p:cNvPr id="38" name="TextovéPole 37"/>
          <p:cNvSpPr txBox="1"/>
          <p:nvPr/>
        </p:nvSpPr>
        <p:spPr>
          <a:xfrm>
            <a:off x="5343354" y="4391931"/>
            <a:ext cx="897742" cy="954107"/>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Smart Dosing – </a:t>
            </a:r>
            <a:r>
              <a:rPr lang="cs-CZ" sz="800" dirty="0">
                <a:solidFill>
                  <a:schemeClr val="tx1">
                    <a:lumMod val="65000"/>
                    <a:lumOff val="35000"/>
                  </a:schemeClr>
                </a:solidFill>
                <a:latin typeface="Arial" panose="020B0604020202020204" pitchFamily="34" charset="0"/>
                <a:cs typeface="Arial" panose="020B0604020202020204" pitchFamily="34" charset="0"/>
              </a:rPr>
              <a:t>automatické dávkování pracího prostředku a aviváže s 5 komorami</a:t>
            </a:r>
          </a:p>
        </p:txBody>
      </p:sp>
      <p:sp>
        <p:nvSpPr>
          <p:cNvPr id="39" name="TextovéPole 38"/>
          <p:cNvSpPr txBox="1"/>
          <p:nvPr/>
        </p:nvSpPr>
        <p:spPr>
          <a:xfrm>
            <a:off x="5380800" y="3570383"/>
            <a:ext cx="1061340" cy="830997"/>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Refresh – </a:t>
            </a:r>
            <a:r>
              <a:rPr lang="cs-CZ" sz="800" dirty="0">
                <a:solidFill>
                  <a:schemeClr val="tx1">
                    <a:lumMod val="65000"/>
                    <a:lumOff val="35000"/>
                  </a:schemeClr>
                </a:solidFill>
                <a:latin typeface="Arial" panose="020B0604020202020204" pitchFamily="34" charset="0"/>
                <a:cs typeface="Arial" panose="020B0604020202020204" pitchFamily="34" charset="0"/>
              </a:rPr>
              <a:t>Osvěžení párou, narovnání </a:t>
            </a:r>
          </a:p>
          <a:p>
            <a:r>
              <a:rPr lang="cs-CZ" sz="800" dirty="0">
                <a:solidFill>
                  <a:schemeClr val="tx1">
                    <a:lumMod val="65000"/>
                    <a:lumOff val="35000"/>
                  </a:schemeClr>
                </a:solidFill>
                <a:latin typeface="Arial" panose="020B0604020202020204" pitchFamily="34" charset="0"/>
                <a:cs typeface="Arial" panose="020B0604020202020204" pitchFamily="34" charset="0"/>
              </a:rPr>
              <a:t>záhybů, </a:t>
            </a:r>
          </a:p>
          <a:p>
            <a:r>
              <a:rPr lang="cs-CZ" sz="800" dirty="0">
                <a:solidFill>
                  <a:schemeClr val="tx1">
                    <a:lumMod val="65000"/>
                    <a:lumOff val="35000"/>
                  </a:schemeClr>
                </a:solidFill>
                <a:latin typeface="Arial" panose="020B0604020202020204" pitchFamily="34" charset="0"/>
                <a:cs typeface="Arial" panose="020B0604020202020204" pitchFamily="34" charset="0"/>
              </a:rPr>
              <a:t>sterilizace a desinfekce</a:t>
            </a:r>
          </a:p>
        </p:txBody>
      </p:sp>
      <p:sp>
        <p:nvSpPr>
          <p:cNvPr id="44" name="TextovéPole 43"/>
          <p:cNvSpPr txBox="1"/>
          <p:nvPr/>
        </p:nvSpPr>
        <p:spPr>
          <a:xfrm>
            <a:off x="5373332" y="5355486"/>
            <a:ext cx="971573" cy="584775"/>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Předmíchává </a:t>
            </a:r>
            <a:r>
              <a:rPr lang="cs-CZ" sz="800" dirty="0">
                <a:solidFill>
                  <a:schemeClr val="tx1">
                    <a:lumMod val="65000"/>
                    <a:lumOff val="35000"/>
                  </a:schemeClr>
                </a:solidFill>
                <a:latin typeface="Arial" panose="020B0604020202020204" pitchFamily="34" charset="0"/>
                <a:cs typeface="Arial" panose="020B0604020202020204" pitchFamily="34" charset="0"/>
              </a:rPr>
              <a:t>prací prostředek a vzduch pro hloubkové praní</a:t>
            </a:r>
          </a:p>
        </p:txBody>
      </p:sp>
      <p:sp>
        <p:nvSpPr>
          <p:cNvPr id="45" name="TextovéPole 44"/>
          <p:cNvSpPr txBox="1"/>
          <p:nvPr/>
        </p:nvSpPr>
        <p:spPr>
          <a:xfrm>
            <a:off x="5422558" y="2826246"/>
            <a:ext cx="880047" cy="707886"/>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Ultra Fresh Air </a:t>
            </a:r>
            <a:r>
              <a:rPr lang="cs-CZ" sz="800" dirty="0">
                <a:solidFill>
                  <a:schemeClr val="tx1">
                    <a:lumMod val="65000"/>
                    <a:lumOff val="35000"/>
                  </a:schemeClr>
                </a:solidFill>
                <a:latin typeface="Arial" panose="020B0604020202020204" pitchFamily="34" charset="0"/>
                <a:cs typeface="Arial" panose="020B0604020202020204" pitchFamily="34" charset="0"/>
              </a:rPr>
              <a:t>– proudění čerstvého vzduchu  na konci cyklu</a:t>
            </a:r>
          </a:p>
        </p:txBody>
      </p:sp>
      <p:pic>
        <p:nvPicPr>
          <p:cNvPr id="46" name="Obrázek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1754" y="2797580"/>
            <a:ext cx="720000" cy="720000"/>
          </a:xfrm>
          <a:prstGeom prst="rect">
            <a:avLst/>
          </a:prstGeom>
        </p:spPr>
      </p:pic>
      <p:pic>
        <p:nvPicPr>
          <p:cNvPr id="47" name="Obrázek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33835" y="4488157"/>
            <a:ext cx="720000" cy="720000"/>
          </a:xfrm>
          <a:prstGeom prst="rect">
            <a:avLst/>
          </a:prstGeom>
        </p:spPr>
      </p:pic>
      <p:sp>
        <p:nvSpPr>
          <p:cNvPr id="36" name="TextovéPole 35">
            <a:extLst>
              <a:ext uri="{FF2B5EF4-FFF2-40B4-BE49-F238E27FC236}">
                <a16:creationId xmlns:a16="http://schemas.microsoft.com/office/drawing/2014/main" id="{87E6A696-3B0E-4AB4-A886-45FE02A3E943}"/>
              </a:ext>
            </a:extLst>
          </p:cNvPr>
          <p:cNvSpPr txBox="1"/>
          <p:nvPr/>
        </p:nvSpPr>
        <p:spPr>
          <a:xfrm>
            <a:off x="6268559" y="1021066"/>
            <a:ext cx="2795578" cy="461665"/>
          </a:xfrm>
          <a:prstGeom prst="rect">
            <a:avLst/>
          </a:prstGeom>
          <a:noFill/>
        </p:spPr>
        <p:txBody>
          <a:bodyPr wrap="square">
            <a:spAutoFit/>
          </a:bodyPr>
          <a:lstStyle/>
          <a:p>
            <a:r>
              <a:rPr lang="cs-CZ" sz="800" dirty="0">
                <a:latin typeface="Arial" panose="020B0604020202020204" pitchFamily="34" charset="0"/>
                <a:cs typeface="Arial" panose="020B0604020202020204" pitchFamily="34" charset="0"/>
              </a:rPr>
              <a:t>Parametry odpovídají Nařízení v přenesené pravomoci: (EU) 2019/2014</a:t>
            </a:r>
          </a:p>
          <a:p>
            <a:r>
              <a:rPr lang="cs-CZ" sz="800" dirty="0">
                <a:latin typeface="Arial" panose="020B0604020202020204" pitchFamily="34" charset="0"/>
                <a:cs typeface="Arial" panose="020B0604020202020204" pitchFamily="34" charset="0"/>
              </a:rPr>
              <a:t>Více informací o výrobku naleznete pod tímto QR kódem:</a:t>
            </a:r>
          </a:p>
        </p:txBody>
      </p:sp>
      <p:sp>
        <p:nvSpPr>
          <p:cNvPr id="41" name="TextovéPole 40"/>
          <p:cNvSpPr txBox="1"/>
          <p:nvPr/>
        </p:nvSpPr>
        <p:spPr>
          <a:xfrm>
            <a:off x="4631299" y="5436164"/>
            <a:ext cx="921411" cy="461665"/>
          </a:xfrm>
          <a:prstGeom prst="rect">
            <a:avLst/>
          </a:prstGeom>
          <a:noFill/>
        </p:spPr>
        <p:txBody>
          <a:bodyPr wrap="square" rtlCol="0">
            <a:spAutoFit/>
          </a:bodyPr>
          <a:lstStyle/>
          <a:p>
            <a:r>
              <a:rPr lang="cs-CZ" sz="1200" b="1" dirty="0">
                <a:solidFill>
                  <a:schemeClr val="bg1">
                    <a:lumMod val="50000"/>
                  </a:schemeClr>
                </a:solidFill>
                <a:latin typeface="Arial" panose="020B0604020202020204" pitchFamily="34" charset="0"/>
                <a:cs typeface="Arial" panose="020B0604020202020204" pitchFamily="34" charset="0"/>
              </a:rPr>
              <a:t>Ultra Mix Pro</a:t>
            </a:r>
          </a:p>
        </p:txBody>
      </p:sp>
      <p:pic>
        <p:nvPicPr>
          <p:cNvPr id="18" name="Obrázek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80609" y="3592335"/>
            <a:ext cx="720000" cy="720000"/>
          </a:xfrm>
          <a:prstGeom prst="rect">
            <a:avLst/>
          </a:prstGeom>
        </p:spPr>
      </p:pic>
      <p:pic>
        <p:nvPicPr>
          <p:cNvPr id="3" name="Obrázek 2">
            <a:extLst>
              <a:ext uri="{FF2B5EF4-FFF2-40B4-BE49-F238E27FC236}">
                <a16:creationId xmlns:a16="http://schemas.microsoft.com/office/drawing/2014/main" id="{5CA111E1-2E8E-AA38-A501-8235C52ABE9F}"/>
              </a:ext>
            </a:extLst>
          </p:cNvPr>
          <p:cNvPicPr>
            <a:picLocks noChangeAspect="1"/>
          </p:cNvPicPr>
          <p:nvPr/>
        </p:nvPicPr>
        <p:blipFill>
          <a:blip r:embed="rId8" cstate="print">
            <a:extLst>
              <a:ext uri="{28A0092B-C50C-407E-A947-70E740481C1C}">
                <a14:useLocalDpi xmlns:a14="http://schemas.microsoft.com/office/drawing/2010/main" val="0"/>
              </a:ext>
            </a:extLst>
          </a:blip>
          <a:srcRect l="16199" t="4328" r="16901" b="4445"/>
          <a:stretch>
            <a:fillRect/>
          </a:stretch>
        </p:blipFill>
        <p:spPr>
          <a:xfrm>
            <a:off x="6281900" y="2497257"/>
            <a:ext cx="1561422" cy="2129212"/>
          </a:xfrm>
          <a:prstGeom prst="rect">
            <a:avLst/>
          </a:prstGeom>
        </p:spPr>
      </p:pic>
      <p:pic>
        <p:nvPicPr>
          <p:cNvPr id="15" name="Obrázek 14">
            <a:extLst>
              <a:ext uri="{FF2B5EF4-FFF2-40B4-BE49-F238E27FC236}">
                <a16:creationId xmlns:a16="http://schemas.microsoft.com/office/drawing/2014/main" id="{943FCA3B-EB0E-FD29-8A95-A771463235C4}"/>
              </a:ext>
            </a:extLst>
          </p:cNvPr>
          <p:cNvPicPr>
            <a:picLocks noChangeAspect="1"/>
          </p:cNvPicPr>
          <p:nvPr/>
        </p:nvPicPr>
        <p:blipFill>
          <a:blip r:embed="rId9" cstate="print">
            <a:extLst>
              <a:ext uri="{28A0092B-C50C-407E-A947-70E740481C1C}">
                <a14:useLocalDpi xmlns:a14="http://schemas.microsoft.com/office/drawing/2010/main" val="0"/>
              </a:ext>
            </a:extLst>
          </a:blip>
          <a:srcRect l="80877" t="846" r="1993" b="90212"/>
          <a:stretch>
            <a:fillRect/>
          </a:stretch>
        </p:blipFill>
        <p:spPr>
          <a:xfrm>
            <a:off x="8378449" y="1570804"/>
            <a:ext cx="587378" cy="613188"/>
          </a:xfrm>
          <a:prstGeom prst="rect">
            <a:avLst/>
          </a:prstGeom>
        </p:spPr>
      </p:pic>
      <p:pic>
        <p:nvPicPr>
          <p:cNvPr id="17" name="Obrázek 16">
            <a:extLst>
              <a:ext uri="{FF2B5EF4-FFF2-40B4-BE49-F238E27FC236}">
                <a16:creationId xmlns:a16="http://schemas.microsoft.com/office/drawing/2014/main" id="{4BBE140D-31BD-8D79-A574-49AB366E1B6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21209" y="2527169"/>
            <a:ext cx="1044618" cy="2089235"/>
          </a:xfrm>
          <a:prstGeom prst="rect">
            <a:avLst/>
          </a:prstGeom>
          <a:ln>
            <a:solidFill>
              <a:schemeClr val="tx1"/>
            </a:solidFill>
          </a:ln>
        </p:spPr>
      </p:pic>
      <p:sp>
        <p:nvSpPr>
          <p:cNvPr id="19" name="TextovéPole 41">
            <a:extLst>
              <a:ext uri="{FF2B5EF4-FFF2-40B4-BE49-F238E27FC236}">
                <a16:creationId xmlns:a16="http://schemas.microsoft.com/office/drawing/2014/main" id="{3E0FD516-EBD5-26D1-45F0-CA39DC8CB706}"/>
              </a:ext>
            </a:extLst>
          </p:cNvPr>
          <p:cNvSpPr txBox="1"/>
          <p:nvPr/>
        </p:nvSpPr>
        <p:spPr>
          <a:xfrm>
            <a:off x="5303312" y="6045480"/>
            <a:ext cx="978588" cy="830997"/>
          </a:xfrm>
          <a:prstGeom prst="rect">
            <a:avLst/>
          </a:prstGeom>
          <a:noFill/>
        </p:spPr>
        <p:txBody>
          <a:bodyPr wrap="square" rtlCol="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Odstraňování skvrn – </a:t>
            </a:r>
            <a:r>
              <a:rPr lang="cs-CZ" sz="800" dirty="0">
                <a:solidFill>
                  <a:schemeClr val="tx1">
                    <a:lumMod val="65000"/>
                    <a:lumOff val="35000"/>
                  </a:schemeClr>
                </a:solidFill>
                <a:latin typeface="Arial" panose="020B0604020202020204" pitchFamily="34" charset="0"/>
                <a:cs typeface="Arial" panose="020B0604020202020204" pitchFamily="34" charset="0"/>
              </a:rPr>
              <a:t>možnost výběru ze 12 druhů skvrn s přesným zacílením</a:t>
            </a:r>
          </a:p>
        </p:txBody>
      </p:sp>
      <p:pic>
        <p:nvPicPr>
          <p:cNvPr id="20" name="Obrázek 19">
            <a:extLst>
              <a:ext uri="{FF2B5EF4-FFF2-40B4-BE49-F238E27FC236}">
                <a16:creationId xmlns:a16="http://schemas.microsoft.com/office/drawing/2014/main" id="{5E8447E7-00BD-50FC-7D54-43AF8BB5CCB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50914" y="6000732"/>
            <a:ext cx="720000" cy="720000"/>
          </a:xfrm>
          <a:prstGeom prst="rect">
            <a:avLst/>
          </a:prstGeom>
        </p:spPr>
      </p:pic>
    </p:spTree>
    <p:extLst>
      <p:ext uri="{BB962C8B-B14F-4D97-AF65-F5344CB8AC3E}">
        <p14:creationId xmlns:p14="http://schemas.microsoft.com/office/powerpoint/2010/main" val="46396314"/>
      </p:ext>
    </p:extLst>
  </p:cSld>
  <p:clrMapOvr>
    <a:masterClrMapping/>
  </p:clrMapOvr>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iv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824</TotalTime>
  <Words>786</Words>
  <Application>Microsoft Office PowerPoint</Application>
  <PresentationFormat>Předvádění na obrazovce (4:3)</PresentationFormat>
  <Paragraphs>58</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Arial</vt:lpstr>
      <vt:lpstr>Calibri</vt:lpstr>
      <vt:lpstr>Calibri Light</vt:lpstr>
      <vt:lpstr>Motiv Office</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Martina Křižáková</dc:creator>
  <cp:lastModifiedBy>Martina Křižáková</cp:lastModifiedBy>
  <cp:revision>68</cp:revision>
  <dcterms:created xsi:type="dcterms:W3CDTF">2026-02-18T10:09:31Z</dcterms:created>
  <dcterms:modified xsi:type="dcterms:W3CDTF">2026-05-14T12:39:05Z</dcterms:modified>
</cp:coreProperties>
</file>