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87266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493" autoAdjust="0"/>
    <p:restoredTop sz="94660"/>
  </p:normalViewPr>
  <p:slideViewPr>
    <p:cSldViewPr>
      <p:cViewPr varScale="1">
        <p:scale>
          <a:sx n="82" d="100"/>
          <a:sy n="82" d="100"/>
        </p:scale>
        <p:origin x="198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534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377319"/>
            <a:ext cx="2945659" cy="49534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5" y="9377319"/>
            <a:ext cx="2945659" cy="49534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289661" y="19066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>
                <a:solidFill>
                  <a:srgbClr val="4472C4"/>
                </a:solidFill>
                <a:latin typeface="Arial" charset="0"/>
              </a:rPr>
              <a:t>HWO60SM6T5BH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Multifunkční trouba I-</a:t>
            </a:r>
            <a:r>
              <a:rPr lang="cs-CZ" altLang="cs-CZ" sz="1400" dirty="0" err="1">
                <a:latin typeface="Arial" charset="0"/>
              </a:rPr>
              <a:t>Touch</a:t>
            </a:r>
            <a:r>
              <a:rPr lang="cs-CZ" altLang="cs-CZ" sz="1400" dirty="0">
                <a:latin typeface="Arial" charset="0"/>
              </a:rPr>
              <a:t> </a:t>
            </a:r>
            <a:r>
              <a:rPr lang="cs-CZ" altLang="cs-CZ" sz="1400" dirty="0" err="1">
                <a:latin typeface="Arial" charset="0"/>
              </a:rPr>
              <a:t>Series</a:t>
            </a:r>
            <a:r>
              <a:rPr lang="cs-CZ" altLang="cs-CZ" sz="1400" dirty="0">
                <a:latin typeface="Arial" charset="0"/>
              </a:rPr>
              <a:t> 6 s pravým horkým vzduchem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Wi-Fi a Bluetooth, gril, H₂O čištění, dotykový displej, LED osvětlení, funkce </a:t>
            </a:r>
            <a:r>
              <a:rPr lang="cs-CZ" altLang="cs-CZ" sz="1200" dirty="0" err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Softclose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 a </a:t>
            </a:r>
            <a:r>
              <a:rPr lang="cs-CZ" altLang="cs-CZ" sz="1200" dirty="0" err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Climatech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95138" y="883509"/>
            <a:ext cx="3946438" cy="5317219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solidFill>
                  <a:prstClr val="black"/>
                </a:solidFill>
                <a:latin typeface="Arial" charset="0"/>
                <a:cs typeface="+mn-cs"/>
              </a:rPr>
              <a:t>Hlavní vlastnosti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Kapacita (l) 			70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Energetická třída			A+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 err="1">
                <a:solidFill>
                  <a:prstClr val="black"/>
                </a:solidFill>
                <a:latin typeface="Arial" charset="0"/>
                <a:cs typeface="+mn-cs"/>
              </a:rPr>
              <a:t>Spotř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. en. Statický program (kWh) 		</a:t>
            </a:r>
            <a:r>
              <a:rPr lang="cs-CZ" altLang="cs-CZ" sz="800" dirty="0">
                <a:latin typeface="Arial" charset="0"/>
                <a:cs typeface="+mn-cs"/>
              </a:rPr>
              <a:t>1,10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 err="1">
                <a:latin typeface="Arial" charset="0"/>
                <a:cs typeface="+mn-cs"/>
              </a:rPr>
              <a:t>Spotř</a:t>
            </a:r>
            <a:r>
              <a:rPr lang="cs-CZ" altLang="cs-CZ" sz="800" dirty="0">
                <a:latin typeface="Arial" charset="0"/>
                <a:cs typeface="+mn-cs"/>
              </a:rPr>
              <a:t>. en. Nucená ventilace (kWh) 		0,68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Celkový příkon (W)			2200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Maximální možná teplota (°C)		240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solidFill>
                  <a:prstClr val="black"/>
                </a:solidFill>
                <a:latin typeface="Arial" charset="0"/>
              </a:rPr>
              <a:t>Programy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Statický, Statický + ventilátor, Gril, Gril + ventilátor, Spodní ohřev, Spodní ohřev + ventilátor, Spodní ohřev + Horní ohřev + Horký vzduch, Multifunkce (pravý horký vzduch), Rozmrazování, Světlo</a:t>
            </a:r>
            <a:br>
              <a:rPr lang="cs-CZ" altLang="cs-CZ" sz="800" dirty="0">
                <a:solidFill>
                  <a:prstClr val="black"/>
                </a:solidFill>
                <a:latin typeface="Arial" charset="0"/>
              </a:rPr>
            </a:b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solidFill>
                  <a:prstClr val="black"/>
                </a:solidFill>
                <a:latin typeface="Arial" charset="0"/>
                <a:cs typeface="+mn-cs"/>
              </a:rPr>
              <a:t>Funkce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Wi-Fi + Bluetooth </a:t>
            </a:r>
            <a:r>
              <a:rPr lang="cs-CZ" altLang="cs-CZ" sz="800" dirty="0">
                <a:latin typeface="Arial" charset="0"/>
              </a:rPr>
              <a:t>–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možnost připojení k aplikaci </a:t>
            </a:r>
            <a:r>
              <a:rPr lang="cs-CZ" altLang="cs-CZ" sz="800" b="1" dirty="0" err="1">
                <a:latin typeface="Arial" charset="0"/>
              </a:rPr>
              <a:t>hOn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a ovládání na dálku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Funkce </a:t>
            </a:r>
            <a:r>
              <a:rPr lang="cs-CZ" altLang="cs-CZ" sz="800" b="1" dirty="0" err="1">
                <a:latin typeface="Arial" charset="0"/>
              </a:rPr>
              <a:t>Cook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b="1" dirty="0" err="1">
                <a:latin typeface="Arial" charset="0"/>
              </a:rPr>
              <a:t>with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b="1" dirty="0" err="1">
                <a:latin typeface="Arial" charset="0"/>
              </a:rPr>
              <a:t>Me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–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umožňuje spravovat, ukládat a hledat nové recepty</a:t>
            </a:r>
            <a:endParaRPr lang="cs-CZ" altLang="cs-CZ" sz="800" dirty="0">
              <a:latin typeface="Arial" charset="0"/>
              <a:cs typeface="+mn-cs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</a:rPr>
              <a:t>Tailor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b="1" dirty="0" err="1">
                <a:latin typeface="Arial" charset="0"/>
              </a:rPr>
              <a:t>Bake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– program pro přípravu uvnitř měkkých a na povrchu křupavých pokrmů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Kynutí </a:t>
            </a:r>
            <a:r>
              <a:rPr lang="cs-CZ" altLang="cs-CZ" sz="800" dirty="0">
                <a:latin typeface="Arial" charset="0"/>
              </a:rPr>
              <a:t>–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speciální program pro kynutí chleba a pečiva se stálou teplotou 40°C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Rozmrazování </a:t>
            </a:r>
            <a:r>
              <a:rPr lang="cs-CZ" altLang="cs-CZ" sz="800" dirty="0">
                <a:latin typeface="Arial" charset="0"/>
              </a:rPr>
              <a:t>– rozmrazování potravin prouděním pokojové teploty vzduchu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</a:rPr>
              <a:t>Paella&amp;Chléb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– přednastavené programy pro přípravu paelly a chleba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Katalytické čištění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 – čištění zahřátím trouby na vysokou teplotu (200-240°C)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H₂O</a:t>
            </a:r>
            <a:r>
              <a:rPr lang="cs-CZ" altLang="cs-CZ" sz="800" b="1" dirty="0">
                <a:latin typeface="Arial" charset="0"/>
              </a:rPr>
              <a:t> čištění </a:t>
            </a:r>
            <a:r>
              <a:rPr lang="cs-CZ" altLang="cs-CZ" sz="800" dirty="0">
                <a:latin typeface="Arial" charset="0"/>
              </a:rPr>
              <a:t>– rychlé ekologické čištění pomocí vody, které je hotové za 30 min</a:t>
            </a:r>
            <a:endParaRPr lang="cs-CZ" altLang="cs-CZ" sz="800" dirty="0">
              <a:latin typeface="Arial" charset="0"/>
              <a:cs typeface="+mn-cs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</a:rPr>
              <a:t>Meat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b="1" dirty="0" err="1">
                <a:latin typeface="Arial" charset="0"/>
              </a:rPr>
              <a:t>Probe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– masová sonda pro měření vnitřní teploty pokrmu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Technologie </a:t>
            </a:r>
            <a:r>
              <a:rPr lang="cs-CZ" altLang="cs-CZ" sz="800" b="1" dirty="0" err="1">
                <a:latin typeface="Arial" charset="0"/>
              </a:rPr>
              <a:t>Climatech</a:t>
            </a:r>
            <a:r>
              <a:rPr lang="cs-CZ" altLang="cs-CZ" sz="800" b="1" dirty="0">
                <a:latin typeface="Arial" charset="0"/>
              </a:rPr>
              <a:t>:</a:t>
            </a:r>
          </a:p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Soft+ </a:t>
            </a:r>
            <a:r>
              <a:rPr lang="cs-CZ" altLang="cs-CZ" sz="800" dirty="0">
                <a:latin typeface="Arial" charset="0"/>
              </a:rPr>
              <a:t>– kombinuje první fázi tradičního pečení a následně mění rychlost ventilátoru tak, aby koláče, sušenky a croissanty byly nadýchané a měkké</a:t>
            </a:r>
          </a:p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Dvojitý gril</a:t>
            </a:r>
          </a:p>
          <a:p>
            <a:pPr>
              <a:spcBef>
                <a:spcPct val="0"/>
              </a:spcBef>
            </a:pPr>
            <a:r>
              <a:rPr lang="cs-CZ" altLang="cs-CZ" sz="800" b="1" dirty="0" err="1">
                <a:latin typeface="Arial" charset="0"/>
              </a:rPr>
              <a:t>Chef</a:t>
            </a:r>
            <a:r>
              <a:rPr lang="cs-CZ" altLang="cs-CZ" sz="800" b="1" dirty="0">
                <a:latin typeface="Arial" charset="0"/>
              </a:rPr>
              <a:t> panel</a:t>
            </a:r>
            <a:r>
              <a:rPr lang="cs-CZ" altLang="cs-CZ" sz="800" dirty="0">
                <a:latin typeface="Arial" charset="0"/>
              </a:rPr>
              <a:t> – speciální tvar ventilátoru pro optimální rozložení vzduchu a rychlý ohřev</a:t>
            </a:r>
          </a:p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Aktivní ventilace </a:t>
            </a:r>
            <a:r>
              <a:rPr lang="cs-CZ" altLang="cs-CZ" sz="800" dirty="0">
                <a:latin typeface="Arial" charset="0"/>
              </a:rPr>
              <a:t>– zajistí konstantní vnitřní teplotu, nepřehřívání dvířek a madla</a:t>
            </a:r>
          </a:p>
          <a:p>
            <a:pPr>
              <a:spcBef>
                <a:spcPct val="0"/>
              </a:spcBef>
            </a:pPr>
            <a:endParaRPr lang="cs-CZ" altLang="cs-CZ" sz="800" dirty="0"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solidFill>
                  <a:prstClr val="black"/>
                </a:solidFill>
                <a:latin typeface="Arial" charset="0"/>
                <a:cs typeface="+mn-cs"/>
              </a:rPr>
              <a:t>Bezpečnost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2 bezpečnostní skla (možnost odmontovat)</a:t>
            </a:r>
            <a:endParaRPr lang="cs-CZ" altLang="cs-CZ" sz="800" dirty="0">
              <a:latin typeface="Arial" charset="0"/>
              <a:cs typeface="+mn-cs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			</a:t>
            </a:r>
            <a:br>
              <a:rPr lang="cs-CZ" altLang="cs-CZ" sz="800" dirty="0">
                <a:latin typeface="Arial" charset="0"/>
              </a:rPr>
            </a:br>
            <a:r>
              <a:rPr lang="cs-CZ" altLang="cs-CZ" sz="800" b="1" u="sng" dirty="0">
                <a:latin typeface="Arial" charset="0"/>
                <a:cs typeface="+mn-cs"/>
              </a:rPr>
              <a:t>Konstrukce</a:t>
            </a:r>
            <a:r>
              <a:rPr lang="cs-CZ" altLang="cs-CZ" sz="800" b="1" dirty="0">
                <a:latin typeface="Arial" charset="0"/>
                <a:cs typeface="+mn-cs"/>
              </a:rPr>
              <a:t> 			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  <a:cs typeface="+mn-cs"/>
              </a:rPr>
              <a:t>Postranní osvětlení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LED pro viditelnost 360 °C	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 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Nerezové pojezdy pro vedení plechů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Teleskopický výsuv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(1×, prémiový set)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  <a:cs typeface="+mn-cs"/>
              </a:rPr>
              <a:t>Soft </a:t>
            </a:r>
            <a:r>
              <a:rPr lang="cs-CZ" altLang="cs-CZ" sz="800" b="1" dirty="0" err="1">
                <a:solidFill>
                  <a:prstClr val="black"/>
                </a:solidFill>
                <a:latin typeface="Arial" charset="0"/>
                <a:cs typeface="+mn-cs"/>
              </a:rPr>
              <a:t>Close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 – závěsy tlumící pohyb dvířek během zavírání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33703233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EAN		8059019025742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Barva		Černé sklo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výrobku V × Š × H (mm)	595 × 595 × 546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</a:t>
            </a:r>
            <a:r>
              <a:rPr lang="cs-CZ" altLang="cs-CZ" sz="800" dirty="0">
                <a:latin typeface="Arial" panose="020B0604020202020204" pitchFamily="34" charset="0"/>
              </a:rPr>
              <a:t>32,5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balení V × Š × H (mm)	665 × 620 × 640</a:t>
            </a:r>
            <a:endParaRPr lang="cs-CZ" altLang="cs-CZ" sz="800" dirty="0"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</a:t>
            </a:r>
            <a:r>
              <a:rPr lang="cs-CZ" altLang="cs-CZ" sz="800" dirty="0">
                <a:latin typeface="Arial" charset="0"/>
              </a:rPr>
              <a:t>34,2</a:t>
            </a:r>
          </a:p>
        </p:txBody>
      </p:sp>
      <p:sp>
        <p:nvSpPr>
          <p:cNvPr id="50" name="TextovéPole 49"/>
          <p:cNvSpPr txBox="1"/>
          <p:nvPr/>
        </p:nvSpPr>
        <p:spPr>
          <a:xfrm>
            <a:off x="4788024" y="1916832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Bezdotyková technologie ovládání chladničky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4355976" y="2780928"/>
            <a:ext cx="360040" cy="2160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4720834" y="1076090"/>
            <a:ext cx="91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Ovládání na dálku pomocí aplikace </a:t>
            </a:r>
            <a:r>
              <a:rPr lang="cs-CZ" sz="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4787799" y="1731414"/>
            <a:ext cx="8932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Široká škála receptů v rámci funkce </a:t>
            </a:r>
            <a:r>
              <a:rPr lang="cs-CZ" sz="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Cook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4791065" y="2469041"/>
            <a:ext cx="91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Funkce Soft+ pro dokonale měkké pokrmy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4759504" y="3323583"/>
            <a:ext cx="9144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Teleskopický výsuv</a:t>
            </a:r>
          </a:p>
        </p:txBody>
      </p:sp>
      <p:sp>
        <p:nvSpPr>
          <p:cNvPr id="36" name="TextovéPole 35"/>
          <p:cNvSpPr txBox="1"/>
          <p:nvPr/>
        </p:nvSpPr>
        <p:spPr>
          <a:xfrm>
            <a:off x="4810553" y="4055015"/>
            <a:ext cx="914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Postranní osvětlení pro 360°C viditelnost</a:t>
            </a:r>
          </a:p>
        </p:txBody>
      </p:sp>
      <p:pic>
        <p:nvPicPr>
          <p:cNvPr id="24" name="Obrázek 23">
            <a:extLst>
              <a:ext uri="{FF2B5EF4-FFF2-40B4-BE49-F238E27FC236}">
                <a16:creationId xmlns:a16="http://schemas.microsoft.com/office/drawing/2014/main" id="{30465F23-FF22-46EE-901E-B0690441B1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6256" y="1024855"/>
            <a:ext cx="589760" cy="626240"/>
          </a:xfrm>
          <a:prstGeom prst="rect">
            <a:avLst/>
          </a:prstGeom>
        </p:spPr>
      </p:pic>
      <p:pic>
        <p:nvPicPr>
          <p:cNvPr id="28" name="Obrázek 27">
            <a:extLst>
              <a:ext uri="{FF2B5EF4-FFF2-40B4-BE49-F238E27FC236}">
                <a16:creationId xmlns:a16="http://schemas.microsoft.com/office/drawing/2014/main" id="{4AD5A672-9D3B-4494-BFD9-E023DE19BD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1783" y="4057154"/>
            <a:ext cx="705392" cy="683188"/>
          </a:xfrm>
          <a:prstGeom prst="rect">
            <a:avLst/>
          </a:prstGeom>
        </p:spPr>
      </p:pic>
      <p:pic>
        <p:nvPicPr>
          <p:cNvPr id="40" name="Obrázek 39">
            <a:extLst>
              <a:ext uri="{FF2B5EF4-FFF2-40B4-BE49-F238E27FC236}">
                <a16:creationId xmlns:a16="http://schemas.microsoft.com/office/drawing/2014/main" id="{7F7E5044-A133-435D-8505-7BA3B6DCBB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0665" y="2412665"/>
            <a:ext cx="727358" cy="709660"/>
          </a:xfrm>
          <a:prstGeom prst="rect">
            <a:avLst/>
          </a:prstGeom>
        </p:spPr>
      </p:pic>
      <p:pic>
        <p:nvPicPr>
          <p:cNvPr id="42" name="Obrázek 41">
            <a:extLst>
              <a:ext uri="{FF2B5EF4-FFF2-40B4-BE49-F238E27FC236}">
                <a16:creationId xmlns:a16="http://schemas.microsoft.com/office/drawing/2014/main" id="{75EAABF9-C665-474B-818A-DC0625773A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35132" y="3231966"/>
            <a:ext cx="693534" cy="559666"/>
          </a:xfrm>
          <a:prstGeom prst="rect">
            <a:avLst/>
          </a:prstGeom>
        </p:spPr>
      </p:pic>
      <p:pic>
        <p:nvPicPr>
          <p:cNvPr id="44" name="Obrázek 43">
            <a:extLst>
              <a:ext uri="{FF2B5EF4-FFF2-40B4-BE49-F238E27FC236}">
                <a16:creationId xmlns:a16="http://schemas.microsoft.com/office/drawing/2014/main" id="{C48B6050-6194-4219-AFD9-96B169410FF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56288" y="4893943"/>
            <a:ext cx="731511" cy="683188"/>
          </a:xfrm>
          <a:prstGeom prst="rect">
            <a:avLst/>
          </a:prstGeom>
        </p:spPr>
      </p:pic>
      <p:sp>
        <p:nvSpPr>
          <p:cNvPr id="46" name="TextovéPole 45">
            <a:extLst>
              <a:ext uri="{FF2B5EF4-FFF2-40B4-BE49-F238E27FC236}">
                <a16:creationId xmlns:a16="http://schemas.microsoft.com/office/drawing/2014/main" id="{38B9F9D3-E082-4EB9-AFCB-466BCAC760C4}"/>
              </a:ext>
            </a:extLst>
          </p:cNvPr>
          <p:cNvSpPr txBox="1"/>
          <p:nvPr/>
        </p:nvSpPr>
        <p:spPr>
          <a:xfrm>
            <a:off x="4752395" y="5032668"/>
            <a:ext cx="9144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H₂O čištění trouby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77003C0C-A99F-495C-8406-20570FCBBA40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41" r="19973"/>
          <a:stretch/>
        </p:blipFill>
        <p:spPr>
          <a:xfrm>
            <a:off x="4070525" y="1738197"/>
            <a:ext cx="708061" cy="572400"/>
          </a:xfrm>
          <a:prstGeom prst="rect">
            <a:avLst/>
          </a:prstGeom>
        </p:spPr>
      </p:pic>
      <p:sp>
        <p:nvSpPr>
          <p:cNvPr id="37" name="TextovéPole 36">
            <a:extLst>
              <a:ext uri="{FF2B5EF4-FFF2-40B4-BE49-F238E27FC236}">
                <a16:creationId xmlns:a16="http://schemas.microsoft.com/office/drawing/2014/main" id="{4AED1248-BF50-41C3-B6C1-2793E746CA6A}"/>
              </a:ext>
            </a:extLst>
          </p:cNvPr>
          <p:cNvSpPr txBox="1"/>
          <p:nvPr/>
        </p:nvSpPr>
        <p:spPr>
          <a:xfrm>
            <a:off x="115683" y="6200728"/>
            <a:ext cx="172001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cs-CZ" sz="800" b="1" u="sng" dirty="0">
                <a:solidFill>
                  <a:schemeClr val="bg1"/>
                </a:solidFill>
                <a:latin typeface="Arial" charset="0"/>
              </a:rPr>
              <a:t>Příslušenství</a:t>
            </a:r>
            <a:br>
              <a:rPr lang="cs-CZ" sz="800" dirty="0">
                <a:solidFill>
                  <a:schemeClr val="bg1"/>
                </a:solidFill>
                <a:latin typeface="Arial" charset="0"/>
              </a:rPr>
            </a:br>
            <a:r>
              <a:rPr lang="cs-CZ" sz="800" dirty="0">
                <a:solidFill>
                  <a:schemeClr val="bg1"/>
                </a:solidFill>
                <a:latin typeface="Arial" charset="0"/>
              </a:rPr>
              <a:t>1× plech – 35 mm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sz="800" dirty="0">
                <a:solidFill>
                  <a:schemeClr val="bg1"/>
                </a:solidFill>
                <a:latin typeface="Arial" charset="0"/>
              </a:rPr>
              <a:t>1× plech – 50 mm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sz="800" dirty="0">
                <a:solidFill>
                  <a:schemeClr val="bg1"/>
                </a:solidFill>
                <a:latin typeface="Arial" charset="0"/>
              </a:rPr>
              <a:t>1× rošt (</a:t>
            </a:r>
            <a:r>
              <a:rPr lang="cs-CZ" altLang="cs-CZ" sz="800" dirty="0">
                <a:solidFill>
                  <a:schemeClr val="bg1"/>
                </a:solidFill>
                <a:latin typeface="Arial" charset="0"/>
              </a:rPr>
              <a:t>prémiový set)</a:t>
            </a:r>
            <a:endParaRPr lang="cs-CZ" sz="8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C0CBB357-48D9-42A5-8795-47B7E553B23F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74" r="4061"/>
          <a:stretch/>
        </p:blipFill>
        <p:spPr>
          <a:xfrm>
            <a:off x="5998880" y="980728"/>
            <a:ext cx="2893600" cy="2819827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CF65A21C-0FC2-48E9-B8B0-197F1E293CF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0702" y="3618385"/>
            <a:ext cx="1314833" cy="1314833"/>
          </a:xfrm>
          <a:prstGeom prst="rect">
            <a:avLst/>
          </a:prstGeom>
        </p:spPr>
      </p:pic>
      <p:pic>
        <p:nvPicPr>
          <p:cNvPr id="16" name="Obrázek 15">
            <a:extLst>
              <a:ext uri="{FF2B5EF4-FFF2-40B4-BE49-F238E27FC236}">
                <a16:creationId xmlns:a16="http://schemas.microsoft.com/office/drawing/2014/main" id="{9E2FB523-50B6-48D1-B4FC-FEBDA0B686B1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783" y="3618384"/>
            <a:ext cx="1314833" cy="1314833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41D8BEEF-CF64-4296-91CA-41E79F043824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0086" y="1306921"/>
            <a:ext cx="818776" cy="1637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1747CF-528E-4FB1-8821-D297DBD7BA7C}">
  <ds:schemaRefs>
    <ds:schemaRef ds:uri="a09af93a-bc92-4cce-8ba3-c8fdbed82e22"/>
    <ds:schemaRef ds:uri="http://schemas.microsoft.com/office/2006/documentManagement/types"/>
    <ds:schemaRef ds:uri="http://schemas.microsoft.com/office/2006/metadata/properties"/>
    <ds:schemaRef ds:uri="b4af0723-3826-4aee-ba08-906e8dce3040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2416</TotalTime>
  <Words>473</Words>
  <Application>Microsoft Office PowerPoint</Application>
  <PresentationFormat>Předvádění na obrazovce (4:3)</PresentationFormat>
  <Paragraphs>55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Kristýna Kopecká</cp:lastModifiedBy>
  <cp:revision>297</cp:revision>
  <cp:lastPrinted>2021-09-06T12:40:04Z</cp:lastPrinted>
  <dcterms:created xsi:type="dcterms:W3CDTF">2015-07-16T11:02:07Z</dcterms:created>
  <dcterms:modified xsi:type="dcterms:W3CDTF">2021-12-14T13:55:15Z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