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HA2MTSJ68MC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I-</a:t>
            </a:r>
            <a:r>
              <a:rPr lang="cs-CZ" altLang="cs-CZ" sz="1400" dirty="0" err="1">
                <a:latin typeface="Arial" charset="0"/>
              </a:rPr>
              <a:t>Move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šířka 60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8x varná zóna, Připojení přes Wi-Fi &amp; BLE,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Power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Management, Technologie Tech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Flex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with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4643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	4 / 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7200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400V~	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400V~	16 při 5,5kW </a:t>
            </a:r>
            <a:endParaRPr lang="cs-CZ" altLang="cs-CZ" sz="800" b="1" dirty="0">
              <a:solidFill>
                <a:srgbClr val="00B05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7,2kW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8x varná zóna (rozměry 195×90</a:t>
            </a:r>
            <a:r>
              <a:rPr lang="cs-CZ" altLang="cs-CZ" sz="800" dirty="0">
                <a:latin typeface="Arial" charset="0"/>
                <a:cs typeface="+mn-cs"/>
              </a:rPr>
              <a:t> mm 2000 (B3200) W)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varné nádoby 80 mm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Připojení přes Bluetooth &amp; Wi-Fi a kompatibilita s aplikací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Technologie asistovaného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2,5/ 3,5/4,5/5,5/7,2 kW s 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Tech </a:t>
            </a:r>
            <a:r>
              <a:rPr lang="cs-CZ" altLang="cs-CZ" sz="800" b="1" dirty="0" err="1">
                <a:latin typeface="Arial" charset="0"/>
              </a:rPr>
              <a:t>Flex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dirty="0">
                <a:latin typeface="Arial" charset="0"/>
              </a:rPr>
              <a:t> – Možnost přesunu mezi zónami s rozdílnou sílou ohřevu bez nutnosti manuální úpravy nastavení; vyhrazená oblast se třemi tepelnými zónami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– Možnost posazení nádobí na libovolnou část zóny, detekce velmi malého nádobí (10 cm)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4x </a:t>
            </a:r>
            <a:r>
              <a:rPr lang="cs-CZ" altLang="cs-CZ" sz="800" dirty="0" err="1">
                <a:latin typeface="Arial" charset="0"/>
              </a:rPr>
              <a:t>Individual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Slider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Celkem 15 úrovní výkonu +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Pauzy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automatické vypnutí v případě dlouhodobé nečinnosti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Upozornění při přetečení hrnce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Ochrana před přehřátím</a:t>
            </a:r>
            <a:r>
              <a:rPr lang="cs-CZ" altLang="cs-CZ" sz="800" dirty="0">
                <a:latin typeface="Arial" charset="0"/>
              </a:rPr>
              <a:t>		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8059019035314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Rovné hrany, 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58 × 590 ×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12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115 × 645 × 690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13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36913" y="112170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08664" y="1821564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škála receptů v rámci 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699113" y="333364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08664" y="416833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7003C0C-A99F-495C-8406-20570FCBBA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r="19973"/>
          <a:stretch/>
        </p:blipFill>
        <p:spPr>
          <a:xfrm>
            <a:off x="4069685" y="1801724"/>
            <a:ext cx="708061" cy="5724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CE911BC-FCFD-40D1-984C-FF59E031D7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7272" r="14074" b="6243"/>
          <a:stretch/>
        </p:blipFill>
        <p:spPr>
          <a:xfrm>
            <a:off x="5849610" y="1000224"/>
            <a:ext cx="2670696" cy="23499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88A3E5E-15B0-48D7-AE13-C7C0E61935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10" y="3350137"/>
            <a:ext cx="2647837" cy="167674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17D2166-37DE-486E-9690-5B7BA79E9E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513" y="2501607"/>
            <a:ext cx="572400" cy="572400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0B77E94F-8829-49B3-923E-E502034DCD27}"/>
              </a:ext>
            </a:extLst>
          </p:cNvPr>
          <p:cNvSpPr txBox="1"/>
          <p:nvPr/>
        </p:nvSpPr>
        <p:spPr>
          <a:xfrm>
            <a:off x="4699113" y="2556974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M</a:t>
            </a:r>
            <a:r>
              <a:rPr lang="cs-CZ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C13FC4-6D50-4C77-8122-93C28DC69E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45" y="3220322"/>
            <a:ext cx="565200" cy="5652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BE95AA7-B6E5-4C27-9BD4-6158417D3B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464" y="4055015"/>
            <a:ext cx="565200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3894</TotalTime>
  <Words>355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300</cp:revision>
  <cp:lastPrinted>2016-05-31T13:00:02Z</cp:lastPrinted>
  <dcterms:created xsi:type="dcterms:W3CDTF">2015-07-16T11:02:07Z</dcterms:created>
  <dcterms:modified xsi:type="dcterms:W3CDTF">2022-01-17T10:58:11Z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