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04.04.2024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04.04.2024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04.04.2024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=""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04.04.2024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04.04.2024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g"/><Relationship Id="rId7" Type="http://schemas.openxmlformats.org/officeDocument/2006/relationships/image" Target="../media/image6.emf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pn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179512" y="44624"/>
            <a:ext cx="8962920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HTW7720DNGB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stojící kombinovaná chladnička třídveřová </a:t>
            </a:r>
            <a:r>
              <a:rPr lang="cs-CZ" altLang="cs-CZ" sz="1400" dirty="0" smtClean="0">
                <a:solidFill>
                  <a:srgbClr val="4472C4"/>
                </a:solidFill>
                <a:latin typeface="Arial" charset="0"/>
              </a:rPr>
              <a:t>3D 70 Series 7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Total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No Frost, Invertorový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kompresor,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My Zone, HCS, Humidity Zone, Daylight,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otykový displej, 35 dB(A)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-36512" y="908720"/>
            <a:ext cx="409262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D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483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343/140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0,663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242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10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10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Klimatická </a:t>
            </a:r>
            <a:r>
              <a:rPr lang="cs-CZ" altLang="cs-CZ" sz="800" dirty="0">
                <a:latin typeface="Arial" charset="0"/>
              </a:rPr>
              <a:t>třída			SN - </a:t>
            </a:r>
            <a:r>
              <a:rPr lang="cs-CZ" altLang="cs-CZ" sz="800" dirty="0" smtClean="0">
                <a:latin typeface="Arial" charset="0"/>
              </a:rPr>
              <a:t>T  </a:t>
            </a:r>
            <a:r>
              <a:rPr lang="cs-CZ" altLang="cs-CZ" sz="800" dirty="0">
                <a:latin typeface="Arial" charset="0"/>
              </a:rPr>
              <a:t>10°- </a:t>
            </a:r>
            <a:r>
              <a:rPr lang="cs-CZ" altLang="cs-CZ" sz="800" dirty="0" smtClean="0">
                <a:latin typeface="Arial" charset="0"/>
              </a:rPr>
              <a:t>43°C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Wifi konektivita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– možnost ovládat chladničku na dálku a využívat doplňkový obsah pomocí aplikace hOn (např. Food Locator, My Inventory, Advanced Drink Assistant, atd.)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Invertorový kompresor </a:t>
            </a:r>
            <a:r>
              <a:rPr lang="cs-CZ" altLang="cs-CZ" sz="800" dirty="0">
                <a:latin typeface="Arial" charset="0"/>
              </a:rPr>
              <a:t>– tichý a energeticky úsporný </a:t>
            </a:r>
            <a:r>
              <a:rPr lang="cs-CZ" altLang="cs-CZ" sz="800" dirty="0" smtClean="0">
                <a:latin typeface="Arial" charset="0"/>
              </a:rPr>
              <a:t>chod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Air Surround Total No Frost </a:t>
            </a:r>
            <a:r>
              <a:rPr lang="cs-CZ" altLang="cs-CZ" sz="800" dirty="0">
                <a:latin typeface="Arial" charset="0"/>
              </a:rPr>
              <a:t>– beznámrazová technologie mrazení s rovnoměrnou distribucí chladného vzduchu proudící v horizontálních kruzích. Šetrné zachování až 99% šťavnatosti a konzistence potravin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HCS filtr v zásuvce Humidity </a:t>
            </a:r>
            <a:r>
              <a:rPr lang="cs-CZ" altLang="cs-CZ" sz="800" dirty="0">
                <a:latin typeface="Arial" charset="0"/>
              </a:rPr>
              <a:t>Zone pro udržení 90% vlhkosti a zachování čerstvosti potravin až 2x déle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Zásuvka My Zone Pro – </a:t>
            </a:r>
            <a:r>
              <a:rPr lang="cs-CZ" altLang="cs-CZ" sz="800" dirty="0">
                <a:latin typeface="Arial" charset="0"/>
              </a:rPr>
              <a:t>3 úrovně samostatné nezávislé regulace teploty v zásuvce od 0 do +5 °C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Easy Access </a:t>
            </a:r>
            <a:r>
              <a:rPr lang="cs-CZ" altLang="cs-CZ" sz="800" dirty="0">
                <a:latin typeface="Arial" charset="0"/>
              </a:rPr>
              <a:t>– dvě samostatně přístupné externí zásuvky do mrazáku na teleskopických výsuvech. </a:t>
            </a:r>
            <a:r>
              <a:rPr lang="cs-CZ" altLang="cs-CZ" sz="800" b="1" dirty="0">
                <a:latin typeface="Arial" charset="0"/>
              </a:rPr>
              <a:t>Úspora 30 % energie při otevírání.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Tichý </a:t>
            </a:r>
            <a:r>
              <a:rPr lang="cs-CZ" altLang="cs-CZ" sz="800" b="1" dirty="0">
                <a:latin typeface="Arial" charset="0"/>
              </a:rPr>
              <a:t>chod pouhých </a:t>
            </a:r>
            <a:r>
              <a:rPr lang="cs-CZ" altLang="cs-CZ" sz="800" b="1" dirty="0" smtClean="0">
                <a:latin typeface="Arial" charset="0"/>
              </a:rPr>
              <a:t>35 </a:t>
            </a:r>
            <a:r>
              <a:rPr lang="cs-CZ" altLang="cs-CZ" sz="800" b="1" dirty="0">
                <a:latin typeface="Arial" charset="0"/>
              </a:rPr>
              <a:t>dB(A</a:t>
            </a:r>
            <a:r>
              <a:rPr lang="cs-CZ" altLang="cs-CZ" sz="800" b="1" dirty="0" smtClean="0">
                <a:latin typeface="Arial" charset="0"/>
              </a:rPr>
              <a:t>)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Jeden chladící okruh; Funkce Rychlé chlazení, Rychlé mrazení, Dovolená, Auto nastavení, </a:t>
            </a:r>
            <a:r>
              <a:rPr lang="cs-CZ" altLang="cs-CZ" sz="800" b="1" dirty="0" smtClean="0">
                <a:latin typeface="Arial" charset="0"/>
              </a:rPr>
              <a:t>My Zone Plus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b="1" dirty="0" smtClean="0">
                <a:latin typeface="Arial" charset="0"/>
              </a:rPr>
              <a:t>Humidity Zone</a:t>
            </a:r>
            <a:r>
              <a:rPr lang="cs-CZ" altLang="cs-CZ" sz="800" dirty="0" smtClean="0">
                <a:latin typeface="Arial" charset="0"/>
              </a:rPr>
              <a:t>, Dětská pojistka, Stand by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Elektronické </a:t>
            </a:r>
            <a:r>
              <a:rPr lang="cs-CZ" altLang="cs-CZ" sz="800" dirty="0">
                <a:latin typeface="Arial" charset="0"/>
              </a:rPr>
              <a:t>ovládání teploty </a:t>
            </a:r>
            <a:r>
              <a:rPr lang="cs-CZ" altLang="cs-CZ" sz="800" dirty="0" smtClean="0">
                <a:latin typeface="Arial" charset="0"/>
              </a:rPr>
              <a:t>+1 až +9°C chladnička / -14 až </a:t>
            </a:r>
            <a:r>
              <a:rPr lang="cs-CZ" altLang="cs-CZ" sz="800" dirty="0">
                <a:latin typeface="Arial" charset="0"/>
              </a:rPr>
              <a:t>-</a:t>
            </a:r>
            <a:r>
              <a:rPr lang="cs-CZ" altLang="cs-CZ" sz="800" dirty="0" smtClean="0">
                <a:latin typeface="Arial" charset="0"/>
              </a:rPr>
              <a:t>24°C 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Externí dotykový displej na </a:t>
            </a:r>
            <a:r>
              <a:rPr lang="cs-CZ" altLang="cs-CZ" sz="800" dirty="0" smtClean="0">
                <a:latin typeface="Arial" charset="0"/>
              </a:rPr>
              <a:t>dvířkách; Automatické odmrazování chladničky i mrazáku; Akustický </a:t>
            </a:r>
            <a:r>
              <a:rPr lang="cs-CZ" altLang="cs-CZ" sz="800" dirty="0">
                <a:latin typeface="Arial" charset="0"/>
              </a:rPr>
              <a:t>signál otevřených dvířek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Chladnička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2 +1  skleněné police / 3 přihrádky </a:t>
            </a:r>
            <a:r>
              <a:rPr lang="cs-CZ" altLang="cs-CZ" sz="800" dirty="0">
                <a:latin typeface="Arial" charset="0"/>
              </a:rPr>
              <a:t>ve </a:t>
            </a:r>
            <a:r>
              <a:rPr lang="cs-CZ" altLang="cs-CZ" sz="800" dirty="0" smtClean="0">
                <a:latin typeface="Arial" charset="0"/>
              </a:rPr>
              <a:t>dveřích 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Zásuvka My Zone Plus </a:t>
            </a:r>
            <a:r>
              <a:rPr lang="cs-CZ" altLang="cs-CZ" sz="800" dirty="0" smtClean="0">
                <a:latin typeface="Arial" charset="0"/>
              </a:rPr>
              <a:t>– </a:t>
            </a:r>
            <a:r>
              <a:rPr lang="cs-CZ" altLang="cs-CZ" sz="800" b="1" dirty="0" smtClean="0">
                <a:latin typeface="Arial" charset="0"/>
              </a:rPr>
              <a:t>3 možné nastavení</a:t>
            </a:r>
            <a:r>
              <a:rPr lang="cs-CZ" altLang="cs-CZ" sz="800" dirty="0" smtClean="0">
                <a:latin typeface="Arial" charset="0"/>
              </a:rPr>
              <a:t>: </a:t>
            </a:r>
            <a:r>
              <a:rPr lang="cs-CZ" altLang="cs-CZ" sz="800" dirty="0">
                <a:latin typeface="Arial" charset="0"/>
              </a:rPr>
              <a:t>funkce </a:t>
            </a:r>
            <a:r>
              <a:rPr lang="cs-CZ" altLang="cs-CZ" sz="800" b="1" dirty="0">
                <a:latin typeface="Arial" charset="0"/>
              </a:rPr>
              <a:t>Fruit &amp; Vegetable </a:t>
            </a:r>
            <a:r>
              <a:rPr lang="cs-CZ" altLang="cs-CZ" sz="800" dirty="0">
                <a:latin typeface="Arial" charset="0"/>
              </a:rPr>
              <a:t>(</a:t>
            </a:r>
            <a:r>
              <a:rPr lang="cs-CZ" altLang="cs-CZ" sz="800" dirty="0" smtClean="0">
                <a:latin typeface="Arial" charset="0"/>
              </a:rPr>
              <a:t>ovoce a </a:t>
            </a:r>
            <a:r>
              <a:rPr lang="cs-CZ" altLang="cs-CZ" sz="800" dirty="0">
                <a:latin typeface="Arial" charset="0"/>
              </a:rPr>
              <a:t>zelenina), </a:t>
            </a:r>
            <a:r>
              <a:rPr lang="cs-CZ" altLang="cs-CZ" sz="800" b="1" dirty="0" smtClean="0">
                <a:latin typeface="Arial" charset="0"/>
              </a:rPr>
              <a:t>Quick Cool </a:t>
            </a:r>
            <a:r>
              <a:rPr lang="cs-CZ" altLang="cs-CZ" sz="800" dirty="0" smtClean="0">
                <a:latin typeface="Arial" charset="0"/>
              </a:rPr>
              <a:t>(sýry +2°C), </a:t>
            </a:r>
            <a:r>
              <a:rPr lang="cs-CZ" altLang="cs-CZ" sz="800" b="1" dirty="0" smtClean="0">
                <a:latin typeface="Arial" charset="0"/>
              </a:rPr>
              <a:t>0°Fresh</a:t>
            </a:r>
            <a:r>
              <a:rPr lang="cs-CZ" altLang="cs-CZ" sz="800" dirty="0" smtClean="0">
                <a:latin typeface="Arial" charset="0"/>
              </a:rPr>
              <a:t> (nulová zóna),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Humidity Zone (uchová čerstvé potraviny 2x delší dobu)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Držák na vajíčka, 2x Držák na víno (skládací)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solidFill>
                  <a:schemeClr val="bg1"/>
                </a:solidFill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2 externí </a:t>
            </a: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zásuvky/ </a:t>
            </a: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vanička na výrobu ledu (manuální)</a:t>
            </a:r>
            <a:endParaRPr lang="cs-CZ" altLang="cs-CZ" sz="800" dirty="0">
              <a:solidFill>
                <a:schemeClr val="bg1"/>
              </a:solidFill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34005426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6901018088278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2006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700 x 675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100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2072 x 777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749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108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6511031" y="1037346"/>
            <a:ext cx="90685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</a:p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endParaRPr lang="cs-CZ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7"/>
          <a:stretch/>
        </p:blipFill>
        <p:spPr>
          <a:xfrm>
            <a:off x="7426012" y="1060360"/>
            <a:ext cx="143944" cy="648000"/>
          </a:xfrm>
          <a:prstGeom prst="rect">
            <a:avLst/>
          </a:prstGeom>
        </p:spPr>
      </p:pic>
      <p:sp>
        <p:nvSpPr>
          <p:cNvPr id="22" name="TextovéPole 21"/>
          <p:cNvSpPr txBox="1"/>
          <p:nvPr/>
        </p:nvSpPr>
        <p:spPr>
          <a:xfrm>
            <a:off x="4811250" y="1827691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Total No Frost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Obrázek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758" y="1700808"/>
            <a:ext cx="720000" cy="72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9697" y="951303"/>
            <a:ext cx="720000" cy="720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108" y="4006532"/>
            <a:ext cx="720000" cy="720000"/>
          </a:xfrm>
          <a:prstGeom prst="rect">
            <a:avLst/>
          </a:prstGeom>
        </p:spPr>
      </p:pic>
      <p:sp>
        <p:nvSpPr>
          <p:cNvPr id="29" name="TextovéPole 28"/>
          <p:cNvSpPr txBox="1"/>
          <p:nvPr/>
        </p:nvSpPr>
        <p:spPr>
          <a:xfrm>
            <a:off x="4788024" y="4051329"/>
            <a:ext cx="9144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Zásuvka se 3 režimy: Ovoce a zeleninu/ Sýry/ Nulová zóna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4778244" y="4827818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 tichý chod pouhých 35 dB(A)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4814726" y="5491202"/>
            <a:ext cx="9144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Daylight s šetrným světlem v každém koutě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30" name="TextovéPole 29"/>
          <p:cNvSpPr txBox="1"/>
          <p:nvPr/>
        </p:nvSpPr>
        <p:spPr>
          <a:xfrm>
            <a:off x="4854192" y="980728"/>
            <a:ext cx="862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Obrázek 30"/>
          <p:cNvPicPr>
            <a:picLocks noChangeAspect="1"/>
          </p:cNvPicPr>
          <p:nvPr/>
        </p:nvPicPr>
        <p:blipFill rotWithShape="1">
          <a:blip r:embed="rId7"/>
          <a:srcRect l="3022" t="8817" r="4558" b="5317"/>
          <a:stretch/>
        </p:blipFill>
        <p:spPr>
          <a:xfrm>
            <a:off x="4054778" y="961257"/>
            <a:ext cx="733246" cy="741873"/>
          </a:xfrm>
          <a:prstGeom prst="rect">
            <a:avLst/>
          </a:prstGeom>
        </p:spPr>
      </p:pic>
      <p:pic>
        <p:nvPicPr>
          <p:cNvPr id="37" name="Obrázek 3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244" y="2462062"/>
            <a:ext cx="720000" cy="720000"/>
          </a:xfrm>
          <a:prstGeom prst="rect">
            <a:avLst/>
          </a:prstGeom>
        </p:spPr>
      </p:pic>
      <p:sp>
        <p:nvSpPr>
          <p:cNvPr id="41" name="TextovéPole 40"/>
          <p:cNvSpPr txBox="1"/>
          <p:nvPr/>
        </p:nvSpPr>
        <p:spPr>
          <a:xfrm>
            <a:off x="4793210" y="2420888"/>
            <a:ext cx="8932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Access – samostatný a snadný přístup do mrazáku s 30% úsporou energie</a:t>
            </a:r>
          </a:p>
        </p:txBody>
      </p:sp>
      <p:sp>
        <p:nvSpPr>
          <p:cNvPr id="42" name="TextovéPole 41"/>
          <p:cNvSpPr txBox="1"/>
          <p:nvPr/>
        </p:nvSpPr>
        <p:spPr>
          <a:xfrm>
            <a:off x="4838742" y="3212976"/>
            <a:ext cx="9144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Zásuvka Humidity Zone s filtrem HCS, který udrží až 90 % vlhkosti v prostoru</a:t>
            </a:r>
          </a:p>
        </p:txBody>
      </p:sp>
      <p:pic>
        <p:nvPicPr>
          <p:cNvPr id="43" name="Obrázek 4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9" y="3266524"/>
            <a:ext cx="720000" cy="7200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5436132"/>
            <a:ext cx="720000" cy="72000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309" y="4748142"/>
            <a:ext cx="720000" cy="720000"/>
          </a:xfrm>
          <a:prstGeom prst="rect">
            <a:avLst/>
          </a:prstGeom>
        </p:spPr>
      </p:pic>
      <p:sp>
        <p:nvSpPr>
          <p:cNvPr id="16" name="TextovéPole 15"/>
          <p:cNvSpPr txBox="1"/>
          <p:nvPr/>
        </p:nvSpPr>
        <p:spPr>
          <a:xfrm>
            <a:off x="5723729" y="4432711"/>
            <a:ext cx="35076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sz="800" b="1" dirty="0">
                <a:latin typeface="Arial" charset="0"/>
              </a:rPr>
              <a:t>Konstrukce</a:t>
            </a:r>
          </a:p>
          <a:p>
            <a:pPr>
              <a:spcBef>
                <a:spcPct val="0"/>
              </a:spcBef>
            </a:pPr>
            <a:r>
              <a:rPr lang="cs-CZ" sz="800" dirty="0">
                <a:latin typeface="Arial" charset="0"/>
              </a:rPr>
              <a:t>Osvětlení LED Daylight / Integrované madlo / </a:t>
            </a:r>
          </a:p>
          <a:p>
            <a:pPr>
              <a:spcBef>
                <a:spcPct val="0"/>
              </a:spcBef>
            </a:pPr>
            <a:r>
              <a:rPr lang="cs-CZ" sz="800" dirty="0">
                <a:latin typeface="Arial" charset="0"/>
              </a:rPr>
              <a:t>2 nastavitelné nožičky; 2 kolečka; možnost otočení směru otevírání dveří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68" t="6951" r="13568" b="6951"/>
          <a:stretch/>
        </p:blipFill>
        <p:spPr>
          <a:xfrm>
            <a:off x="6829502" y="1902141"/>
            <a:ext cx="1296145" cy="253057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91" t="6951" r="18191" b="6951"/>
          <a:stretch/>
        </p:blipFill>
        <p:spPr>
          <a:xfrm>
            <a:off x="5675055" y="1476746"/>
            <a:ext cx="1096428" cy="299690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90949"/>
          <a:stretch/>
        </p:blipFill>
        <p:spPr>
          <a:xfrm>
            <a:off x="8331476" y="968614"/>
            <a:ext cx="706388" cy="620688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8450" y="2452186"/>
            <a:ext cx="972588" cy="194517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www.w3.org/XML/1998/namespace"/>
    <ds:schemaRef ds:uri="b4af0723-3826-4aee-ba08-906e8dce3040"/>
    <ds:schemaRef ds:uri="http://schemas.microsoft.com/office/infopath/2007/PartnerControls"/>
    <ds:schemaRef ds:uri="http://purl.org/dc/terms/"/>
    <ds:schemaRef ds:uri="a09af93a-bc92-4cce-8ba3-c8fdbed82e22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2275</TotalTime>
  <Words>144</Words>
  <Application>Microsoft Office PowerPoint</Application>
  <PresentationFormat>Předvádění na obrazovce (4:3)</PresentationFormat>
  <Paragraphs>61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278</cp:revision>
  <cp:lastPrinted>2016-05-31T13:00:02Z</cp:lastPrinted>
  <dcterms:created xsi:type="dcterms:W3CDTF">2015-07-16T11:02:07Z</dcterms:created>
  <dcterms:modified xsi:type="dcterms:W3CDTF">2024-04-04T08:31:16Z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