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1"/>
  </p:sldMasterIdLst>
  <p:sldIdLst>
    <p:sldId id="257" r:id="rId2"/>
  </p:sldIdLst>
  <p:sldSz cx="9144000" cy="6858000" type="screen4x3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78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  <p15:guide id="3" orient="horz" pos="1389" userDrawn="1">
          <p15:clr>
            <a:srgbClr val="A4A3A4"/>
          </p15:clr>
        </p15:guide>
        <p15:guide id="4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125" d="100"/>
          <a:sy n="125" d="100"/>
        </p:scale>
        <p:origin x="254" y="96"/>
      </p:cViewPr>
      <p:guideLst>
        <p:guide orient="horz" pos="2478"/>
        <p:guide orient="horz" pos="2160"/>
        <p:guide orient="horz" pos="1389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73377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08668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89827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 hasCustomPrompt="1"/>
          </p:nvPr>
        </p:nvSpPr>
        <p:spPr>
          <a:xfrm>
            <a:off x="414536" y="410412"/>
            <a:ext cx="7772400" cy="576064"/>
          </a:xfrm>
          <a:prstGeom prst="rect">
            <a:avLst/>
          </a:prstGeom>
        </p:spPr>
        <p:txBody>
          <a:bodyPr anchor="t"/>
          <a:lstStyle>
            <a:lvl1pPr algn="l">
              <a:defRPr sz="2400" b="1" cap="all" baseline="0">
                <a:solidFill>
                  <a:srgbClr val="CC0000"/>
                </a:solidFill>
                <a:latin typeface="Gotham Narrow Bold" pitchFamily="50" charset="0"/>
              </a:defRPr>
            </a:lvl1pPr>
          </a:lstStyle>
          <a:p>
            <a:r>
              <a:rPr lang="cs-CZ" dirty="0"/>
              <a:t>Kliknutím lze upravit</a:t>
            </a:r>
            <a:endParaRPr lang="it-IT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20284" y="1170254"/>
            <a:ext cx="8517700" cy="378271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1800" b="0">
                <a:solidFill>
                  <a:srgbClr val="CC0000"/>
                </a:solidFill>
                <a:latin typeface="Gotham Narrow Light" pitchFamily="50" charset="0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  <p:pic>
        <p:nvPicPr>
          <p:cNvPr id="7" name="bolloH.png"/>
          <p:cNvPicPr/>
          <p:nvPr userDrawn="1"/>
        </p:nvPicPr>
        <p:blipFill>
          <a:blip r:embed="rId2" cstate="print">
            <a:alphaModFix amt="50277"/>
          </a:blip>
          <a:srcRect l="24242" t="42040"/>
          <a:stretch>
            <a:fillRect/>
          </a:stretch>
        </p:blipFill>
        <p:spPr>
          <a:xfrm>
            <a:off x="-16423" y="-27383"/>
            <a:ext cx="3148264" cy="2352183"/>
          </a:xfrm>
          <a:prstGeom prst="rect">
            <a:avLst/>
          </a:prstGeom>
          <a:ln w="12700">
            <a:miter lim="400000"/>
          </a:ln>
        </p:spPr>
      </p:pic>
      <p:sp>
        <p:nvSpPr>
          <p:cNvPr id="10" name="Segnaposto testo 2"/>
          <p:cNvSpPr>
            <a:spLocks noGrp="1"/>
          </p:cNvSpPr>
          <p:nvPr>
            <p:ph type="body" idx="14" hasCustomPrompt="1"/>
          </p:nvPr>
        </p:nvSpPr>
        <p:spPr>
          <a:xfrm>
            <a:off x="467544" y="2420888"/>
            <a:ext cx="3600400" cy="4176464"/>
          </a:xfrm>
          <a:prstGeom prst="rect">
            <a:avLst/>
          </a:prstGeom>
        </p:spPr>
        <p:txBody>
          <a:bodyPr anchor="b"/>
          <a:lstStyle>
            <a:lvl1pPr marL="0" indent="0" algn="l">
              <a:buNone/>
              <a:defRPr sz="600" b="0" i="0">
                <a:solidFill>
                  <a:schemeClr val="tx1">
                    <a:lumMod val="50000"/>
                    <a:lumOff val="50000"/>
                  </a:schemeClr>
                </a:solidFill>
                <a:latin typeface="Gotham Narrow Medium"/>
                <a:cs typeface="Gotham Narrow Medium"/>
              </a:defRPr>
            </a:lvl1pPr>
            <a:lvl2pPr marL="342891" indent="0">
              <a:buNone/>
              <a:defRPr sz="1351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4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6pPr>
            <a:lvl7pPr marL="2057349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8pPr>
            <a:lvl9pPr marL="2743131" indent="0">
              <a:buNone/>
              <a:defRPr sz="1051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dirty="0"/>
              <a:t>Kliknutím lze upravit styly předlohy textu.</a:t>
            </a:r>
          </a:p>
        </p:txBody>
      </p:sp>
    </p:spTree>
    <p:extLst>
      <p:ext uri="{BB962C8B-B14F-4D97-AF65-F5344CB8AC3E}">
        <p14:creationId xmlns:p14="http://schemas.microsoft.com/office/powerpoint/2010/main" val="28832455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022690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166626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14632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758867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23106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994722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4863234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982610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200C46-D848-4F40-BD5D-C53C2B13DC1D}" type="datetimeFigureOut">
              <a:rPr lang="cs-CZ" smtClean="0"/>
              <a:t>21.07.2021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CB2602-5C8C-40B6-9BC1-5A569D89DB5E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2303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10" Type="http://schemas.openxmlformats.org/officeDocument/2006/relationships/image" Target="../media/image10.jpe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Picture 2" descr="L:\marketing\L O G O\HOOVER\logo Hoover 2014\logo_hoover Big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2793" y="5922000"/>
            <a:ext cx="961207" cy="9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4337" y="48975"/>
            <a:ext cx="8165306" cy="432048"/>
          </a:xfrm>
        </p:spPr>
        <p:txBody>
          <a:bodyPr>
            <a:normAutofit fontScale="90000"/>
          </a:bodyPr>
          <a:lstStyle/>
          <a:p>
            <a:r>
              <a:rPr lang="cs-CZ" dirty="0">
                <a:latin typeface="Arial" panose="020B0604020202020204" pitchFamily="34" charset="0"/>
                <a:cs typeface="Arial" panose="020B0604020202020204" pitchFamily="34" charset="0"/>
              </a:rPr>
              <a:t>HF21F25 011 - akumulátorový vysavač H-Free 2IN1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8023" y="432044"/>
            <a:ext cx="9074989" cy="410146"/>
          </a:xfrm>
        </p:spPr>
        <p:txBody>
          <a:bodyPr>
            <a:noAutofit/>
          </a:bodyPr>
          <a:lstStyle/>
          <a:p>
            <a:pPr algn="ctr"/>
            <a:r>
              <a:rPr lang="cs-CZ" sz="14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Multifunkční – tyčový a ruční akumulátorový vysavač, lehký a všestranný, samostatný cyklón, 25,9 V Lion baterie, 45min provoz, kompaktní složení rukojeti</a:t>
            </a:r>
            <a:endParaRPr lang="en-US" sz="1400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Zástupný symbol pro text 3"/>
          <p:cNvSpPr>
            <a:spLocks noGrp="1"/>
          </p:cNvSpPr>
          <p:nvPr>
            <p:ph type="body" idx="14"/>
          </p:nvPr>
        </p:nvSpPr>
        <p:spPr>
          <a:xfrm>
            <a:off x="156233" y="785711"/>
            <a:ext cx="3984397" cy="6045453"/>
          </a:xfrm>
        </p:spPr>
        <p:txBody>
          <a:bodyPr anchor="t">
            <a:noAutofit/>
          </a:bodyPr>
          <a:lstStyle/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Výkon a vlastnosti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(V)	25,9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Doba provozu baterie (min)	45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Počet článků baterie 	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Typ baterie		H-LAB Ultra </a:t>
            </a:r>
            <a:r>
              <a:rPr lang="cs-CZ" altLang="cs-CZ" sz="900" dirty="0" err="1">
                <a:solidFill>
                  <a:schemeClr val="tx1"/>
                </a:solidFill>
                <a:latin typeface="Arial" panose="020B0604020202020204" pitchFamily="34" charset="0"/>
              </a:rPr>
              <a:t>Power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 Lithium Ion (LION)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Funkce a výbava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Možnost složit rukojeť pro kompaktní uložení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Systém separace prachu	Samostatný cyklón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Předmotorový filtr		Omyvatelný Pěnový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Jmenovité napětí (nabíječky) (V)	230-240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trvání prvního nabíjení (hod)	2,5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Rychlé nabíjení (doba potřebná k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dobití z plně vybitého stavu (hod)	2,5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Délka kabelu nabíječky (m)	1,5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Nastavení výkonu		ANO (Režim pro všechny povrchy, 			Turbo režim)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ukazatel napájení	Ano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ukazatel provozu	Ano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LED osvětlení hubice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Objem nádoby na prach (l)	0,4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Montáž na stěnu	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Uložení příslušenství 	Na těle 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Snadné vyjímání kartáče z hubice	Ano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Parkovací pozice		Ano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Příslušenství</a:t>
            </a: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	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Motorizovaná hubice pro koberec a tvrdou podlahu s LED osvětlením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Postranní štětiny na hubici pro lepší čištění rohů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Prachový kartáč a štěrbinová hubice 2v1 uložené na těle</a:t>
            </a: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Kartáč pro intenzivní čištění všech typů podlah</a:t>
            </a:r>
          </a:p>
          <a:p>
            <a:pPr>
              <a:spcBef>
                <a:spcPct val="0"/>
              </a:spcBef>
            </a:pPr>
            <a:endParaRPr lang="cs-CZ" altLang="cs-CZ" sz="900" b="1" dirty="0">
              <a:solidFill>
                <a:schemeClr val="tx1"/>
              </a:solidFill>
              <a:latin typeface="Arial" panose="020B0604020202020204" pitchFamily="34" charset="0"/>
            </a:endParaRPr>
          </a:p>
          <a:p>
            <a:pPr>
              <a:spcBef>
                <a:spcPct val="0"/>
              </a:spcBef>
            </a:pPr>
            <a:r>
              <a:rPr lang="cs-CZ" altLang="cs-CZ" sz="900" b="1" dirty="0">
                <a:solidFill>
                  <a:schemeClr val="tx1"/>
                </a:solidFill>
                <a:latin typeface="Arial" panose="020B0604020202020204" pitchFamily="34" charset="0"/>
              </a:rPr>
              <a:t>Logistická data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Kód		39400970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EAN kód		8059019034416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Barva		obsidiánová šedá s jasně červenou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výrobku v x š x h (cm)	109,9 x 17,8 x 30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Čistá váha výrobku (kg)	2,9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Rozměry balení v x š x h (cm)	23 x 28,5 x 64,7</a:t>
            </a:r>
          </a:p>
          <a:p>
            <a:pPr>
              <a:spcBef>
                <a:spcPct val="0"/>
              </a:spcBef>
            </a:pPr>
            <a:r>
              <a:rPr lang="cs-CZ" altLang="cs-CZ" sz="900" dirty="0">
                <a:solidFill>
                  <a:schemeClr val="tx1"/>
                </a:solidFill>
                <a:latin typeface="Arial" panose="020B0604020202020204" pitchFamily="34" charset="0"/>
              </a:rPr>
              <a:t>Hrubá váha s obalem (kg)	4,1</a:t>
            </a:r>
          </a:p>
          <a:p>
            <a:pPr>
              <a:spcBef>
                <a:spcPct val="0"/>
              </a:spcBef>
            </a:pPr>
            <a:endParaRPr lang="cs-CZ" altLang="cs-CZ" sz="900" dirty="0">
              <a:solidFill>
                <a:schemeClr val="tx1"/>
              </a:solidFill>
              <a:latin typeface="Arial" panose="020B0604020202020204" pitchFamily="34" charset="0"/>
            </a:endParaRPr>
          </a:p>
        </p:txBody>
      </p:sp>
      <p:cxnSp>
        <p:nvCxnSpPr>
          <p:cNvPr id="5" name="Straight Connector 4"/>
          <p:cNvCxnSpPr/>
          <p:nvPr/>
        </p:nvCxnSpPr>
        <p:spPr>
          <a:xfrm>
            <a:off x="4139932" y="1067303"/>
            <a:ext cx="0" cy="5004000"/>
          </a:xfrm>
          <a:prstGeom prst="line">
            <a:avLst/>
          </a:prstGeom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5678604" y="1067314"/>
            <a:ext cx="0" cy="500400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23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786" y="1075067"/>
            <a:ext cx="720000" cy="720000"/>
          </a:xfrm>
          <a:prstGeom prst="rect">
            <a:avLst/>
          </a:prstGeom>
        </p:spPr>
      </p:pic>
      <p:sp>
        <p:nvSpPr>
          <p:cNvPr id="25" name="TextBox 22"/>
          <p:cNvSpPr txBox="1"/>
          <p:nvPr/>
        </p:nvSpPr>
        <p:spPr>
          <a:xfrm>
            <a:off x="4849052" y="1162790"/>
            <a:ext cx="8626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BEZDRÁTOVÝ VYSAVAČ</a:t>
            </a:r>
          </a:p>
          <a:p>
            <a:pPr algn="ctr"/>
            <a:endParaRPr lang="cs-CZ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DOBA PROVOZU</a:t>
            </a: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45 MIN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8026" y="2690507"/>
            <a:ext cx="720000" cy="720000"/>
          </a:xfrm>
          <a:prstGeom prst="rect">
            <a:avLst/>
          </a:prstGeom>
        </p:spPr>
      </p:pic>
      <p:sp>
        <p:nvSpPr>
          <p:cNvPr id="28" name="TextBox 22"/>
          <p:cNvSpPr txBox="1"/>
          <p:nvPr/>
        </p:nvSpPr>
        <p:spPr>
          <a:xfrm>
            <a:off x="4925342" y="2809854"/>
            <a:ext cx="766798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RYCHLÉ NABÍJENÍ – POUZE 2,5 HOD DO PLNÉHO NABITÍ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4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22157" y="3495244"/>
            <a:ext cx="720000" cy="720000"/>
          </a:xfrm>
          <a:prstGeom prst="rect">
            <a:avLst/>
          </a:prstGeom>
        </p:spPr>
      </p:pic>
      <p:sp>
        <p:nvSpPr>
          <p:cNvPr id="42" name="TextBox 22"/>
          <p:cNvSpPr txBox="1"/>
          <p:nvPr/>
        </p:nvSpPr>
        <p:spPr>
          <a:xfrm>
            <a:off x="4925608" y="3669939"/>
            <a:ext cx="73155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MOTORIZOVANÁ HUBICE S LED OSVĚTLENÍM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9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7163" y="4297464"/>
            <a:ext cx="720000" cy="720000"/>
          </a:xfrm>
          <a:prstGeom prst="rect">
            <a:avLst/>
          </a:prstGeom>
        </p:spPr>
      </p:pic>
      <p:sp>
        <p:nvSpPr>
          <p:cNvPr id="40" name="TextBox 22"/>
          <p:cNvSpPr txBox="1"/>
          <p:nvPr/>
        </p:nvSpPr>
        <p:spPr>
          <a:xfrm>
            <a:off x="4880429" y="4423164"/>
            <a:ext cx="82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SLOŽITELNÁ RUKOJEŤ PRO KOMPAKTNÍ ULOŽENÍ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7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53661" y="5139221"/>
            <a:ext cx="720000" cy="720000"/>
          </a:xfrm>
          <a:prstGeom prst="rect">
            <a:avLst/>
          </a:prstGeom>
        </p:spPr>
      </p:pic>
      <p:sp>
        <p:nvSpPr>
          <p:cNvPr id="48" name="TextBox 22"/>
          <p:cNvSpPr txBox="1"/>
          <p:nvPr/>
        </p:nvSpPr>
        <p:spPr>
          <a:xfrm>
            <a:off x="4893773" y="5278287"/>
            <a:ext cx="82813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PŘÍSLUŠENSTVÍ 2V1 ULOŽENÉ PŘÍMO V TĚLE VYSAVAČE</a:t>
            </a:r>
            <a:endParaRPr lang="en-US" sz="451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" name="Picture 21" descr="Hoover_kolecko-H_red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4165" y="1888622"/>
            <a:ext cx="720000" cy="720000"/>
          </a:xfrm>
          <a:prstGeom prst="rect">
            <a:avLst/>
          </a:prstGeom>
        </p:spPr>
      </p:pic>
      <p:sp>
        <p:nvSpPr>
          <p:cNvPr id="31" name="TextBox 22"/>
          <p:cNvSpPr txBox="1"/>
          <p:nvPr/>
        </p:nvSpPr>
        <p:spPr>
          <a:xfrm>
            <a:off x="4923468" y="2028614"/>
            <a:ext cx="7501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sz="6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VYJÍMATELNÝ RUČNÍ VYSAVAČ </a:t>
            </a:r>
            <a:endParaRPr lang="en-US" sz="6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Rettangolo 35">
            <a:extLst>
              <a:ext uri="{FF2B5EF4-FFF2-40B4-BE49-F238E27FC236}">
                <a16:creationId xmlns:a16="http://schemas.microsoft.com/office/drawing/2014/main" id="{E464B96F-D476-4B04-B321-559570207763}"/>
              </a:ext>
            </a:extLst>
          </p:cNvPr>
          <p:cNvSpPr/>
          <p:nvPr/>
        </p:nvSpPr>
        <p:spPr>
          <a:xfrm>
            <a:off x="5872883" y="1162790"/>
            <a:ext cx="14895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it-IT" b="1" dirty="0">
                <a:solidFill>
                  <a:srgbClr val="DC1F29"/>
                </a:solidFill>
                <a:latin typeface="Trebuchet MS" panose="020B0603020202020204" pitchFamily="34" charset="0"/>
              </a:rPr>
              <a:t>H</a:t>
            </a:r>
            <a:r>
              <a:rPr lang="it-IT" b="1" dirty="0">
                <a:latin typeface="Trebuchet MS" panose="020B0603020202020204" pitchFamily="34" charset="0"/>
              </a:rPr>
              <a:t>-FREE </a:t>
            </a:r>
            <a:r>
              <a:rPr lang="it-IT" dirty="0">
                <a:latin typeface="Trebuchet MS" panose="020B0603020202020204" pitchFamily="34" charset="0"/>
              </a:rPr>
              <a:t>2IN1</a:t>
            </a:r>
          </a:p>
        </p:txBody>
      </p:sp>
      <p:pic>
        <p:nvPicPr>
          <p:cNvPr id="37" name="Immagine 10">
            <a:extLst>
              <a:ext uri="{FF2B5EF4-FFF2-40B4-BE49-F238E27FC236}">
                <a16:creationId xmlns:a16="http://schemas.microsoft.com/office/drawing/2014/main" id="{89FC54B0-CF40-42B4-A8DA-AD33CCB7DA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4122" y="1585536"/>
            <a:ext cx="1489510" cy="4154416"/>
          </a:xfrm>
          <a:prstGeom prst="rect">
            <a:avLst/>
          </a:prstGeom>
        </p:spPr>
      </p:pic>
      <p:pic>
        <p:nvPicPr>
          <p:cNvPr id="44" name="Immagine 30">
            <a:extLst>
              <a:ext uri="{FF2B5EF4-FFF2-40B4-BE49-F238E27FC236}">
                <a16:creationId xmlns:a16="http://schemas.microsoft.com/office/drawing/2014/main" id="{BF1E8351-5207-4E9E-B8E3-3762A19B67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173771" y="1100723"/>
            <a:ext cx="720002" cy="720002"/>
          </a:xfrm>
          <a:prstGeom prst="ellipse">
            <a:avLst/>
          </a:prstGeom>
        </p:spPr>
      </p:pic>
      <p:pic>
        <p:nvPicPr>
          <p:cNvPr id="45" name="Immagine 7">
            <a:extLst>
              <a:ext uri="{FF2B5EF4-FFF2-40B4-BE49-F238E27FC236}">
                <a16:creationId xmlns:a16="http://schemas.microsoft.com/office/drawing/2014/main" id="{E7EC9E2D-7583-4548-9D59-A0DE96389CB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509" b="947"/>
          <a:stretch/>
        </p:blipFill>
        <p:spPr>
          <a:xfrm>
            <a:off x="4168493" y="1912516"/>
            <a:ext cx="741123" cy="738941"/>
          </a:xfrm>
          <a:prstGeom prst="ellipse">
            <a:avLst/>
          </a:prstGeom>
        </p:spPr>
      </p:pic>
      <p:pic>
        <p:nvPicPr>
          <p:cNvPr id="50" name="Immagine 21">
            <a:extLst>
              <a:ext uri="{FF2B5EF4-FFF2-40B4-BE49-F238E27FC236}">
                <a16:creationId xmlns:a16="http://schemas.microsoft.com/office/drawing/2014/main" id="{63E2F4B1-63D7-49BC-B38B-2A36B2DCB09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88113" y="2705880"/>
            <a:ext cx="741123" cy="741123"/>
          </a:xfrm>
          <a:prstGeom prst="ellipse">
            <a:avLst/>
          </a:prstGeom>
        </p:spPr>
      </p:pic>
      <p:pic>
        <p:nvPicPr>
          <p:cNvPr id="53" name="Immagine 23">
            <a:extLst>
              <a:ext uri="{FF2B5EF4-FFF2-40B4-BE49-F238E27FC236}">
                <a16:creationId xmlns:a16="http://schemas.microsoft.com/office/drawing/2014/main" id="{6414CC47-DB12-494E-BB51-2FA9F73B34A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89071" y="4351950"/>
            <a:ext cx="716149" cy="717838"/>
          </a:xfrm>
          <a:prstGeom prst="ellipse">
            <a:avLst/>
          </a:prstGeom>
        </p:spPr>
      </p:pic>
      <p:pic>
        <p:nvPicPr>
          <p:cNvPr id="54" name="Immagine 9">
            <a:extLst>
              <a:ext uri="{FF2B5EF4-FFF2-40B4-BE49-F238E27FC236}">
                <a16:creationId xmlns:a16="http://schemas.microsoft.com/office/drawing/2014/main" id="{30217AE9-1DB4-4AF8-86B1-C487DE2D9FE1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09236" y="5150961"/>
            <a:ext cx="707015" cy="708682"/>
          </a:xfrm>
          <a:prstGeom prst="ellipse">
            <a:avLst/>
          </a:prstGeom>
        </p:spPr>
      </p:pic>
      <p:pic>
        <p:nvPicPr>
          <p:cNvPr id="55" name="Immagine 42">
            <a:extLst>
              <a:ext uri="{FF2B5EF4-FFF2-40B4-BE49-F238E27FC236}">
                <a16:creationId xmlns:a16="http://schemas.microsoft.com/office/drawing/2014/main" id="{E29771E3-DB7E-43CC-B945-921520448C81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583"/>
          <a:stretch/>
        </p:blipFill>
        <p:spPr>
          <a:xfrm>
            <a:off x="4182509" y="3556404"/>
            <a:ext cx="719777" cy="717838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val="2461921117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Moti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i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i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9451</TotalTime>
  <Words>340</Words>
  <Application>Microsoft Office PowerPoint</Application>
  <PresentationFormat>Předvádění na obrazovce (4:3)</PresentationFormat>
  <Paragraphs>53</Paragraphs>
  <Slides>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7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</vt:i4>
      </vt:variant>
    </vt:vector>
  </HeadingPairs>
  <TitlesOfParts>
    <vt:vector size="9" baseType="lpstr">
      <vt:lpstr>Arial</vt:lpstr>
      <vt:lpstr>Calibri</vt:lpstr>
      <vt:lpstr>Calibri Light</vt:lpstr>
      <vt:lpstr>Gotham Narrow Bold</vt:lpstr>
      <vt:lpstr>Gotham Narrow Light</vt:lpstr>
      <vt:lpstr>Gotham Narrow Medium</vt:lpstr>
      <vt:lpstr>Trebuchet MS</vt:lpstr>
      <vt:lpstr>Motiv Office</vt:lpstr>
      <vt:lpstr>HF21F25 011 - akumulátorový vysavač H-Free 2IN1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CP70_CP50011 - SÁČKOVÝ vysavač CAPTURE</dc:title>
  <dc:creator>Martina Křižáková</dc:creator>
  <cp:lastModifiedBy>Karla Kosnarová</cp:lastModifiedBy>
  <cp:revision>151</cp:revision>
  <cp:lastPrinted>2016-03-31T14:41:45Z</cp:lastPrinted>
  <dcterms:created xsi:type="dcterms:W3CDTF">2016-03-31T13:54:55Z</dcterms:created>
  <dcterms:modified xsi:type="dcterms:W3CDTF">2021-07-27T05:26:40Z</dcterms:modified>
</cp:coreProperties>
</file>