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10.10.2024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BS 49SB8G-S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plněná automatická pračka </a:t>
            </a:r>
            <a:r>
              <a:rPr lang="cs-CZ" altLang="cs-CZ" sz="1400" dirty="0" smtClean="0">
                <a:latin typeface="Arial" charset="0"/>
              </a:rPr>
              <a:t>SLIM ProWash </a:t>
            </a:r>
            <a:r>
              <a:rPr lang="cs-CZ" altLang="cs-CZ" sz="1400" dirty="0" smtClean="0">
                <a:latin typeface="Arial" charset="0"/>
              </a:rPr>
              <a:t>700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400" dirty="0" smtClean="0">
                <a:solidFill>
                  <a:srgbClr val="706F6F"/>
                </a:solidFill>
                <a:latin typeface="Arial" charset="0"/>
              </a:rPr>
              <a:t>Wifi + Bluetooth, pára, dotykový displej s češtinou, invertorový motor Speed Drive, Hygienická sada, </a:t>
            </a:r>
            <a:r>
              <a:rPr lang="cs-CZ" altLang="cs-CZ" sz="1400" b="1" dirty="0" smtClean="0">
                <a:solidFill>
                  <a:srgbClr val="706F6F"/>
                </a:solidFill>
                <a:latin typeface="Arial" charset="0"/>
              </a:rPr>
              <a:t>A-20 </a:t>
            </a:r>
            <a:r>
              <a:rPr lang="cs-CZ" altLang="cs-CZ" sz="1400" b="1" dirty="0">
                <a:solidFill>
                  <a:srgbClr val="706F6F"/>
                </a:solidFill>
                <a:latin typeface="Arial" charset="0"/>
              </a:rPr>
              <a:t>%</a:t>
            </a:r>
            <a:endParaRPr lang="cs-CZ" altLang="cs-CZ" sz="1400" b="1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836712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</a:t>
            </a:r>
            <a:r>
              <a:rPr lang="cs-CZ" altLang="cs-CZ" sz="800" b="1" dirty="0" smtClean="0">
                <a:latin typeface="Arial" charset="0"/>
              </a:rPr>
              <a:t>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2019/2014)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Marketingové označení en.  účinnosti: o 2</a:t>
            </a:r>
            <a:r>
              <a:rPr lang="cs-CZ" altLang="cs-CZ" sz="800" b="1" dirty="0" smtClean="0">
                <a:latin typeface="Arial" charset="0"/>
              </a:rPr>
              <a:t>0 </a:t>
            </a:r>
            <a:r>
              <a:rPr lang="cs-CZ" altLang="cs-CZ" sz="800" b="1" dirty="0">
                <a:latin typeface="Arial" charset="0"/>
              </a:rPr>
              <a:t>% úspornější než třída A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Jmenovitá </a:t>
            </a:r>
            <a:r>
              <a:rPr lang="cs-CZ" altLang="cs-CZ" sz="800" dirty="0">
                <a:latin typeface="Arial" charset="0"/>
              </a:rPr>
              <a:t>kapacita (kg)		</a:t>
            </a:r>
            <a:r>
              <a:rPr lang="cs-CZ" altLang="cs-CZ" sz="800" dirty="0" smtClean="0">
                <a:latin typeface="Arial" charset="0"/>
              </a:rPr>
              <a:t>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 cyklus programu Eco 40-60 (kWh) 	</a:t>
            </a:r>
            <a:r>
              <a:rPr lang="cs-CZ" altLang="cs-CZ" sz="800" dirty="0" smtClean="0">
                <a:latin typeface="Arial" charset="0"/>
              </a:rPr>
              <a:t>0,396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na 100 cyklů programu Eco 40-60 (kWh)	</a:t>
            </a:r>
            <a:r>
              <a:rPr lang="cs-CZ" altLang="cs-CZ" sz="800" dirty="0" smtClean="0">
                <a:latin typeface="Arial" charset="0"/>
              </a:rPr>
              <a:t>40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1 cyklus v programu Eco 40-60 (l) 	</a:t>
            </a:r>
            <a:r>
              <a:rPr lang="cs-CZ" altLang="cs-CZ" sz="800" dirty="0" smtClean="0">
                <a:latin typeface="Arial" charset="0"/>
              </a:rPr>
              <a:t>44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Otáčky při odstřeďování (ot./min)		</a:t>
            </a:r>
            <a:r>
              <a:rPr lang="cs-CZ" altLang="cs-CZ" sz="800" dirty="0" smtClean="0">
                <a:latin typeface="Arial" charset="0"/>
              </a:rPr>
              <a:t>1330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sušení odstřeďováním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Trvání programu Eco 40-60 (h:min)		</a:t>
            </a:r>
            <a:r>
              <a:rPr lang="cs-CZ" altLang="cs-CZ" sz="800" dirty="0" smtClean="0">
                <a:latin typeface="Arial" charset="0"/>
              </a:rPr>
              <a:t>3:48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ve fázi odstřeďování (dB(A) re 1 pW) 	</a:t>
            </a:r>
            <a:r>
              <a:rPr lang="cs-CZ" altLang="cs-CZ" sz="800" dirty="0" smtClean="0">
                <a:latin typeface="Arial" charset="0"/>
              </a:rPr>
              <a:t>72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 při odstřeďování	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Wifi + Bluetooth připojení - možnost ovládat pračku </a:t>
            </a:r>
            <a:r>
              <a:rPr lang="cs-CZ" altLang="cs-CZ" sz="800" b="1" dirty="0">
                <a:latin typeface="Arial" charset="0"/>
              </a:rPr>
              <a:t>přes aplikaci </a:t>
            </a:r>
            <a:r>
              <a:rPr lang="cs-CZ" altLang="cs-CZ" sz="800" b="1" dirty="0" smtClean="0">
                <a:latin typeface="Arial" charset="0"/>
              </a:rPr>
              <a:t>hOn </a:t>
            </a:r>
            <a:r>
              <a:rPr lang="cs-CZ" altLang="cs-CZ" sz="800" b="1" dirty="0" smtClean="0">
                <a:latin typeface="Arial" panose="020B0604020202020204" pitchFamily="34" charset="0"/>
              </a:rPr>
              <a:t>se </a:t>
            </a:r>
            <a:r>
              <a:rPr lang="cs-CZ" altLang="cs-CZ" sz="800" b="1" dirty="0">
                <a:latin typeface="Arial" panose="020B0604020202020204" pitchFamily="34" charset="0"/>
              </a:rPr>
              <a:t>širokou škálou dodatečných informací a </a:t>
            </a:r>
            <a:r>
              <a:rPr lang="cs-CZ" altLang="cs-CZ" sz="800" b="1" dirty="0" smtClean="0">
                <a:latin typeface="Arial" panose="020B0604020202020204" pitchFamily="34" charset="0"/>
              </a:rPr>
              <a:t>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</a:t>
            </a:r>
            <a:r>
              <a:rPr lang="cs-CZ" altLang="cs-CZ" sz="800" b="1" dirty="0" smtClean="0">
                <a:latin typeface="Arial" panose="020B0604020202020204" pitchFamily="34" charset="0"/>
              </a:rPr>
              <a:t>asistenty Alexa a Google (pouze v ENG)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panose="020B0604020202020204" pitchFamily="34" charset="0"/>
              </a:rPr>
              <a:t>Snap&amp;Wash – vyfoť prádlo a aplikace vybere nejvhodnější rychlý cyklus s dalšími nastaveními</a:t>
            </a:r>
            <a:endParaRPr lang="cs-CZ" altLang="cs-CZ" sz="800" b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ProActive EcoWash </a:t>
            </a:r>
            <a:r>
              <a:rPr lang="cs-CZ" altLang="cs-CZ" sz="800" b="1" dirty="0">
                <a:latin typeface="Arial" charset="0"/>
              </a:rPr>
              <a:t>- směs pracího prostředku a vody je nastříkána přímo na oděvy a díky speciální patentované rotaci bubnu uchová barvy dvakrát déle jasnější a přitom zachovává vlákna čtyřikrát déle ve svém původním stavu . </a:t>
            </a:r>
            <a:r>
              <a:rPr lang="cs-CZ" altLang="cs-CZ" sz="800" i="1" dirty="0">
                <a:latin typeface="Arial" charset="0"/>
              </a:rPr>
              <a:t>** certifikováno Ritex </a:t>
            </a:r>
            <a:r>
              <a:rPr lang="cs-CZ" altLang="cs-CZ" sz="800" i="1" dirty="0" smtClean="0">
                <a:latin typeface="Arial" charset="0"/>
              </a:rPr>
              <a:t>24CR00126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Smart </a:t>
            </a:r>
            <a:r>
              <a:rPr lang="cs-CZ" altLang="cs-CZ" sz="800" b="1" dirty="0">
                <a:latin typeface="Arial" charset="0"/>
              </a:rPr>
              <a:t>Wash - automaticky přizpůsobí účinnost praní objemu a typu náplně pro nejlepší výsledky. </a:t>
            </a:r>
            <a:r>
              <a:rPr lang="cs-CZ" altLang="cs-CZ" sz="800" b="1" dirty="0" smtClean="0">
                <a:latin typeface="Arial" charset="0"/>
              </a:rPr>
              <a:t>Dokonalé smísení vody </a:t>
            </a:r>
            <a:r>
              <a:rPr lang="cs-CZ" altLang="cs-CZ" sz="800" b="1" dirty="0">
                <a:latin typeface="Arial" charset="0"/>
              </a:rPr>
              <a:t>a pracího </a:t>
            </a:r>
            <a:r>
              <a:rPr lang="cs-CZ" altLang="cs-CZ" sz="800" b="1" dirty="0" smtClean="0">
                <a:latin typeface="Arial" charset="0"/>
              </a:rPr>
              <a:t>prostředku umožňuje prát již při </a:t>
            </a:r>
            <a:r>
              <a:rPr lang="cs-CZ" altLang="cs-CZ" sz="800" b="1" dirty="0">
                <a:latin typeface="Arial" charset="0"/>
              </a:rPr>
              <a:t>teplotě 30 °C </a:t>
            </a:r>
            <a:r>
              <a:rPr lang="cs-CZ" altLang="cs-CZ" sz="800" b="1" dirty="0" smtClean="0">
                <a:latin typeface="Arial" charset="0"/>
              </a:rPr>
              <a:t>s perfektní účinností.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 Silent Motion Technology – redukce vibrací, nízká hlučnost ve třídě 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Hygienická sada – gumové těsnění s úpravou proti plísním a bakteriím, Smart Dual Spray s duálním ostřikováním dvířek na konci cyklu a program Čištění bubnu zajistí absolutní hygienu pračky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Šetrný buben s polštářkovými povrchem pro jemnou péči o prádlo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Energetická </a:t>
            </a:r>
            <a:r>
              <a:rPr lang="cs-CZ" altLang="cs-CZ" sz="800" b="1" dirty="0">
                <a:latin typeface="Arial" charset="0"/>
              </a:rPr>
              <a:t>spotřeba je o 2</a:t>
            </a:r>
            <a:r>
              <a:rPr lang="cs-CZ" altLang="cs-CZ" sz="800" b="1" dirty="0" smtClean="0">
                <a:latin typeface="Arial" charset="0"/>
              </a:rPr>
              <a:t>0 % nižší než ve třídě 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16 programů základních + Wifi programy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Eco </a:t>
            </a:r>
            <a:r>
              <a:rPr lang="cs-CZ" altLang="cs-CZ" sz="800" dirty="0">
                <a:latin typeface="Arial" charset="0"/>
              </a:rPr>
              <a:t>40 – 60°, </a:t>
            </a:r>
            <a:r>
              <a:rPr lang="cs-CZ" altLang="cs-CZ" sz="800" dirty="0" smtClean="0">
                <a:latin typeface="Arial" charset="0"/>
              </a:rPr>
              <a:t>Speciální 39 min, Rychlý, 20 °C Studené praní, </a:t>
            </a:r>
            <a:r>
              <a:rPr lang="cs-CZ" altLang="cs-CZ" sz="800" b="1" dirty="0" smtClean="0">
                <a:latin typeface="Arial" charset="0"/>
              </a:rPr>
              <a:t>Dezinfekční (parní)</a:t>
            </a:r>
            <a:r>
              <a:rPr lang="cs-CZ" altLang="cs-CZ" sz="800" dirty="0" smtClean="0">
                <a:latin typeface="Arial" charset="0"/>
              </a:rPr>
              <a:t>, </a:t>
            </a:r>
            <a:r>
              <a:rPr lang="cs-CZ" altLang="cs-CZ" sz="800" b="1" dirty="0" smtClean="0">
                <a:latin typeface="Arial" charset="0"/>
              </a:rPr>
              <a:t>Hygienický Plus 59 min (parní), </a:t>
            </a:r>
            <a:r>
              <a:rPr lang="cs-CZ" altLang="cs-CZ" sz="800" dirty="0" smtClean="0">
                <a:latin typeface="Arial" charset="0"/>
              </a:rPr>
              <a:t>Bavlna, Jemné, Máchání, </a:t>
            </a:r>
            <a:r>
              <a:rPr lang="cs-CZ" altLang="cs-CZ" sz="800" dirty="0">
                <a:latin typeface="Arial" charset="0"/>
              </a:rPr>
              <a:t>Odčerpání + Odstřeďování, </a:t>
            </a:r>
            <a:r>
              <a:rPr lang="cs-CZ" altLang="cs-CZ" sz="800" dirty="0" smtClean="0">
                <a:latin typeface="Arial" charset="0"/>
              </a:rPr>
              <a:t>Čištění bubnu, Smart Wash, Ruční praní, Syntetika a barevné, Džíny, Bílé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Odložený </a:t>
            </a:r>
            <a:r>
              <a:rPr lang="cs-CZ" altLang="cs-CZ" sz="800" dirty="0">
                <a:latin typeface="Arial" charset="0"/>
              </a:rPr>
              <a:t>start až 24 hod, Nastavení teploty </a:t>
            </a:r>
            <a:r>
              <a:rPr lang="cs-CZ" altLang="cs-CZ" sz="800" dirty="0" smtClean="0">
                <a:latin typeface="Arial" charset="0"/>
              </a:rPr>
              <a:t>praní a otáček </a:t>
            </a:r>
            <a:r>
              <a:rPr lang="cs-CZ" altLang="cs-CZ" sz="800" dirty="0">
                <a:latin typeface="Arial" charset="0"/>
              </a:rPr>
              <a:t>odstřeďování, </a:t>
            </a:r>
            <a:r>
              <a:rPr lang="cs-CZ" altLang="cs-CZ" sz="800" dirty="0" smtClean="0">
                <a:latin typeface="Arial" charset="0"/>
              </a:rPr>
              <a:t>Rychlé praní, Intenzivní, Proti pomačkání, Noční, Předpírka, Extra máchání, Zablokování tlačítek, Nastavení jazyka a zvuku, Wifi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Bezpečnostní </a:t>
            </a:r>
            <a:r>
              <a:rPr lang="cs-CZ" altLang="cs-CZ" sz="800" dirty="0">
                <a:latin typeface="Arial" charset="0"/>
              </a:rPr>
              <a:t>zámek </a:t>
            </a:r>
            <a:r>
              <a:rPr lang="cs-CZ" altLang="cs-CZ" sz="800" dirty="0" smtClean="0">
                <a:latin typeface="Arial" charset="0"/>
              </a:rPr>
              <a:t>dveří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Ochrana proti úniku vody Antioverflow; Ochrana proti přepěnění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Dotykový LCD displej v CZ i SK; Invertorový motor Speed Drive –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bubnu 55 l; Materiál bubnu Nerez/ vany Silitech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812820" y="2592237"/>
            <a:ext cx="855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Hloubkový program Hygienický             Plus 59 min s párou</a:t>
            </a:r>
            <a:endParaRPr lang="cs-CZ" sz="8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46" name="TextovéPole 45"/>
          <p:cNvSpPr txBox="1"/>
          <p:nvPr/>
        </p:nvSpPr>
        <p:spPr>
          <a:xfrm>
            <a:off x="4855153" y="3369266"/>
            <a:ext cx="72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Dezinfekční s párou pro odstranění pylů a alergenů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732840" y="4862711"/>
            <a:ext cx="33123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31020428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8059019100586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Antracitová s černými dvířky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600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520 celková 		hloubka, 466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m bez 		připojení na vodu a odpad)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69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650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737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49" name="TextovéPole 48"/>
          <p:cNvSpPr txBox="1"/>
          <p:nvPr/>
        </p:nvSpPr>
        <p:spPr>
          <a:xfrm>
            <a:off x="4859965" y="5056289"/>
            <a:ext cx="748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Textový LCD displej v CZ i SK</a:t>
            </a:r>
            <a:endParaRPr lang="cs-CZ" sz="800" dirty="0"/>
          </a:p>
        </p:txBody>
      </p:sp>
      <p:sp>
        <p:nvSpPr>
          <p:cNvPr id="50" name="TextovéPole 49"/>
          <p:cNvSpPr txBox="1"/>
          <p:nvPr/>
        </p:nvSpPr>
        <p:spPr>
          <a:xfrm>
            <a:off x="4860032" y="1759696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sp>
        <p:nvSpPr>
          <p:cNvPr id="51" name="TextovéPole 50"/>
          <p:cNvSpPr txBox="1"/>
          <p:nvPr/>
        </p:nvSpPr>
        <p:spPr>
          <a:xfrm>
            <a:off x="4899168" y="5733256"/>
            <a:ext cx="7920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Smart Dual Spray -ostřikování dvířek a těsnění na konci cyklu pro čistou pračku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60032" y="427575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Program pro Čištění bubnu při 60 °C</a:t>
            </a:r>
            <a:endParaRPr lang="cs-CZ" sz="800" dirty="0"/>
          </a:p>
        </p:txBody>
      </p:sp>
      <p:pic>
        <p:nvPicPr>
          <p:cNvPr id="40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818554" y="1109239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534643" y="1156146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ovéPole 43">
            <a:extLst>
              <a:ext uri="{FF2B5EF4-FFF2-40B4-BE49-F238E27FC236}">
                <a16:creationId xmlns:a16="http://schemas.microsoft.com/office/drawing/2014/main" xmlns="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2019/2014</a:t>
            </a:r>
            <a:endParaRPr 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48" name="Pětiúhelník 47"/>
          <p:cNvSpPr/>
          <p:nvPr/>
        </p:nvSpPr>
        <p:spPr>
          <a:xfrm>
            <a:off x="5853089" y="2160537"/>
            <a:ext cx="1617554" cy="360040"/>
          </a:xfrm>
          <a:prstGeom prst="homePlat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A-20 %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3" name="TextovéPole 52"/>
          <p:cNvSpPr txBox="1"/>
          <p:nvPr/>
        </p:nvSpPr>
        <p:spPr>
          <a:xfrm>
            <a:off x="5775705" y="1891253"/>
            <a:ext cx="310694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Energetická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spotřeba o 20 % </a:t>
            </a:r>
            <a:r>
              <a:rPr lang="cs-CZ" altLang="cs-CZ" sz="1000" b="1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nižší než ve třídě </a:t>
            </a:r>
            <a:r>
              <a:rPr lang="cs-CZ" altLang="cs-CZ" sz="1000" b="1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A</a:t>
            </a:r>
            <a:endParaRPr lang="cs-CZ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930792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3930" y="1753639"/>
            <a:ext cx="720000" cy="7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4755" y="2604522"/>
            <a:ext cx="720000" cy="7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803" y="3429080"/>
            <a:ext cx="720000" cy="7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2820" y="4233442"/>
            <a:ext cx="720000" cy="7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056289"/>
            <a:ext cx="720000" cy="7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035" y="5890050"/>
            <a:ext cx="720000" cy="72000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0" t="6951" r="20601" b="8001"/>
          <a:stretch/>
        </p:blipFill>
        <p:spPr>
          <a:xfrm>
            <a:off x="5818554" y="2592237"/>
            <a:ext cx="1541916" cy="2230272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76873" y="2137474"/>
            <a:ext cx="1354460" cy="27089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1555</TotalTime>
  <Words>116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196</cp:revision>
  <cp:lastPrinted>2016-05-05T10:40:20Z</cp:lastPrinted>
  <dcterms:created xsi:type="dcterms:W3CDTF">2015-07-16T11:02:07Z</dcterms:created>
  <dcterms:modified xsi:type="dcterms:W3CDTF">2024-10-10T13:37:36Z</dcterms:modified>
</cp:coreProperties>
</file>