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8FC5"/>
    <a:srgbClr val="0093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1B80A1-FDE9-416C-B9A8-2A1FE73A844A}" type="datetimeFigureOut">
              <a:rPr lang="cs-CZ" smtClean="0"/>
              <a:t>06.11.2023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3C6288-EF84-456C-B7FC-4481D153D6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8080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C6288-EF84-456C-B7FC-4481D153D6E9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4777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06.11.2023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8545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06.11.2023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0163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06.11.2023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5164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06.11.2023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7302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06.11.2023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9162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06.11.2023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4772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06.11.2023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0387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06.11.2023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3665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06.11.2023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882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06.11.2023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9091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06.11.2023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9620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35264-EE75-400C-80BE-5E821CD423B8}" type="datetimeFigureOut">
              <a:rPr lang="cs-CZ" smtClean="0"/>
              <a:t>06.11.2023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7510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5" Type="http://schemas.openxmlformats.org/officeDocument/2006/relationships/image" Target="../media/image3.jpe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Obrázek 3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41" r="14900"/>
          <a:stretch/>
        </p:blipFill>
        <p:spPr>
          <a:xfrm>
            <a:off x="-1" y="6076121"/>
            <a:ext cx="9144000" cy="1097295"/>
          </a:xfrm>
          <a:prstGeom prst="rect">
            <a:avLst/>
          </a:prstGeom>
        </p:spPr>
      </p:pic>
      <p:sp>
        <p:nvSpPr>
          <p:cNvPr id="32" name="Zástupný symbol pro text 3"/>
          <p:cNvSpPr txBox="1">
            <a:spLocks/>
          </p:cNvSpPr>
          <p:nvPr/>
        </p:nvSpPr>
        <p:spPr>
          <a:xfrm>
            <a:off x="107504" y="44277"/>
            <a:ext cx="9036496" cy="864443"/>
          </a:xfrm>
          <a:prstGeom prst="rect">
            <a:avLst/>
          </a:prstGeom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 dirty="0">
                <a:solidFill>
                  <a:srgbClr val="0093CE"/>
                </a:solidFill>
                <a:latin typeface="Arial" charset="0"/>
              </a:rPr>
              <a:t>CI 6B4S1PSA1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400" dirty="0">
                <a:latin typeface="Arial" charset="0"/>
              </a:rPr>
              <a:t>Myčka nádobí plně integrovaná </a:t>
            </a:r>
            <a:r>
              <a:rPr lang="cs-CZ" altLang="cs-CZ" sz="1400" dirty="0" err="1">
                <a:latin typeface="Arial" charset="0"/>
              </a:rPr>
              <a:t>Rapidò</a:t>
            </a:r>
            <a:r>
              <a:rPr lang="cs-CZ" altLang="cs-CZ" sz="1400" dirty="0">
                <a:latin typeface="Arial" charset="0"/>
              </a:rPr>
              <a:t> – šíře 60 cm MAXI TUB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120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Displej textový,16 sad, 9,5 l, 44 dB(A), WASH&amp;DRY 35’, AUTO WASH, </a:t>
            </a:r>
            <a:r>
              <a:rPr lang="cs-CZ" altLang="cs-CZ" sz="1200" dirty="0" err="1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hOn</a:t>
            </a:r>
            <a:r>
              <a:rPr lang="cs-CZ" altLang="cs-CZ" sz="120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 - </a:t>
            </a:r>
            <a:r>
              <a:rPr lang="cs-CZ" altLang="cs-CZ" sz="1200" dirty="0" err="1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Snap&amp;Wash</a:t>
            </a:r>
            <a:r>
              <a:rPr lang="cs-CZ" altLang="cs-CZ" sz="120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, Příborová zásuvka  </a:t>
            </a:r>
            <a:endParaRPr lang="cs-CZ" altLang="cs-CZ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3995936" y="980728"/>
            <a:ext cx="0" cy="5400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Zástupný symbol pro text 3"/>
          <p:cNvSpPr txBox="1">
            <a:spLocks/>
          </p:cNvSpPr>
          <p:nvPr/>
        </p:nvSpPr>
        <p:spPr>
          <a:xfrm>
            <a:off x="56682" y="980728"/>
            <a:ext cx="3960440" cy="6120680"/>
          </a:xfrm>
          <a:prstGeom prst="rect">
            <a:avLst/>
          </a:prstGeom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cs-CZ" altLang="cs-CZ" sz="800" b="1" u="sng" dirty="0">
                <a:latin typeface="Arial" charset="0"/>
              </a:rPr>
              <a:t>Hlavní vlastnosti</a:t>
            </a:r>
            <a:r>
              <a:rPr lang="cs-CZ" altLang="cs-CZ" sz="800" b="1" dirty="0">
                <a:latin typeface="Arial" charset="0"/>
              </a:rPr>
              <a:t> </a:t>
            </a:r>
            <a:r>
              <a:rPr lang="cs-CZ" altLang="cs-CZ" sz="8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800" dirty="0">
                <a:latin typeface="Arial" panose="020B0604020202020204" pitchFamily="34" charset="0"/>
                <a:cs typeface="Arial" panose="020B0604020202020204" pitchFamily="34" charset="0"/>
              </a:rPr>
              <a:t>Nařízení v přenesené pravomoci: (EU) 2019/2017) 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Třída energetické účinnosti		B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Jmenovitá kapacita (sady nádobí)		16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Spotřeba energie na 1 cyklus programu </a:t>
            </a:r>
            <a:r>
              <a:rPr lang="cs-CZ" altLang="cs-CZ" sz="800" dirty="0" err="1">
                <a:latin typeface="Arial" charset="0"/>
              </a:rPr>
              <a:t>Eco</a:t>
            </a:r>
            <a:r>
              <a:rPr lang="cs-CZ" altLang="cs-CZ" sz="800" dirty="0">
                <a:latin typeface="Arial" charset="0"/>
              </a:rPr>
              <a:t> (kWh) 	0,66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Spotřeba energie na 100 cyklů programu </a:t>
            </a:r>
            <a:r>
              <a:rPr lang="cs-CZ" altLang="cs-CZ" sz="800" dirty="0" err="1">
                <a:latin typeface="Arial" charset="0"/>
              </a:rPr>
              <a:t>Eco</a:t>
            </a:r>
            <a:r>
              <a:rPr lang="cs-CZ" altLang="cs-CZ" sz="800" dirty="0">
                <a:latin typeface="Arial" charset="0"/>
              </a:rPr>
              <a:t> (kWh)	66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Spotřeba vody na 1 cyklus v programu </a:t>
            </a:r>
            <a:r>
              <a:rPr lang="cs-CZ" altLang="cs-CZ" sz="800" dirty="0" err="1">
                <a:latin typeface="Arial" charset="0"/>
              </a:rPr>
              <a:t>Eco</a:t>
            </a:r>
            <a:r>
              <a:rPr lang="cs-CZ" altLang="cs-CZ" sz="800" dirty="0">
                <a:latin typeface="Arial" charset="0"/>
              </a:rPr>
              <a:t> (l)	9,5	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Trvání programu </a:t>
            </a:r>
            <a:r>
              <a:rPr lang="cs-CZ" altLang="cs-CZ" sz="800" dirty="0" err="1">
                <a:latin typeface="Arial" charset="0"/>
              </a:rPr>
              <a:t>Eco</a:t>
            </a:r>
            <a:r>
              <a:rPr lang="cs-CZ" altLang="cs-CZ" sz="800" dirty="0">
                <a:latin typeface="Arial" charset="0"/>
              </a:rPr>
              <a:t> (</a:t>
            </a:r>
            <a:r>
              <a:rPr lang="cs-CZ" altLang="cs-CZ" sz="800" dirty="0" err="1">
                <a:latin typeface="Arial" charset="0"/>
              </a:rPr>
              <a:t>h:min</a:t>
            </a:r>
            <a:r>
              <a:rPr lang="cs-CZ" altLang="cs-CZ" sz="800" dirty="0">
                <a:latin typeface="Arial" charset="0"/>
              </a:rPr>
              <a:t>)		3:55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Úroveň emisí hluku šířeného vzduchem (dB(A) re 1 </a:t>
            </a:r>
            <a:r>
              <a:rPr lang="cs-CZ" altLang="cs-CZ" sz="800" dirty="0" err="1">
                <a:latin typeface="Arial" charset="0"/>
              </a:rPr>
              <a:t>pW</a:t>
            </a:r>
            <a:r>
              <a:rPr lang="cs-CZ" altLang="cs-CZ" sz="800" dirty="0">
                <a:latin typeface="Arial" charset="0"/>
              </a:rPr>
              <a:t>)	44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Emisní třída hluku šířeného vzduchem		B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u="sng" dirty="0">
                <a:latin typeface="Arial" charset="0"/>
              </a:rPr>
              <a:t>Programy</a:t>
            </a:r>
            <a:r>
              <a:rPr lang="cs-CZ" altLang="cs-CZ" sz="800" b="1" dirty="0">
                <a:latin typeface="Arial" charset="0"/>
              </a:rPr>
              <a:t> 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10 programů základních + </a:t>
            </a:r>
            <a:r>
              <a:rPr lang="cs-CZ" altLang="cs-CZ" sz="800" b="1" dirty="0">
                <a:latin typeface="Arial" charset="0"/>
              </a:rPr>
              <a:t>20 extra cyklů v aplikaci </a:t>
            </a:r>
            <a:r>
              <a:rPr lang="cs-CZ" altLang="cs-CZ" sz="800" b="1" dirty="0" err="1">
                <a:latin typeface="Arial" charset="0"/>
              </a:rPr>
              <a:t>hOn</a:t>
            </a:r>
            <a:r>
              <a:rPr lang="cs-CZ" altLang="cs-CZ" sz="800" dirty="0">
                <a:solidFill>
                  <a:srgbClr val="FF0000"/>
                </a:solidFill>
                <a:latin typeface="Arial" charset="0"/>
              </a:rPr>
              <a:t>	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>
                <a:latin typeface="Arial" charset="0"/>
              </a:rPr>
              <a:t>WASH&amp;DRY 35’ </a:t>
            </a:r>
            <a:r>
              <a:rPr lang="cs-CZ" altLang="cs-CZ" sz="800" dirty="0">
                <a:latin typeface="Arial" charset="0"/>
              </a:rPr>
              <a:t>– mytí a sušení za pouhých 35 minut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>
                <a:latin typeface="Arial" charset="0"/>
              </a:rPr>
              <a:t>RYCHLÝ 59</a:t>
            </a:r>
            <a:r>
              <a:rPr lang="cs-CZ" altLang="cs-CZ" sz="800" dirty="0">
                <a:latin typeface="Arial" charset="0"/>
              </a:rPr>
              <a:t>‘ – mytí za necelou hodinu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EKO</a:t>
            </a:r>
            <a:r>
              <a:rPr lang="cs-CZ" altLang="cs-CZ" sz="800" dirty="0">
                <a:latin typeface="Arial" charset="0"/>
              </a:rPr>
              <a:t> 45 °C - nejúčinnější program z hlediska kombinované spotřeby energie a vody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UNIVERZÁLNÍ</a:t>
            </a:r>
            <a:r>
              <a:rPr lang="cs-CZ" altLang="cs-CZ" sz="800" dirty="0">
                <a:latin typeface="Arial" charset="0"/>
              </a:rPr>
              <a:t> 60 °C - každodenní mytí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INTENZIVNÍ</a:t>
            </a:r>
            <a:r>
              <a:rPr lang="cs-CZ" altLang="cs-CZ" sz="800" dirty="0">
                <a:latin typeface="Arial" charset="0"/>
              </a:rPr>
              <a:t> 75 °C  - pro silně znečištěné pánve a další předměty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SKLO</a:t>
            </a:r>
            <a:r>
              <a:rPr lang="cs-CZ" altLang="cs-CZ" sz="800" dirty="0">
                <a:latin typeface="Arial" charset="0"/>
              </a:rPr>
              <a:t> 45 °C - Šetrný mycí cyklus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AUTO WASH </a:t>
            </a:r>
            <a:r>
              <a:rPr lang="cs-CZ" altLang="cs-CZ" sz="800" dirty="0">
                <a:latin typeface="Arial" charset="0"/>
              </a:rPr>
              <a:t>55 °C – 65 °C  - automaticky zvolí nejúčinnější a nejefektivnější délku cyklu a teplotu podle náplně a stupně znečištění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AUTO PLUS 6</a:t>
            </a:r>
            <a:r>
              <a:rPr lang="cs-CZ" altLang="cs-CZ" sz="800" dirty="0">
                <a:latin typeface="Arial" charset="0"/>
              </a:rPr>
              <a:t>5 °C – 75 °C</a:t>
            </a:r>
            <a:r>
              <a:rPr lang="cs-CZ" altLang="cs-CZ" sz="800" b="1" dirty="0">
                <a:latin typeface="Arial" charset="0"/>
              </a:rPr>
              <a:t> </a:t>
            </a:r>
            <a:r>
              <a:rPr lang="cs-CZ" altLang="cs-CZ" sz="800" dirty="0">
                <a:latin typeface="Arial" charset="0"/>
              </a:rPr>
              <a:t>- program pro silné znečištění a velkou náplň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NOC</a:t>
            </a:r>
            <a:r>
              <a:rPr lang="cs-CZ" altLang="cs-CZ" sz="800" dirty="0">
                <a:latin typeface="Arial" charset="0"/>
              </a:rPr>
              <a:t> 55 °C – snížení hlučnosti myčky na minimum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PŘEDMYTÍ</a:t>
            </a:r>
            <a:r>
              <a:rPr lang="cs-CZ" altLang="cs-CZ" sz="800" dirty="0">
                <a:latin typeface="Arial" charset="0"/>
              </a:rPr>
              <a:t> - Krátké studené </a:t>
            </a:r>
            <a:r>
              <a:rPr lang="cs-CZ" altLang="cs-CZ" sz="800" dirty="0" err="1">
                <a:latin typeface="Arial" charset="0"/>
              </a:rPr>
              <a:t>předmytí</a:t>
            </a:r>
            <a:r>
              <a:rPr lang="cs-CZ" altLang="cs-CZ" sz="800" dirty="0">
                <a:latin typeface="Arial" charset="0"/>
              </a:rPr>
              <a:t> nádobí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b="1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u="sng" dirty="0">
                <a:latin typeface="Arial" charset="0"/>
              </a:rPr>
              <a:t>Funkce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Odložený start až 1-23 hod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>
                <a:latin typeface="Arial" charset="0"/>
              </a:rPr>
              <a:t>Automatické otevírání dvířek po skončení cyklu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Ukazatel nedostatku soli a leštidla, </a:t>
            </a:r>
            <a:r>
              <a:rPr lang="cs-CZ" altLang="cs-CZ" sz="800" b="1" dirty="0">
                <a:latin typeface="Arial" charset="0"/>
              </a:rPr>
              <a:t>Senzor znečištění, </a:t>
            </a:r>
            <a:r>
              <a:rPr lang="cs-CZ" altLang="cs-CZ" sz="800" dirty="0">
                <a:latin typeface="Arial" charset="0"/>
              </a:rPr>
              <a:t>Dětská pojistka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 err="1">
                <a:latin typeface="Arial" charset="0"/>
              </a:rPr>
              <a:t>WiFi</a:t>
            </a:r>
            <a:r>
              <a:rPr lang="cs-CZ" altLang="cs-CZ" sz="800" b="1" dirty="0">
                <a:latin typeface="Arial" charset="0"/>
              </a:rPr>
              <a:t> + Bluetooth </a:t>
            </a:r>
            <a:r>
              <a:rPr lang="cs-CZ" altLang="cs-CZ" sz="800" dirty="0">
                <a:latin typeface="Arial" charset="0"/>
              </a:rPr>
              <a:t>– Konektivita - ovládání přes aplikaci </a:t>
            </a:r>
            <a:r>
              <a:rPr lang="cs-CZ" altLang="cs-CZ" sz="800" b="1" dirty="0" err="1">
                <a:latin typeface="Arial" charset="0"/>
              </a:rPr>
              <a:t>hOn</a:t>
            </a:r>
            <a:r>
              <a:rPr lang="cs-CZ" altLang="cs-CZ" sz="800" b="1" dirty="0">
                <a:latin typeface="Arial" charset="0"/>
              </a:rPr>
              <a:t> </a:t>
            </a:r>
            <a:r>
              <a:rPr lang="cs-CZ" altLang="cs-CZ" sz="800" dirty="0">
                <a:latin typeface="arial" panose="020B0604020202020204" pitchFamily="34" charset="0"/>
              </a:rPr>
              <a:t>-</a:t>
            </a:r>
            <a:r>
              <a:rPr lang="cs-CZ" sz="800" b="0" i="0" dirty="0">
                <a:effectLst/>
                <a:latin typeface="arial" panose="020B0604020202020204" pitchFamily="34" charset="0"/>
              </a:rPr>
              <a:t> </a:t>
            </a:r>
            <a:r>
              <a:rPr lang="cs-CZ" altLang="cs-CZ" sz="800" b="1" dirty="0" err="1">
                <a:latin typeface="Arial" charset="0"/>
              </a:rPr>
              <a:t>Snap&amp;Wash</a:t>
            </a:r>
            <a:r>
              <a:rPr lang="cs-CZ" altLang="cs-CZ" sz="800" b="1" dirty="0">
                <a:latin typeface="Arial" charset="0"/>
              </a:rPr>
              <a:t> - </a:t>
            </a:r>
            <a:r>
              <a:rPr lang="cs-CZ" altLang="cs-CZ" sz="800" dirty="0">
                <a:latin typeface="Arial" charset="0"/>
              </a:rPr>
              <a:t>Stačí vyfotit košíky - automatická detekce množství, typu, materiálu a polohy nádobí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sz="800" b="1" dirty="0">
                <a:latin typeface="Arial" charset="0"/>
              </a:rPr>
              <a:t>Funkce HYGIENE+</a:t>
            </a:r>
            <a:r>
              <a:rPr lang="cs-CZ" sz="800" dirty="0">
                <a:latin typeface="Arial" charset="0"/>
              </a:rPr>
              <a:t> - zvýšení teploty mycího cyklu pro desinfikování vnitřního prostoru myčky</a:t>
            </a:r>
            <a:endParaRPr lang="cs-CZ" altLang="cs-CZ" sz="800" b="1" dirty="0"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Světelný paprsek na podlahu </a:t>
            </a:r>
            <a:r>
              <a:rPr lang="cs-CZ" altLang="cs-CZ" sz="800" dirty="0">
                <a:latin typeface="Arial" charset="0"/>
              </a:rPr>
              <a:t>– indikace probíhajícího cyklu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>
              <a:solidFill>
                <a:srgbClr val="FF0000"/>
              </a:solidFill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u="sng" dirty="0">
                <a:latin typeface="Arial" charset="0"/>
              </a:rPr>
              <a:t>Konstrukce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Dotykové ovládání + </a:t>
            </a:r>
            <a:r>
              <a:rPr lang="cs-CZ" altLang="cs-CZ" sz="800" b="1" dirty="0">
                <a:latin typeface="Arial" charset="0"/>
              </a:rPr>
              <a:t>textový displej </a:t>
            </a:r>
            <a:r>
              <a:rPr lang="cs-CZ" altLang="cs-CZ" sz="800" dirty="0">
                <a:latin typeface="Arial" charset="0"/>
              </a:rPr>
              <a:t>(intuitivní ovládání)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2 koše + 1 příborová zásuvka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Možnost polohování horního koše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Sklopitelné držáky v dolním koši (částečně)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>
                <a:latin typeface="Arial" charset="0"/>
              </a:rPr>
              <a:t>Invertorový motor </a:t>
            </a:r>
            <a:r>
              <a:rPr lang="cs-CZ" altLang="cs-CZ" sz="800" dirty="0">
                <a:latin typeface="Arial" charset="0"/>
              </a:rPr>
              <a:t>BLDC – tichý a efektivní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>
                <a:latin typeface="Arial" charset="0"/>
              </a:rPr>
              <a:t>Fixní dekorační deska, Výkyvné panty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sz="800" b="1" i="0" dirty="0">
                <a:effectLst/>
                <a:latin typeface="Calibri" panose="020F0502020204030204" pitchFamily="34" charset="0"/>
              </a:rPr>
              <a:t>Maxi TUB</a:t>
            </a:r>
            <a:r>
              <a:rPr lang="cs-CZ" sz="800" b="1" i="0" dirty="0">
                <a:effectLst/>
                <a:latin typeface="Arial" charset="0"/>
              </a:rPr>
              <a:t> – </a:t>
            </a:r>
            <a:r>
              <a:rPr lang="cs-CZ" sz="800" i="0" dirty="0">
                <a:effectLst/>
                <a:latin typeface="Arial" charset="0"/>
              </a:rPr>
              <a:t>maximální prostor pro </a:t>
            </a:r>
            <a:r>
              <a:rPr lang="cs-CZ" sz="800" dirty="0">
                <a:latin typeface="Arial" charset="0"/>
              </a:rPr>
              <a:t>kuchyňské náčiní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sz="800" b="1" dirty="0" err="1">
                <a:latin typeface="Arial" charset="0"/>
              </a:rPr>
              <a:t>Power</a:t>
            </a:r>
            <a:r>
              <a:rPr lang="cs-CZ" sz="800" b="1" dirty="0">
                <a:latin typeface="Arial" charset="0"/>
              </a:rPr>
              <a:t> </a:t>
            </a:r>
            <a:r>
              <a:rPr lang="cs-CZ" sz="800" b="1" dirty="0" err="1">
                <a:latin typeface="Arial" charset="0"/>
              </a:rPr>
              <a:t>Wash</a:t>
            </a:r>
            <a:r>
              <a:rPr lang="cs-CZ" sz="800" b="1" dirty="0">
                <a:latin typeface="Arial" charset="0"/>
              </a:rPr>
              <a:t> – přídavné </a:t>
            </a:r>
            <a:r>
              <a:rPr lang="cs-CZ" sz="800" b="1" dirty="0" err="1">
                <a:latin typeface="Arial" charset="0"/>
              </a:rPr>
              <a:t>ostřikovací</a:t>
            </a:r>
            <a:r>
              <a:rPr lang="cs-CZ" sz="800" b="1" dirty="0">
                <a:latin typeface="Arial" charset="0"/>
              </a:rPr>
              <a:t> rameno</a:t>
            </a:r>
            <a:endParaRPr 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sz="800" dirty="0">
                <a:latin typeface="Arial" charset="0"/>
              </a:rPr>
              <a:t>Držák na šálky (prémiový set)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cs-CZ" sz="800" dirty="0">
              <a:solidFill>
                <a:srgbClr val="FF0000"/>
              </a:solidFill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endParaRPr lang="cs-CZ" sz="800" dirty="0">
              <a:solidFill>
                <a:srgbClr val="FF0000"/>
              </a:solidFill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sz="800" b="1" u="sng" dirty="0">
                <a:latin typeface="Arial" charset="0"/>
              </a:rPr>
              <a:t>Bezpečnost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 err="1">
                <a:latin typeface="Arial" charset="0"/>
              </a:rPr>
              <a:t>Total</a:t>
            </a:r>
            <a:r>
              <a:rPr lang="cs-CZ" altLang="cs-CZ" sz="800" b="1" dirty="0">
                <a:latin typeface="Arial" charset="0"/>
              </a:rPr>
              <a:t> </a:t>
            </a:r>
            <a:r>
              <a:rPr lang="cs-CZ" altLang="cs-CZ" sz="800" b="1" dirty="0" err="1">
                <a:latin typeface="Arial" charset="0"/>
              </a:rPr>
              <a:t>Water</a:t>
            </a:r>
            <a:r>
              <a:rPr lang="cs-CZ" altLang="cs-CZ" sz="800" b="1" dirty="0">
                <a:latin typeface="Arial" charset="0"/>
              </a:rPr>
              <a:t> </a:t>
            </a:r>
            <a:r>
              <a:rPr lang="cs-CZ" altLang="cs-CZ" sz="800" b="1" dirty="0" err="1">
                <a:latin typeface="Arial" charset="0"/>
              </a:rPr>
              <a:t>block</a:t>
            </a:r>
            <a:r>
              <a:rPr lang="cs-CZ" altLang="cs-CZ" sz="800" dirty="0">
                <a:latin typeface="Arial" charset="0"/>
              </a:rPr>
              <a:t> – ochrana proti úniku vody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>
              <a:latin typeface="Arial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5652120" y="980728"/>
            <a:ext cx="0" cy="5400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Picture 2" descr="Candy_log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225" y="6381328"/>
            <a:ext cx="1755271" cy="359792"/>
          </a:xfrm>
          <a:prstGeom prst="rect">
            <a:avLst/>
          </a:prstGeom>
        </p:spPr>
      </p:pic>
      <p:sp>
        <p:nvSpPr>
          <p:cNvPr id="19" name="Obdélník 18"/>
          <p:cNvSpPr/>
          <p:nvPr/>
        </p:nvSpPr>
        <p:spPr>
          <a:xfrm>
            <a:off x="5841065" y="5122315"/>
            <a:ext cx="28803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cs-CZ" altLang="cs-CZ" sz="800" b="1" dirty="0">
                <a:latin typeface="Arial" charset="0"/>
              </a:rPr>
              <a:t>Logistická data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charset="0"/>
              </a:rPr>
              <a:t>Kód		32901716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charset="0"/>
              </a:rPr>
              <a:t>EAN		8059019070711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charset="0"/>
              </a:rPr>
              <a:t>Provedení		plně vestavná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panose="020B0604020202020204" pitchFamily="34" charset="0"/>
              </a:rPr>
              <a:t>Rozměry výrobku V×Š×H (mm)	818 × 597 × 555</a:t>
            </a:r>
            <a:endParaRPr lang="cs-CZ" altLang="cs-CZ" sz="800" b="1" dirty="0">
              <a:latin typeface="Arial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panose="020B0604020202020204" pitchFamily="34" charset="0"/>
              </a:rPr>
              <a:t>Čistá váha výrobku (kg)	38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panose="020B0604020202020204" pitchFamily="34" charset="0"/>
              </a:rPr>
              <a:t>Rozměry balení V×Š×H (mm)	896 × 640 × 676</a:t>
            </a:r>
            <a:endParaRPr lang="cs-CZ" altLang="cs-CZ" sz="800" dirty="0">
              <a:latin typeface="Arial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latin typeface="Arial" charset="0"/>
              </a:rPr>
              <a:t>Hmotnost s obalem (kg)	39</a:t>
            </a:r>
          </a:p>
        </p:txBody>
      </p:sp>
      <p:cxnSp>
        <p:nvCxnSpPr>
          <p:cNvPr id="47" name="Straight Connector 34"/>
          <p:cNvCxnSpPr/>
          <p:nvPr/>
        </p:nvCxnSpPr>
        <p:spPr>
          <a:xfrm>
            <a:off x="5652120" y="980728"/>
            <a:ext cx="0" cy="5400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Ovál 50"/>
          <p:cNvSpPr/>
          <p:nvPr/>
        </p:nvSpPr>
        <p:spPr>
          <a:xfrm>
            <a:off x="4860030" y="2690563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52" name="TextovéPole 51"/>
          <p:cNvSpPr txBox="1"/>
          <p:nvPr/>
        </p:nvSpPr>
        <p:spPr>
          <a:xfrm>
            <a:off x="4860028" y="2939367"/>
            <a:ext cx="7200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Předmytí</a:t>
            </a:r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53" name="Ovál 52"/>
          <p:cNvSpPr/>
          <p:nvPr/>
        </p:nvSpPr>
        <p:spPr>
          <a:xfrm>
            <a:off x="4860032" y="1844824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54" name="TextovéPole 53"/>
          <p:cNvSpPr txBox="1"/>
          <p:nvPr/>
        </p:nvSpPr>
        <p:spPr>
          <a:xfrm>
            <a:off x="4860030" y="2022315"/>
            <a:ext cx="72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WIFI připojení</a:t>
            </a:r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55" name="Ovál 54"/>
          <p:cNvSpPr/>
          <p:nvPr/>
        </p:nvSpPr>
        <p:spPr>
          <a:xfrm>
            <a:off x="4860032" y="1052816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67" name="Ovál 66"/>
          <p:cNvSpPr/>
          <p:nvPr/>
        </p:nvSpPr>
        <p:spPr>
          <a:xfrm>
            <a:off x="4887146" y="3485409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68" name="TextovéPole 67"/>
          <p:cNvSpPr txBox="1"/>
          <p:nvPr/>
        </p:nvSpPr>
        <p:spPr>
          <a:xfrm>
            <a:off x="4811715" y="3735391"/>
            <a:ext cx="8640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½ náplň</a:t>
            </a:r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42" name="TextovéPole 41">
            <a:extLst>
              <a:ext uri="{FF2B5EF4-FFF2-40B4-BE49-F238E27FC236}">
                <a16:creationId xmlns:a16="http://schemas.microsoft.com/office/drawing/2014/main" id="{46EF1B20-8073-4B55-80BD-65992EACAF81}"/>
              </a:ext>
            </a:extLst>
          </p:cNvPr>
          <p:cNvSpPr txBox="1"/>
          <p:nvPr/>
        </p:nvSpPr>
        <p:spPr>
          <a:xfrm>
            <a:off x="5580032" y="98230"/>
            <a:ext cx="356230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800" dirty="0">
                <a:latin typeface="Arial" panose="020B0604020202020204" pitchFamily="34" charset="0"/>
                <a:cs typeface="Arial" panose="020B0604020202020204" pitchFamily="34" charset="0"/>
              </a:rPr>
              <a:t>Parametry odpovídají Nařízení v přenesené pravomoci: (EU) 2019/2017</a:t>
            </a:r>
          </a:p>
          <a:p>
            <a:r>
              <a:rPr lang="cs-CZ" sz="800" dirty="0">
                <a:latin typeface="Arial" panose="020B0604020202020204" pitchFamily="34" charset="0"/>
                <a:cs typeface="Arial" panose="020B0604020202020204" pitchFamily="34" charset="0"/>
              </a:rPr>
              <a:t>Více informací o výrobku naleznete pod tímto QR kódem:</a:t>
            </a:r>
          </a:p>
        </p:txBody>
      </p:sp>
      <p:pic>
        <p:nvPicPr>
          <p:cNvPr id="18" name="Obrázek 17">
            <a:extLst>
              <a:ext uri="{FF2B5EF4-FFF2-40B4-BE49-F238E27FC236}">
                <a16:creationId xmlns:a16="http://schemas.microsoft.com/office/drawing/2014/main" id="{150D6570-457D-4DFB-8370-C1D078DB89A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023" y="1145183"/>
            <a:ext cx="555625" cy="555625"/>
          </a:xfrm>
          <a:prstGeom prst="rect">
            <a:avLst/>
          </a:prstGeom>
        </p:spPr>
      </p:pic>
      <p:sp>
        <p:nvSpPr>
          <p:cNvPr id="20" name="Ovál 19">
            <a:extLst>
              <a:ext uri="{FF2B5EF4-FFF2-40B4-BE49-F238E27FC236}">
                <a16:creationId xmlns:a16="http://schemas.microsoft.com/office/drawing/2014/main" id="{B859D171-22F9-447A-ACD2-E9E2FEA48609}"/>
              </a:ext>
            </a:extLst>
          </p:cNvPr>
          <p:cNvSpPr/>
          <p:nvPr/>
        </p:nvSpPr>
        <p:spPr>
          <a:xfrm>
            <a:off x="4052996" y="1058618"/>
            <a:ext cx="720000" cy="720000"/>
          </a:xfrm>
          <a:prstGeom prst="ellipse">
            <a:avLst/>
          </a:prstGeom>
          <a:noFill/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6" name="Obrázek 25">
            <a:extLst>
              <a:ext uri="{FF2B5EF4-FFF2-40B4-BE49-F238E27FC236}">
                <a16:creationId xmlns:a16="http://schemas.microsoft.com/office/drawing/2014/main" id="{38E90B0A-9962-4FAB-A7D7-AE273576510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747" y="2751601"/>
            <a:ext cx="554400" cy="554400"/>
          </a:xfrm>
          <a:prstGeom prst="rect">
            <a:avLst/>
          </a:prstGeom>
        </p:spPr>
      </p:pic>
      <p:sp>
        <p:nvSpPr>
          <p:cNvPr id="64" name="Ovál 63">
            <a:extLst>
              <a:ext uri="{FF2B5EF4-FFF2-40B4-BE49-F238E27FC236}">
                <a16:creationId xmlns:a16="http://schemas.microsoft.com/office/drawing/2014/main" id="{F5789F1B-F2EA-4321-8A42-756CFBACBC76}"/>
              </a:ext>
            </a:extLst>
          </p:cNvPr>
          <p:cNvSpPr/>
          <p:nvPr/>
        </p:nvSpPr>
        <p:spPr>
          <a:xfrm>
            <a:off x="4078576" y="2662472"/>
            <a:ext cx="720000" cy="720000"/>
          </a:xfrm>
          <a:prstGeom prst="ellipse">
            <a:avLst/>
          </a:prstGeom>
          <a:noFill/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5" name="TextovéPole 64">
            <a:extLst>
              <a:ext uri="{FF2B5EF4-FFF2-40B4-BE49-F238E27FC236}">
                <a16:creationId xmlns:a16="http://schemas.microsoft.com/office/drawing/2014/main" id="{AA68394D-12AB-48E0-B3E6-B685DC5E6DB6}"/>
              </a:ext>
            </a:extLst>
          </p:cNvPr>
          <p:cNvSpPr txBox="1"/>
          <p:nvPr/>
        </p:nvSpPr>
        <p:spPr>
          <a:xfrm>
            <a:off x="4838572" y="1236183"/>
            <a:ext cx="7770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Ukazatel soli</a:t>
            </a:r>
          </a:p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leštidla</a:t>
            </a:r>
            <a:endParaRPr lang="cs-CZ" sz="800" dirty="0">
              <a:solidFill>
                <a:schemeClr val="bg1"/>
              </a:solidFill>
            </a:endParaRPr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F84B2E98-B417-D8B3-1354-A0E4AEC45F7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86378" y="3581618"/>
            <a:ext cx="563618" cy="513161"/>
          </a:xfrm>
          <a:prstGeom prst="rect">
            <a:avLst/>
          </a:prstGeom>
        </p:spPr>
      </p:pic>
      <p:sp>
        <p:nvSpPr>
          <p:cNvPr id="23" name="Ovál 22">
            <a:extLst>
              <a:ext uri="{FF2B5EF4-FFF2-40B4-BE49-F238E27FC236}">
                <a16:creationId xmlns:a16="http://schemas.microsoft.com/office/drawing/2014/main" id="{A1B3E40D-052F-3FFE-2ED9-5363572516C0}"/>
              </a:ext>
            </a:extLst>
          </p:cNvPr>
          <p:cNvSpPr/>
          <p:nvPr/>
        </p:nvSpPr>
        <p:spPr>
          <a:xfrm>
            <a:off x="4870733" y="4244575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C771F047-60A1-A0A4-A54F-D37C5036C46E}"/>
              </a:ext>
            </a:extLst>
          </p:cNvPr>
          <p:cNvSpPr txBox="1"/>
          <p:nvPr/>
        </p:nvSpPr>
        <p:spPr>
          <a:xfrm>
            <a:off x="4790298" y="4436105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sad </a:t>
            </a:r>
          </a:p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nádobí</a:t>
            </a:r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27" name="Ovál 26">
            <a:extLst>
              <a:ext uri="{FF2B5EF4-FFF2-40B4-BE49-F238E27FC236}">
                <a16:creationId xmlns:a16="http://schemas.microsoft.com/office/drawing/2014/main" id="{823AB5BA-1A12-628C-52BC-D99DE7F34ED1}"/>
              </a:ext>
            </a:extLst>
          </p:cNvPr>
          <p:cNvSpPr/>
          <p:nvPr/>
        </p:nvSpPr>
        <p:spPr>
          <a:xfrm>
            <a:off x="4089485" y="3481467"/>
            <a:ext cx="720000" cy="720000"/>
          </a:xfrm>
          <a:prstGeom prst="ellipse">
            <a:avLst/>
          </a:prstGeom>
          <a:noFill/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6" name="Obrázek 35">
            <a:extLst>
              <a:ext uri="{FF2B5EF4-FFF2-40B4-BE49-F238E27FC236}">
                <a16:creationId xmlns:a16="http://schemas.microsoft.com/office/drawing/2014/main" id="{5E3BB5C6-1974-F6A2-5E50-7C19F11569E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21812" y="1016112"/>
            <a:ext cx="414834" cy="424510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C8D052C9-CA6A-7D19-C3D8-3CD23A57C70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93763" y="4273555"/>
            <a:ext cx="699044" cy="700277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EDB82501-2B0F-D9F0-094F-0749311F723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57987" y="1809909"/>
            <a:ext cx="757664" cy="750947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FF61BA8E-513D-0031-18D3-A319999721C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92481" y="5045920"/>
            <a:ext cx="687976" cy="702771"/>
          </a:xfrm>
          <a:prstGeom prst="rect">
            <a:avLst/>
          </a:prstGeom>
        </p:spPr>
      </p:pic>
      <p:sp>
        <p:nvSpPr>
          <p:cNvPr id="12" name="Ovál 11">
            <a:extLst>
              <a:ext uri="{FF2B5EF4-FFF2-40B4-BE49-F238E27FC236}">
                <a16:creationId xmlns:a16="http://schemas.microsoft.com/office/drawing/2014/main" id="{07BB723D-1403-E9EE-064C-1422DB6C9CE3}"/>
              </a:ext>
            </a:extLst>
          </p:cNvPr>
          <p:cNvSpPr/>
          <p:nvPr/>
        </p:nvSpPr>
        <p:spPr>
          <a:xfrm>
            <a:off x="4871056" y="5062381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3913532A-6646-99CB-EAEB-2FA94D612B44}"/>
              </a:ext>
            </a:extLst>
          </p:cNvPr>
          <p:cNvSpPr txBox="1"/>
          <p:nvPr/>
        </p:nvSpPr>
        <p:spPr>
          <a:xfrm>
            <a:off x="4811715" y="5277450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WASH&amp;DRY 35’ </a:t>
            </a:r>
          </a:p>
        </p:txBody>
      </p:sp>
      <p:pic>
        <p:nvPicPr>
          <p:cNvPr id="25" name="Obrázek 24">
            <a:extLst>
              <a:ext uri="{FF2B5EF4-FFF2-40B4-BE49-F238E27FC236}">
                <a16:creationId xmlns:a16="http://schemas.microsoft.com/office/drawing/2014/main" id="{A1154B55-6D7D-BD81-A449-10D1C5D6EB9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084469" y="5818285"/>
            <a:ext cx="675639" cy="660093"/>
          </a:xfrm>
          <a:prstGeom prst="rect">
            <a:avLst/>
          </a:prstGeom>
        </p:spPr>
      </p:pic>
      <p:sp>
        <p:nvSpPr>
          <p:cNvPr id="29" name="Ovál 28">
            <a:extLst>
              <a:ext uri="{FF2B5EF4-FFF2-40B4-BE49-F238E27FC236}">
                <a16:creationId xmlns:a16="http://schemas.microsoft.com/office/drawing/2014/main" id="{97AF87BF-AFC5-DB27-40AC-60E278E4828B}"/>
              </a:ext>
            </a:extLst>
          </p:cNvPr>
          <p:cNvSpPr/>
          <p:nvPr/>
        </p:nvSpPr>
        <p:spPr>
          <a:xfrm>
            <a:off x="4890345" y="5805184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30" name="TextovéPole 29">
            <a:extLst>
              <a:ext uri="{FF2B5EF4-FFF2-40B4-BE49-F238E27FC236}">
                <a16:creationId xmlns:a16="http://schemas.microsoft.com/office/drawing/2014/main" id="{33596D82-864D-A6B5-5F60-93B097FC90EA}"/>
              </a:ext>
            </a:extLst>
          </p:cNvPr>
          <p:cNvSpPr txBox="1"/>
          <p:nvPr/>
        </p:nvSpPr>
        <p:spPr>
          <a:xfrm>
            <a:off x="4830055" y="6071025"/>
            <a:ext cx="8640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koše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99C24BC3-1456-3205-1C95-7CC070BE975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761880" y="1467585"/>
            <a:ext cx="1808792" cy="1916710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EA716291-25C1-1789-AC5D-2967115BFDC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879021" y="3466708"/>
            <a:ext cx="1368786" cy="952904"/>
          </a:xfrm>
          <a:prstGeom prst="rect">
            <a:avLst/>
          </a:prstGeom>
        </p:spPr>
      </p:pic>
      <p:pic>
        <p:nvPicPr>
          <p:cNvPr id="22" name="Obrázek 21">
            <a:extLst>
              <a:ext uri="{FF2B5EF4-FFF2-40B4-BE49-F238E27FC236}">
                <a16:creationId xmlns:a16="http://schemas.microsoft.com/office/drawing/2014/main" id="{C39EE417-91EB-6E5D-591E-D9FF28AAF13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86607" y="3474383"/>
            <a:ext cx="1544504" cy="952904"/>
          </a:xfrm>
          <a:prstGeom prst="rect">
            <a:avLst/>
          </a:prstGeom>
        </p:spPr>
      </p:pic>
      <p:pic>
        <p:nvPicPr>
          <p:cNvPr id="31" name="Obrázek 30">
            <a:extLst>
              <a:ext uri="{FF2B5EF4-FFF2-40B4-BE49-F238E27FC236}">
                <a16:creationId xmlns:a16="http://schemas.microsoft.com/office/drawing/2014/main" id="{2926FA13-EDB3-94BF-58A3-BDFD9DA7275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718997" y="1486478"/>
            <a:ext cx="879725" cy="1774544"/>
          </a:xfrm>
          <a:prstGeom prst="rect">
            <a:avLst/>
          </a:prstGeom>
        </p:spPr>
      </p:pic>
      <p:pic>
        <p:nvPicPr>
          <p:cNvPr id="39" name="Obrázek 38">
            <a:extLst>
              <a:ext uri="{FF2B5EF4-FFF2-40B4-BE49-F238E27FC236}">
                <a16:creationId xmlns:a16="http://schemas.microsoft.com/office/drawing/2014/main" id="{4CC2197C-3052-4DB1-027A-38B69ECB70D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332008" y="286625"/>
            <a:ext cx="533427" cy="558829"/>
          </a:xfrm>
          <a:prstGeom prst="rect">
            <a:avLst/>
          </a:prstGeom>
        </p:spPr>
      </p:pic>
      <p:pic>
        <p:nvPicPr>
          <p:cNvPr id="43" name="Obrázek 42">
            <a:extLst>
              <a:ext uri="{FF2B5EF4-FFF2-40B4-BE49-F238E27FC236}">
                <a16:creationId xmlns:a16="http://schemas.microsoft.com/office/drawing/2014/main" id="{9473613D-D564-D21D-6137-3D85E17C31A1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759909" y="4600005"/>
            <a:ext cx="3202554" cy="429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23397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1579</TotalTime>
  <Words>523</Words>
  <Application>Microsoft Office PowerPoint</Application>
  <PresentationFormat>Předvádění na obrazovce (4:3)</PresentationFormat>
  <Paragraphs>69</Paragraphs>
  <Slides>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5" baseType="lpstr">
      <vt:lpstr>Arial</vt:lpstr>
      <vt:lpstr>Arial</vt:lpstr>
      <vt:lpstr>Calibri</vt:lpstr>
      <vt:lpstr>Motiv systému Office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recepce</dc:creator>
  <cp:lastModifiedBy>Michaela Kurková</cp:lastModifiedBy>
  <cp:revision>198</cp:revision>
  <cp:lastPrinted>2016-05-05T10:40:20Z</cp:lastPrinted>
  <dcterms:created xsi:type="dcterms:W3CDTF">2015-07-16T11:02:07Z</dcterms:created>
  <dcterms:modified xsi:type="dcterms:W3CDTF">2023-11-06T09:05:12Z</dcterms:modified>
</cp:coreProperties>
</file>