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8FC5"/>
    <a:srgbClr val="0093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426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056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r">
              <a:defRPr sz="1200"/>
            </a:lvl1pPr>
          </a:lstStyle>
          <a:p>
            <a:fld id="{791B80A1-FDE9-416C-B9A8-2A1FE73A844A}" type="datetimeFigureOut">
              <a:rPr lang="cs-CZ" smtClean="0"/>
              <a:t>24.01.2022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9" tIns="45715" rIns="91429" bIns="45715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1429" tIns="45715" rIns="91429" bIns="45715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8585"/>
            <a:ext cx="2945659" cy="498055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4" y="9428585"/>
            <a:ext cx="2945659" cy="498055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r">
              <a:defRPr sz="1200"/>
            </a:lvl1pPr>
          </a:lstStyle>
          <a:p>
            <a:fld id="{F63C6288-EF84-456C-B7FC-4481D153D6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38080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3C6288-EF84-456C-B7FC-4481D153D6E9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047773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24.01.2022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88545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24.01.2022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47302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24.01.2022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29162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24.01.2022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34772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24.01.2022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50387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24.01.2022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236654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24.01.2022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7882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24.01.2022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29091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24.01.2022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59620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24.01.2022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601635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24.01.2022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25164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435264-EE75-400C-80BE-5E821CD423B8}" type="datetimeFigureOut">
              <a:rPr lang="cs-CZ" smtClean="0"/>
              <a:t>24.01.2022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47510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jp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8.jpeg"/><Relationship Id="rId4" Type="http://schemas.openxmlformats.org/officeDocument/2006/relationships/image" Target="../media/image2.png"/><Relationship Id="rId9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Obrázek 3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941" r="14900"/>
          <a:stretch/>
        </p:blipFill>
        <p:spPr>
          <a:xfrm>
            <a:off x="-1" y="6076121"/>
            <a:ext cx="9144000" cy="1097295"/>
          </a:xfrm>
          <a:prstGeom prst="rect">
            <a:avLst/>
          </a:prstGeom>
        </p:spPr>
      </p:pic>
      <p:sp>
        <p:nvSpPr>
          <p:cNvPr id="32" name="Zástupný symbol pro text 3"/>
          <p:cNvSpPr txBox="1">
            <a:spLocks/>
          </p:cNvSpPr>
          <p:nvPr/>
        </p:nvSpPr>
        <p:spPr>
          <a:xfrm>
            <a:off x="107504" y="44624"/>
            <a:ext cx="9036496" cy="864443"/>
          </a:xfrm>
          <a:prstGeom prst="rect">
            <a:avLst/>
          </a:prstGeom>
        </p:spPr>
        <p:txBody>
          <a:bodyPr anchor="t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cs-CZ" altLang="cs-CZ" sz="2400" b="1" dirty="0" smtClean="0">
                <a:solidFill>
                  <a:srgbClr val="0093CE"/>
                </a:solidFill>
                <a:latin typeface="Arial" charset="0"/>
              </a:rPr>
              <a:t>CCT3L517EB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cs-CZ" altLang="cs-CZ" sz="1400" dirty="0" smtClean="0">
                <a:latin typeface="Arial" charset="0"/>
              </a:rPr>
              <a:t>Volně stojící kombinovaná </a:t>
            </a:r>
            <a:r>
              <a:rPr lang="cs-CZ" altLang="cs-CZ" sz="1400" dirty="0" smtClean="0">
                <a:latin typeface="Arial" charset="0"/>
              </a:rPr>
              <a:t>chladnička City Combi</a:t>
            </a:r>
            <a:endParaRPr lang="cs-CZ" altLang="cs-CZ" sz="1400" dirty="0" smtClean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1200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Statické chlazení v chladničce, Low Frost v </a:t>
            </a:r>
            <a:r>
              <a:rPr lang="cs-CZ" altLang="cs-CZ" sz="1200" dirty="0" smtClean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mrazáku, elektronické ovládání, osvětlení SKY LED, doplňkový obsah v aplikaci hOn</a:t>
            </a:r>
            <a:endParaRPr lang="cs-CZ" altLang="cs-CZ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3995936" y="980728"/>
            <a:ext cx="0" cy="540000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Zástupný symbol pro text 3"/>
          <p:cNvSpPr txBox="1">
            <a:spLocks/>
          </p:cNvSpPr>
          <p:nvPr/>
        </p:nvSpPr>
        <p:spPr>
          <a:xfrm>
            <a:off x="107504" y="908720"/>
            <a:ext cx="3888432" cy="5760640"/>
          </a:xfrm>
          <a:prstGeom prst="rect">
            <a:avLst/>
          </a:prstGeom>
        </p:spPr>
        <p:txBody>
          <a:bodyPr anchor="t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cs-CZ" altLang="cs-CZ" sz="800" b="1" dirty="0">
                <a:latin typeface="Arial" charset="0"/>
              </a:rPr>
              <a:t>Hlavní vlastnosti </a:t>
            </a:r>
            <a:r>
              <a:rPr lang="cs-CZ" altLang="cs-CZ" sz="8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Nařízení v přenesené pravomoci: (EU) 2019/2016)</a:t>
            </a:r>
            <a:endParaRPr lang="cs-CZ" altLang="cs-CZ" sz="800" b="1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Třída energetické účinnosti		E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Celkový čistý objem (l)		</a:t>
            </a:r>
            <a:r>
              <a:rPr lang="cs-CZ" altLang="cs-CZ" sz="800" dirty="0" smtClean="0">
                <a:latin typeface="Arial" charset="0"/>
              </a:rPr>
              <a:t>260</a:t>
            </a:r>
            <a:r>
              <a:rPr lang="cs-CZ" altLang="cs-CZ" sz="800" dirty="0">
                <a:latin typeface="Arial" charset="0"/>
              </a:rPr>
              <a:t>	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Čistý objem chladničky/ mrazáku (l)		</a:t>
            </a:r>
            <a:r>
              <a:rPr lang="cs-CZ" altLang="cs-CZ" sz="800" dirty="0" smtClean="0">
                <a:latin typeface="Arial" charset="0"/>
              </a:rPr>
              <a:t>186/74</a:t>
            </a:r>
            <a:r>
              <a:rPr lang="cs-CZ" altLang="cs-CZ" sz="800" dirty="0">
                <a:latin typeface="Arial" charset="0"/>
              </a:rPr>
              <a:t>	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Spotřeba energie za den (kWh/24 hod)		</a:t>
            </a:r>
            <a:r>
              <a:rPr lang="cs-CZ" altLang="cs-CZ" sz="800" dirty="0" smtClean="0">
                <a:latin typeface="Arial" charset="0"/>
              </a:rPr>
              <a:t>0,586</a:t>
            </a: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Roční spotřeba energie (kWh/rok)		</a:t>
            </a:r>
            <a:r>
              <a:rPr lang="cs-CZ" altLang="cs-CZ" sz="800" dirty="0" smtClean="0">
                <a:latin typeface="Arial" charset="0"/>
              </a:rPr>
              <a:t>214</a:t>
            </a:r>
            <a:r>
              <a:rPr lang="cs-CZ" altLang="cs-CZ" sz="800" dirty="0">
                <a:latin typeface="Arial" charset="0"/>
              </a:rPr>
              <a:t>	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Mrazicí výkon (kg/24 hod)		</a:t>
            </a:r>
            <a:r>
              <a:rPr lang="cs-CZ" altLang="cs-CZ" sz="800" dirty="0" smtClean="0">
                <a:latin typeface="Arial" charset="0"/>
              </a:rPr>
              <a:t>3,3</a:t>
            </a:r>
            <a:r>
              <a:rPr lang="cs-CZ" altLang="cs-CZ" sz="800" dirty="0">
                <a:latin typeface="Arial" charset="0"/>
              </a:rPr>
              <a:t>	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Doba skladování při výpadku proudu (hod)	</a:t>
            </a:r>
            <a:r>
              <a:rPr lang="cs-CZ" altLang="cs-CZ" sz="800" dirty="0" smtClean="0">
                <a:latin typeface="Arial" charset="0"/>
              </a:rPr>
              <a:t>11</a:t>
            </a:r>
            <a:r>
              <a:rPr lang="cs-CZ" altLang="cs-CZ" sz="800" dirty="0">
                <a:latin typeface="Arial" charset="0"/>
              </a:rPr>
              <a:t>	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Úroveň emisí hluku šířeného vzduchem (dB(A) re 1 pW)	</a:t>
            </a:r>
            <a:r>
              <a:rPr lang="cs-CZ" altLang="cs-CZ" sz="800" dirty="0" smtClean="0">
                <a:latin typeface="Arial" charset="0"/>
              </a:rPr>
              <a:t>39</a:t>
            </a: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Emisní třída hluku šířeného vzduchem		C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Klimatická třída			N - ST 16°- 38°C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Hvězdičkové označení 		****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Třída energetické účinnosti světla		G</a:t>
            </a:r>
          </a:p>
          <a:p>
            <a:pPr marL="0" indent="0">
              <a:spcBef>
                <a:spcPct val="0"/>
              </a:spcBef>
              <a:buNone/>
            </a:pPr>
            <a:endParaRPr lang="cs-CZ" altLang="cs-CZ" sz="800" dirty="0" smtClean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b="1" dirty="0" smtClean="0">
                <a:latin typeface="Arial" charset="0"/>
              </a:rPr>
              <a:t>Vlastnosti</a:t>
            </a:r>
            <a:r>
              <a:rPr lang="cs-CZ" altLang="cs-CZ" sz="800" dirty="0">
                <a:latin typeface="Arial" charset="0"/>
              </a:rPr>
              <a:t>	</a:t>
            </a:r>
          </a:p>
          <a:p>
            <a:pPr marL="0">
              <a:lnSpc>
                <a:spcPct val="115000"/>
              </a:lnSpc>
              <a:spcBef>
                <a:spcPct val="0"/>
              </a:spcBef>
              <a:buNone/>
            </a:pPr>
            <a:r>
              <a:rPr lang="cs-CZ" altLang="cs-CZ" sz="800" b="1" dirty="0">
                <a:latin typeface="Arial" charset="0"/>
              </a:rPr>
              <a:t>Statické chlazení v chladničce, Low Frost v </a:t>
            </a:r>
            <a:r>
              <a:rPr lang="cs-CZ" altLang="cs-CZ" sz="800" b="1" dirty="0" smtClean="0">
                <a:latin typeface="Arial" charset="0"/>
              </a:rPr>
              <a:t>mrazáku</a:t>
            </a:r>
          </a:p>
          <a:p>
            <a:pPr marL="0">
              <a:lnSpc>
                <a:spcPct val="115000"/>
              </a:lnSpc>
              <a:spcBef>
                <a:spcPct val="0"/>
              </a:spcBef>
              <a:buNone/>
            </a:pPr>
            <a:endParaRPr lang="cs-CZ" altLang="cs-CZ" sz="800" b="1" dirty="0">
              <a:latin typeface="Arial" charset="0"/>
            </a:endParaRPr>
          </a:p>
          <a:p>
            <a:pPr marL="0">
              <a:lnSpc>
                <a:spcPct val="115000"/>
              </a:lnSpc>
              <a:spcBef>
                <a:spcPct val="0"/>
              </a:spcBef>
              <a:buNone/>
            </a:pPr>
            <a:r>
              <a:rPr lang="cs-CZ" altLang="cs-CZ" sz="800" b="1" dirty="0" smtClean="0">
                <a:latin typeface="Arial" charset="0"/>
              </a:rPr>
              <a:t>Low </a:t>
            </a:r>
            <a:r>
              <a:rPr lang="cs-CZ" altLang="cs-CZ" sz="800" b="1" dirty="0">
                <a:latin typeface="Arial" charset="0"/>
              </a:rPr>
              <a:t>Frost - systém chlazení s menší tvorbou námrazy v mrazáku – Chladicí okruh je skrytý ve stěnách mrazáku, čímž se snižuje tvorba námrazy. Mrazák vyžaduje zřídka manuální odmrazování (pouze 1x za rok!) Chladný vzduch je v mrazáku distribuován rovnoměrně a tím je zaručena vyšší účinnost chlazení. Zásuvky jsou vyrobeny tak, aby se daly snadno čistit.</a:t>
            </a:r>
          </a:p>
          <a:p>
            <a:pPr marL="0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cs-CZ" altLang="cs-CZ" sz="800" dirty="0" smtClean="0">
              <a:latin typeface="Arial" charset="0"/>
            </a:endParaRPr>
          </a:p>
          <a:p>
            <a:pPr marL="0">
              <a:lnSpc>
                <a:spcPct val="115000"/>
              </a:lnSpc>
              <a:spcBef>
                <a:spcPct val="0"/>
              </a:spcBef>
              <a:buNone/>
            </a:pPr>
            <a:r>
              <a:rPr lang="cs-CZ" altLang="cs-CZ" sz="800" b="1" dirty="0">
                <a:latin typeface="Arial" charset="0"/>
              </a:rPr>
              <a:t>Doplňkový obsah v aplikaci hOn (bez připojení k Wifi a možnosti dálkového ovládání). Tipy a rady, Asistent zásob, Smart Food Locator a mnoho </a:t>
            </a:r>
            <a:r>
              <a:rPr lang="cs-CZ" altLang="cs-CZ" sz="800" b="1" dirty="0" smtClean="0">
                <a:latin typeface="Arial" charset="0"/>
              </a:rPr>
              <a:t>dalšího. </a:t>
            </a:r>
            <a:endParaRPr lang="cs-CZ" altLang="cs-CZ" sz="800" b="1" dirty="0">
              <a:latin typeface="Arial" charset="0"/>
            </a:endParaRPr>
          </a:p>
          <a:p>
            <a:pPr marL="0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b="1" dirty="0">
                <a:latin typeface="Arial" charset="0"/>
              </a:rPr>
              <a:t>Interní dotykový displej (2, </a:t>
            </a:r>
            <a:r>
              <a:rPr lang="cs-CZ" altLang="cs-CZ" sz="800" b="1" dirty="0" smtClean="0">
                <a:latin typeface="Arial" charset="0"/>
              </a:rPr>
              <a:t>3, 4</a:t>
            </a:r>
            <a:r>
              <a:rPr lang="cs-CZ" altLang="cs-CZ" sz="800" b="1" dirty="0">
                <a:latin typeface="Arial" charset="0"/>
              </a:rPr>
              <a:t>, </a:t>
            </a:r>
            <a:r>
              <a:rPr lang="cs-CZ" altLang="cs-CZ" sz="800" b="1" dirty="0" smtClean="0">
                <a:latin typeface="Arial" charset="0"/>
              </a:rPr>
              <a:t>6</a:t>
            </a:r>
            <a:r>
              <a:rPr lang="cs-CZ" altLang="cs-CZ" sz="800" b="1" dirty="0">
                <a:latin typeface="Arial" charset="0"/>
              </a:rPr>
              <a:t>, 8°C)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Funkce Rychlé chlazení</a:t>
            </a:r>
          </a:p>
          <a:p>
            <a:pPr marL="0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Elektronický termostat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Automatické odmrazování </a:t>
            </a:r>
            <a:r>
              <a:rPr lang="cs-CZ" altLang="cs-CZ" sz="800" dirty="0" smtClean="0">
                <a:latin typeface="Arial" charset="0"/>
              </a:rPr>
              <a:t>chladničky, manuální mrazáku</a:t>
            </a: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endParaRPr lang="cs-CZ" altLang="cs-CZ" sz="800" b="1" dirty="0" smtClean="0">
              <a:latin typeface="Arial" charset="0"/>
            </a:endParaRPr>
          </a:p>
          <a:p>
            <a:pPr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cs-CZ" altLang="cs-CZ" sz="800" b="1" dirty="0" smtClean="0">
                <a:latin typeface="Arial" charset="0"/>
              </a:rPr>
              <a:t>Chladnička</a:t>
            </a:r>
            <a:endParaRPr lang="cs-CZ" altLang="cs-CZ" sz="800" b="1" dirty="0">
              <a:latin typeface="Arial" charset="0"/>
            </a:endParaRPr>
          </a:p>
          <a:p>
            <a:pPr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cs-CZ" altLang="cs-CZ" sz="800" dirty="0" smtClean="0">
                <a:latin typeface="Arial" charset="0"/>
              </a:rPr>
              <a:t>3+1 </a:t>
            </a:r>
            <a:r>
              <a:rPr lang="cs-CZ" altLang="cs-CZ" sz="800" dirty="0">
                <a:latin typeface="Arial" charset="0"/>
              </a:rPr>
              <a:t>nastavitelné skleněné police </a:t>
            </a:r>
            <a:endParaRPr lang="cs-CZ" altLang="cs-CZ" sz="800" dirty="0" smtClean="0">
              <a:latin typeface="Arial" charset="0"/>
            </a:endParaRPr>
          </a:p>
          <a:p>
            <a:pPr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3</a:t>
            </a:r>
            <a:r>
              <a:rPr lang="cs-CZ" altLang="cs-CZ" sz="800" dirty="0" smtClean="0">
                <a:latin typeface="Arial" charset="0"/>
              </a:rPr>
              <a:t> </a:t>
            </a:r>
            <a:r>
              <a:rPr lang="cs-CZ" altLang="cs-CZ" sz="800" dirty="0">
                <a:latin typeface="Arial" charset="0"/>
              </a:rPr>
              <a:t>přihrádky ve dveřích chladničky</a:t>
            </a:r>
          </a:p>
          <a:p>
            <a:pPr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cs-CZ" altLang="cs-CZ" sz="800" dirty="0" smtClean="0">
                <a:latin typeface="Arial" charset="0"/>
              </a:rPr>
              <a:t>Zásuvka na zeleninu</a:t>
            </a:r>
          </a:p>
          <a:p>
            <a:pPr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cs-CZ" altLang="cs-CZ" sz="800" dirty="0" smtClean="0">
                <a:latin typeface="Arial" charset="0"/>
              </a:rPr>
              <a:t>Držák na vajíčka</a:t>
            </a:r>
          </a:p>
          <a:p>
            <a:pPr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cs-CZ" altLang="cs-CZ" sz="800" b="1" dirty="0">
              <a:latin typeface="Arial" charset="0"/>
            </a:endParaRPr>
          </a:p>
          <a:p>
            <a:pPr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cs-CZ" altLang="cs-CZ" sz="800" b="1" dirty="0" smtClean="0">
                <a:latin typeface="Arial" charset="0"/>
              </a:rPr>
              <a:t>Mrazák</a:t>
            </a:r>
            <a:endParaRPr lang="cs-CZ" altLang="cs-CZ" sz="800" b="1" dirty="0">
              <a:latin typeface="Arial" charset="0"/>
            </a:endParaRPr>
          </a:p>
          <a:p>
            <a:pPr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3 plastové </a:t>
            </a:r>
            <a:r>
              <a:rPr lang="cs-CZ" altLang="cs-CZ" sz="800" dirty="0" smtClean="0">
                <a:latin typeface="Arial" charset="0"/>
              </a:rPr>
              <a:t>zásuvky</a:t>
            </a:r>
          </a:p>
          <a:p>
            <a:pPr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 </a:t>
            </a:r>
          </a:p>
          <a:p>
            <a:pPr>
              <a:lnSpc>
                <a:spcPct val="115000"/>
              </a:lnSpc>
              <a:spcBef>
                <a:spcPct val="0"/>
              </a:spcBef>
              <a:buNone/>
            </a:pPr>
            <a:r>
              <a:rPr lang="cs-CZ" altLang="cs-CZ" sz="800" b="1" dirty="0" smtClean="0">
                <a:latin typeface="Arial" charset="0"/>
              </a:rPr>
              <a:t>Konstrukce</a:t>
            </a:r>
          </a:p>
          <a:p>
            <a:pPr>
              <a:lnSpc>
                <a:spcPct val="115000"/>
              </a:lnSpc>
              <a:spcBef>
                <a:spcPct val="0"/>
              </a:spcBef>
              <a:buNone/>
            </a:pPr>
            <a:r>
              <a:rPr lang="cs-CZ" altLang="cs-CZ" sz="800" dirty="0" smtClean="0">
                <a:latin typeface="Arial" charset="0"/>
              </a:rPr>
              <a:t>Osvětlení </a:t>
            </a:r>
            <a:r>
              <a:rPr lang="cs-CZ" altLang="cs-CZ" sz="800" dirty="0">
                <a:latin typeface="Arial" charset="0"/>
              </a:rPr>
              <a:t>SKY </a:t>
            </a:r>
            <a:r>
              <a:rPr lang="cs-CZ" altLang="cs-CZ" sz="800" dirty="0" smtClean="0">
                <a:latin typeface="Arial" charset="0"/>
              </a:rPr>
              <a:t>LED; Výměnný </a:t>
            </a:r>
            <a:r>
              <a:rPr lang="cs-CZ" altLang="cs-CZ" sz="800" dirty="0">
                <a:latin typeface="Arial" charset="0"/>
              </a:rPr>
              <a:t>závěs </a:t>
            </a:r>
            <a:r>
              <a:rPr lang="cs-CZ" altLang="cs-CZ" sz="800" dirty="0" smtClean="0">
                <a:latin typeface="Arial" charset="0"/>
              </a:rPr>
              <a:t>dveří; 2 </a:t>
            </a:r>
            <a:r>
              <a:rPr lang="cs-CZ" altLang="cs-CZ" sz="800" dirty="0">
                <a:latin typeface="Arial" charset="0"/>
              </a:rPr>
              <a:t>nastavitelné </a:t>
            </a:r>
            <a:r>
              <a:rPr lang="cs-CZ" altLang="cs-CZ" sz="800" dirty="0" smtClean="0">
                <a:latin typeface="Arial" charset="0"/>
              </a:rPr>
              <a:t>nožičky; 2 kolečka</a:t>
            </a:r>
          </a:p>
          <a:p>
            <a:pPr marL="0" indent="0">
              <a:spcBef>
                <a:spcPct val="0"/>
              </a:spcBef>
              <a:buFontTx/>
              <a:buNone/>
            </a:pPr>
            <a:endParaRPr lang="cs-CZ" altLang="cs-CZ" sz="800" b="1" dirty="0" smtClean="0">
              <a:solidFill>
                <a:srgbClr val="C00000"/>
              </a:solidFill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endParaRPr lang="cs-CZ" altLang="cs-CZ" sz="800" dirty="0" smtClean="0">
              <a:latin typeface="Arial" charset="0"/>
            </a:endParaRPr>
          </a:p>
        </p:txBody>
      </p:sp>
      <p:cxnSp>
        <p:nvCxnSpPr>
          <p:cNvPr id="35" name="Straight Connector 34"/>
          <p:cNvCxnSpPr/>
          <p:nvPr/>
        </p:nvCxnSpPr>
        <p:spPr>
          <a:xfrm>
            <a:off x="5652120" y="980728"/>
            <a:ext cx="0" cy="5400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Picture 2" descr="Candy_logo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1225" y="6381328"/>
            <a:ext cx="1755271" cy="359792"/>
          </a:xfrm>
          <a:prstGeom prst="rect">
            <a:avLst/>
          </a:prstGeom>
        </p:spPr>
      </p:pic>
      <p:sp>
        <p:nvSpPr>
          <p:cNvPr id="10" name="Ovál 9"/>
          <p:cNvSpPr/>
          <p:nvPr/>
        </p:nvSpPr>
        <p:spPr>
          <a:xfrm>
            <a:off x="4860032" y="1844824"/>
            <a:ext cx="720000" cy="720000"/>
          </a:xfrm>
          <a:prstGeom prst="ellipse">
            <a:avLst/>
          </a:prstGeom>
          <a:solidFill>
            <a:srgbClr val="0E8FC5"/>
          </a:solidFill>
          <a:ln w="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800" dirty="0">
              <a:solidFill>
                <a:schemeClr val="bg1"/>
              </a:solidFill>
            </a:endParaRPr>
          </a:p>
        </p:txBody>
      </p:sp>
      <p:sp>
        <p:nvSpPr>
          <p:cNvPr id="12" name="TextovéPole 11"/>
          <p:cNvSpPr txBox="1"/>
          <p:nvPr/>
        </p:nvSpPr>
        <p:spPr>
          <a:xfrm>
            <a:off x="4788024" y="1988840"/>
            <a:ext cx="864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Osvětlení LED na stropě chladničky</a:t>
            </a:r>
            <a:endParaRPr lang="cs-CZ" sz="800" dirty="0">
              <a:solidFill>
                <a:schemeClr val="bg1"/>
              </a:solidFill>
            </a:endParaRPr>
          </a:p>
        </p:txBody>
      </p:sp>
      <p:sp>
        <p:nvSpPr>
          <p:cNvPr id="27" name="Ovál 26"/>
          <p:cNvSpPr/>
          <p:nvPr/>
        </p:nvSpPr>
        <p:spPr>
          <a:xfrm>
            <a:off x="4860032" y="1088656"/>
            <a:ext cx="720000" cy="720000"/>
          </a:xfrm>
          <a:prstGeom prst="ellipse">
            <a:avLst/>
          </a:prstGeom>
          <a:solidFill>
            <a:srgbClr val="0E8FC5"/>
          </a:solidFill>
          <a:ln w="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800" dirty="0">
              <a:solidFill>
                <a:schemeClr val="bg1"/>
              </a:solidFill>
            </a:endParaRPr>
          </a:p>
        </p:txBody>
      </p:sp>
      <p:sp>
        <p:nvSpPr>
          <p:cNvPr id="28" name="TextovéPole 27"/>
          <p:cNvSpPr txBox="1"/>
          <p:nvPr/>
        </p:nvSpPr>
        <p:spPr>
          <a:xfrm>
            <a:off x="4788024" y="1124744"/>
            <a:ext cx="8640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Skrytý</a:t>
            </a:r>
          </a:p>
          <a:p>
            <a:pPr algn="ctr"/>
            <a:r>
              <a:rPr lang="cs-CZ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chladicí okruh ve stěnách mrazáku</a:t>
            </a:r>
            <a:endParaRPr lang="cs-CZ" sz="800" dirty="0">
              <a:solidFill>
                <a:schemeClr val="bg1"/>
              </a:solidFill>
            </a:endParaRPr>
          </a:p>
        </p:txBody>
      </p:sp>
      <p:sp>
        <p:nvSpPr>
          <p:cNvPr id="36" name="Ovál 35"/>
          <p:cNvSpPr/>
          <p:nvPr/>
        </p:nvSpPr>
        <p:spPr>
          <a:xfrm>
            <a:off x="4860032" y="2636992"/>
            <a:ext cx="720000" cy="720000"/>
          </a:xfrm>
          <a:prstGeom prst="ellipse">
            <a:avLst/>
          </a:prstGeom>
          <a:solidFill>
            <a:srgbClr val="0E8FC5"/>
          </a:solidFill>
          <a:ln w="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800" dirty="0">
              <a:solidFill>
                <a:schemeClr val="bg1"/>
              </a:solidFill>
            </a:endParaRPr>
          </a:p>
        </p:txBody>
      </p:sp>
      <p:sp>
        <p:nvSpPr>
          <p:cNvPr id="37" name="TextovéPole 36"/>
          <p:cNvSpPr txBox="1"/>
          <p:nvPr/>
        </p:nvSpPr>
        <p:spPr>
          <a:xfrm>
            <a:off x="4788024" y="2772297"/>
            <a:ext cx="8640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Výměnný závěs dveří</a:t>
            </a:r>
            <a:endParaRPr lang="cs-CZ" sz="800" dirty="0">
              <a:solidFill>
                <a:schemeClr val="bg1"/>
              </a:solidFill>
            </a:endParaRPr>
          </a:p>
        </p:txBody>
      </p:sp>
      <p:sp>
        <p:nvSpPr>
          <p:cNvPr id="19" name="Obdélník 18"/>
          <p:cNvSpPr/>
          <p:nvPr/>
        </p:nvSpPr>
        <p:spPr>
          <a:xfrm>
            <a:off x="5796136" y="5085184"/>
            <a:ext cx="288032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</a:pPr>
            <a:r>
              <a:rPr lang="cs-CZ" altLang="cs-CZ" sz="800" b="1" dirty="0">
                <a:solidFill>
                  <a:prstClr val="black"/>
                </a:solidFill>
                <a:latin typeface="Arial" charset="0"/>
              </a:rPr>
              <a:t>Logistická data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Kód</a:t>
            </a: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		</a:t>
            </a: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34005032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EAN</a:t>
            </a: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		</a:t>
            </a: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8059019046723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Barva		Černá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Rozměry 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výrobku v x š x h (mm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)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	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1760 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x 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545 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x 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550</a:t>
            </a:r>
            <a:endParaRPr lang="cs-CZ" altLang="cs-CZ" sz="800" b="1" dirty="0">
              <a:solidFill>
                <a:prstClr val="black"/>
              </a:solidFill>
              <a:latin typeface="Arial" charset="0"/>
            </a:endParaRP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Čistá váha výrobku (kg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)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	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50</a:t>
            </a:r>
            <a:endParaRPr lang="cs-CZ" altLang="cs-CZ" sz="80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Rozměry balení v x š x h (mm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)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	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1820 x 580 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x 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590</a:t>
            </a:r>
            <a:endParaRPr lang="cs-CZ" altLang="cs-CZ" sz="800" dirty="0">
              <a:solidFill>
                <a:prstClr val="black"/>
              </a:solidFill>
              <a:latin typeface="Arial" charset="0"/>
            </a:endParaRP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Hmotnost s obalem (kg</a:t>
            </a: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)</a:t>
            </a: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	</a:t>
            </a: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55</a:t>
            </a:r>
            <a:endParaRPr lang="cs-CZ" altLang="cs-CZ" sz="8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3" name="Zaoblený obdélník 12"/>
          <p:cNvSpPr/>
          <p:nvPr/>
        </p:nvSpPr>
        <p:spPr>
          <a:xfrm>
            <a:off x="4355976" y="2780928"/>
            <a:ext cx="360040" cy="21602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2636912"/>
            <a:ext cx="720000" cy="720000"/>
          </a:xfrm>
          <a:prstGeom prst="flowChartConnector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20" name="Obrázek 1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696" t="-10808" r="-10639" b="-12858"/>
          <a:stretch/>
        </p:blipFill>
        <p:spPr>
          <a:xfrm>
            <a:off x="4067944" y="1844824"/>
            <a:ext cx="720000" cy="720000"/>
          </a:xfrm>
          <a:prstGeom prst="flowChartConnector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39" name="Vývojový diagram: spojnice 38"/>
          <p:cNvSpPr/>
          <p:nvPr/>
        </p:nvSpPr>
        <p:spPr>
          <a:xfrm>
            <a:off x="4067944" y="1052736"/>
            <a:ext cx="720000" cy="720000"/>
          </a:xfrm>
          <a:prstGeom prst="flowChartConnector">
            <a:avLst/>
          </a:prstGeom>
          <a:noFill/>
          <a:ln w="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noFill/>
            </a:endParaRPr>
          </a:p>
        </p:txBody>
      </p:sp>
      <p:pic>
        <p:nvPicPr>
          <p:cNvPr id="23" name="Obrázek 2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946" y="1006270"/>
            <a:ext cx="648000" cy="648000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6811938" y="1078278"/>
            <a:ext cx="576064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176</a:t>
            </a:r>
            <a:endParaRPr lang="cs-CZ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ovéPole 24"/>
          <p:cNvSpPr txBox="1"/>
          <p:nvPr/>
        </p:nvSpPr>
        <p:spPr>
          <a:xfrm>
            <a:off x="4002513" y="1268760"/>
            <a:ext cx="87075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LOW FROST</a:t>
            </a:r>
            <a:endParaRPr lang="cs-CZ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ovéPole 25">
            <a:extLst>
              <a:ext uri="{FF2B5EF4-FFF2-40B4-BE49-F238E27FC236}">
                <a16:creationId xmlns="" xmlns:a16="http://schemas.microsoft.com/office/drawing/2014/main" id="{87E6A696-3B0E-4AB4-A886-45FE02A3E943}"/>
              </a:ext>
            </a:extLst>
          </p:cNvPr>
          <p:cNvSpPr txBox="1"/>
          <p:nvPr/>
        </p:nvSpPr>
        <p:spPr>
          <a:xfrm>
            <a:off x="5258163" y="90260"/>
            <a:ext cx="388583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Parametry odpovídají Nařízení v přenesené pravomoci: (EU) 2019/2016</a:t>
            </a:r>
          </a:p>
          <a:p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Více informací o výrobku naleznete pod tímto QR kódem:</a:t>
            </a:r>
          </a:p>
        </p:txBody>
      </p:sp>
      <p:pic>
        <p:nvPicPr>
          <p:cNvPr id="30" name="Obrázek 2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3944" y="3481797"/>
            <a:ext cx="648000" cy="652320"/>
          </a:xfrm>
          <a:prstGeom prst="rect">
            <a:avLst/>
          </a:prstGeom>
        </p:spPr>
      </p:pic>
      <p:sp>
        <p:nvSpPr>
          <p:cNvPr id="31" name="Ovál 30"/>
          <p:cNvSpPr/>
          <p:nvPr/>
        </p:nvSpPr>
        <p:spPr>
          <a:xfrm>
            <a:off x="4873264" y="3414117"/>
            <a:ext cx="720000" cy="720000"/>
          </a:xfrm>
          <a:prstGeom prst="ellipse">
            <a:avLst/>
          </a:prstGeom>
          <a:solidFill>
            <a:srgbClr val="0E8FC5"/>
          </a:solidFill>
          <a:ln w="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800" dirty="0">
              <a:solidFill>
                <a:schemeClr val="bg1"/>
              </a:solidFill>
            </a:endParaRPr>
          </a:p>
        </p:txBody>
      </p:sp>
      <p:sp>
        <p:nvSpPr>
          <p:cNvPr id="38" name="TextovéPole 37"/>
          <p:cNvSpPr txBox="1"/>
          <p:nvPr/>
        </p:nvSpPr>
        <p:spPr>
          <a:xfrm>
            <a:off x="4801256" y="3549422"/>
            <a:ext cx="864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Doplňkový obsah v aplikaci hOn</a:t>
            </a:r>
            <a:endParaRPr lang="cs-CZ" sz="800" dirty="0">
              <a:solidFill>
                <a:schemeClr val="bg1"/>
              </a:solidFill>
            </a:endParaRP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27" t="4851" r="17327" b="3801"/>
          <a:stretch/>
        </p:blipFill>
        <p:spPr>
          <a:xfrm>
            <a:off x="6650409" y="2780928"/>
            <a:ext cx="1165848" cy="2305200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92" t="3800" r="25026" b="5901"/>
          <a:stretch/>
        </p:blipFill>
        <p:spPr>
          <a:xfrm>
            <a:off x="5724128" y="1052736"/>
            <a:ext cx="936498" cy="2777200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400" b="89899"/>
          <a:stretch/>
        </p:blipFill>
        <p:spPr>
          <a:xfrm>
            <a:off x="8060122" y="922412"/>
            <a:ext cx="807656" cy="792000"/>
          </a:xfrm>
          <a:prstGeom prst="rect">
            <a:avLst/>
          </a:prstGeom>
        </p:spPr>
      </p:pic>
      <p:pic>
        <p:nvPicPr>
          <p:cNvPr id="15" name="Obrázek 1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7181" y="1897338"/>
            <a:ext cx="1196825" cy="239365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874233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1409</TotalTime>
  <Words>65</Words>
  <Application>Microsoft Office PowerPoint</Application>
  <PresentationFormat>Předvádění na obrazovce (4:3)</PresentationFormat>
  <Paragraphs>58</Paragraphs>
  <Slides>1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4" baseType="lpstr">
      <vt:lpstr>Arial</vt:lpstr>
      <vt:lpstr>Calibri</vt:lpstr>
      <vt:lpstr>Motiv systému Office</vt:lpstr>
      <vt:lpstr>Prezentace aplikace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recepce</dc:creator>
  <cp:lastModifiedBy>Martina Křižáková</cp:lastModifiedBy>
  <cp:revision>169</cp:revision>
  <cp:lastPrinted>2016-05-31T13:00:02Z</cp:lastPrinted>
  <dcterms:created xsi:type="dcterms:W3CDTF">2015-07-16T11:02:07Z</dcterms:created>
  <dcterms:modified xsi:type="dcterms:W3CDTF">2022-01-24T12:49:38Z</dcterms:modified>
</cp:coreProperties>
</file>