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>
        <p:scale>
          <a:sx n="70" d="100"/>
          <a:sy n="70" d="100"/>
        </p:scale>
        <p:origin x="1572" y="-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XS 4A4M4PB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I-PRO SHINE SERIES 6 –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Třída A, 14 sad, 9,5 l, 44 dB(A), Displej, Příborová zásuvka, Přídavné </a:t>
            </a:r>
            <a:r>
              <a:rPr lang="cs-CZ" altLang="cs-CZ" sz="1400" dirty="0" err="1">
                <a:solidFill>
                  <a:srgbClr val="706F6F"/>
                </a:solidFill>
                <a:latin typeface="Arial" charset="0"/>
              </a:rPr>
              <a:t>ostřikovací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 trysky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32901748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8059019078991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43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896 × 640 × 676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44,8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91415" y="129719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sad</a:t>
            </a:r>
          </a:p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99113" y="1946386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501" y="1957845"/>
            <a:ext cx="537151" cy="55056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501" y="2719307"/>
            <a:ext cx="565143" cy="551343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754306" y="288894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8052148-B050-4525-8B24-DAE9783BB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570" y="3453462"/>
            <a:ext cx="397861" cy="600980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193197A2-81B9-461D-B455-C19ADA02FEC9}"/>
              </a:ext>
            </a:extLst>
          </p:cNvPr>
          <p:cNvSpPr txBox="1"/>
          <p:nvPr/>
        </p:nvSpPr>
        <p:spPr>
          <a:xfrm>
            <a:off x="4708130" y="3659701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součástí výbavy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69B72C-FF5E-0E3E-2C12-19F9BBD49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673" y="1170092"/>
            <a:ext cx="1963912" cy="201059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5CCAE9-74C6-0005-B4BD-147EFA63C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506" y="3184489"/>
            <a:ext cx="1290761" cy="95638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E45B11A-6572-B775-F835-0FB398A41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768" y="1273877"/>
            <a:ext cx="858467" cy="172110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0437480-2607-551F-E78F-2C0C8630AA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170" y="293044"/>
            <a:ext cx="526138" cy="526138"/>
          </a:xfrm>
          <a:prstGeom prst="rect">
            <a:avLst/>
          </a:prstGeom>
        </p:spPr>
      </p:pic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00E4C57E-4359-E2B6-1076-62FBE1E834BE}"/>
              </a:ext>
            </a:extLst>
          </p:cNvPr>
          <p:cNvCxnSpPr/>
          <p:nvPr/>
        </p:nvCxnSpPr>
        <p:spPr>
          <a:xfrm>
            <a:off x="5858506" y="1196752"/>
            <a:ext cx="1728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1506B69-4AFC-1FBB-DDFA-E647033FC312}"/>
              </a:ext>
            </a:extLst>
          </p:cNvPr>
          <p:cNvSpPr txBox="1"/>
          <p:nvPr/>
        </p:nvSpPr>
        <p:spPr>
          <a:xfrm>
            <a:off x="6281649" y="939412"/>
            <a:ext cx="993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cm</a:t>
            </a:r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39D4BFA3-F415-A29C-263A-190E4526069F}"/>
              </a:ext>
            </a:extLst>
          </p:cNvPr>
          <p:cNvGrpSpPr/>
          <p:nvPr/>
        </p:nvGrpSpPr>
        <p:grpSpPr>
          <a:xfrm>
            <a:off x="4252051" y="1066841"/>
            <a:ext cx="492649" cy="643456"/>
            <a:chOff x="4154011" y="1058948"/>
            <a:chExt cx="492649" cy="643456"/>
          </a:xfrm>
        </p:grpSpPr>
        <p:grpSp>
          <p:nvGrpSpPr>
            <p:cNvPr id="44" name="Skupina 43">
              <a:extLst>
                <a:ext uri="{FF2B5EF4-FFF2-40B4-BE49-F238E27FC236}">
                  <a16:creationId xmlns:a16="http://schemas.microsoft.com/office/drawing/2014/main" id="{D3783A50-A9C1-A465-E013-84EA29884903}"/>
                </a:ext>
              </a:extLst>
            </p:cNvPr>
            <p:cNvGrpSpPr/>
            <p:nvPr/>
          </p:nvGrpSpPr>
          <p:grpSpPr>
            <a:xfrm>
              <a:off x="4157595" y="1090869"/>
              <a:ext cx="489065" cy="611535"/>
              <a:chOff x="4157595" y="1090869"/>
              <a:chExt cx="489065" cy="611535"/>
            </a:xfrm>
          </p:grpSpPr>
          <p:pic>
            <p:nvPicPr>
              <p:cNvPr id="39" name="Obrázek 38">
                <a:extLst>
                  <a:ext uri="{FF2B5EF4-FFF2-40B4-BE49-F238E27FC236}">
                    <a16:creationId xmlns:a16="http://schemas.microsoft.com/office/drawing/2014/main" id="{AD198AD5-8BA2-7D14-160B-C3FBC9DBC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57595" y="1214745"/>
                <a:ext cx="489065" cy="487659"/>
              </a:xfrm>
              <a:prstGeom prst="rect">
                <a:avLst/>
              </a:prstGeom>
            </p:spPr>
          </p:pic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4F822A55-C7A3-3A45-08A9-1D6EF474A206}"/>
                  </a:ext>
                </a:extLst>
              </p:cNvPr>
              <p:cNvSpPr/>
              <p:nvPr/>
            </p:nvSpPr>
            <p:spPr>
              <a:xfrm>
                <a:off x="4318606" y="1090869"/>
                <a:ext cx="302188" cy="2474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6E88D466-EE6F-A267-176E-E8FDE36B26EF}"/>
                </a:ext>
              </a:extLst>
            </p:cNvPr>
            <p:cNvSpPr txBox="1"/>
            <p:nvPr/>
          </p:nvSpPr>
          <p:spPr>
            <a:xfrm>
              <a:off x="4154011" y="1058948"/>
              <a:ext cx="48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185553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Obrázek 47">
            <a:extLst>
              <a:ext uri="{FF2B5EF4-FFF2-40B4-BE49-F238E27FC236}">
                <a16:creationId xmlns:a16="http://schemas.microsoft.com/office/drawing/2014/main" id="{248A2742-BF7D-7312-B277-B2A86AF96E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6200" y="4282231"/>
            <a:ext cx="420901" cy="424524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6F43D80A-4096-CAD7-CFF5-029DE8490E4B}"/>
              </a:ext>
            </a:extLst>
          </p:cNvPr>
          <p:cNvSpPr txBox="1"/>
          <p:nvPr/>
        </p:nvSpPr>
        <p:spPr>
          <a:xfrm>
            <a:off x="4661745" y="4323487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MYTÍ FLEX ZONE 60 °C 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06837C1A-5D89-4593-3C65-4FD08022D5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6193" y="4934544"/>
            <a:ext cx="407948" cy="409714"/>
          </a:xfrm>
          <a:prstGeom prst="rect">
            <a:avLst/>
          </a:prstGeom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306B8AB7-53D0-71EC-18D9-B6ABF8E505BC}"/>
              </a:ext>
            </a:extLst>
          </p:cNvPr>
          <p:cNvSpPr txBox="1"/>
          <p:nvPr/>
        </p:nvSpPr>
        <p:spPr>
          <a:xfrm>
            <a:off x="4710030" y="5017481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3896B3AB-75EA-AB06-0607-4848EEA02E27}"/>
              </a:ext>
            </a:extLst>
          </p:cNvPr>
          <p:cNvGrpSpPr/>
          <p:nvPr/>
        </p:nvGrpSpPr>
        <p:grpSpPr>
          <a:xfrm>
            <a:off x="0" y="937915"/>
            <a:ext cx="6804237" cy="5901019"/>
            <a:chOff x="0" y="937915"/>
            <a:chExt cx="6804237" cy="5901019"/>
          </a:xfrm>
        </p:grpSpPr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C6A9A5A8-442E-BA71-DC77-D4F03872709E}"/>
                </a:ext>
              </a:extLst>
            </p:cNvPr>
            <p:cNvSpPr/>
            <p:nvPr/>
          </p:nvSpPr>
          <p:spPr>
            <a:xfrm>
              <a:off x="0" y="6200728"/>
              <a:ext cx="6804237" cy="209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Zástupný symbol pro text 3"/>
            <p:cNvSpPr txBox="1">
              <a:spLocks/>
            </p:cNvSpPr>
            <p:nvPr/>
          </p:nvSpPr>
          <p:spPr>
            <a:xfrm>
              <a:off x="103223" y="937915"/>
              <a:ext cx="4082288" cy="5901019"/>
            </a:xfrm>
            <a:prstGeom prst="rect">
              <a:avLst/>
            </a:prstGeom>
          </p:spPr>
          <p:txBody>
            <a:bodyPr anchor="t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u="sng" dirty="0">
                  <a:latin typeface="Arial" charset="0"/>
                </a:rPr>
                <a:t>Hlavní vlastnosti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Nařízení v přenesené pravomoci: (EU) 2019/2017)</a:t>
              </a:r>
              <a:endParaRPr lang="cs-CZ" altLang="cs-CZ" sz="800" b="1" dirty="0">
                <a:latin typeface="Arial" charset="0"/>
              </a:endParaRP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Třída energetické účinnosti		A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Jmenovitá kapacita (sady nádobí)		14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Spotřeba energie na 1 cyklus programu </a:t>
              </a:r>
              <a:r>
                <a:rPr lang="cs-CZ" altLang="cs-CZ" sz="800" dirty="0" err="1">
                  <a:latin typeface="Arial" charset="0"/>
                </a:rPr>
                <a:t>Eco</a:t>
              </a:r>
              <a:r>
                <a:rPr lang="cs-CZ" altLang="cs-CZ" sz="800" dirty="0">
                  <a:latin typeface="Arial" charset="0"/>
                </a:rPr>
                <a:t> (kWh) 	0,54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Spotřeba energie na 100 cyklů programu </a:t>
              </a:r>
              <a:r>
                <a:rPr lang="cs-CZ" altLang="cs-CZ" sz="800" dirty="0" err="1">
                  <a:latin typeface="Arial" charset="0"/>
                </a:rPr>
                <a:t>Eco</a:t>
              </a:r>
              <a:r>
                <a:rPr lang="cs-CZ" altLang="cs-CZ" sz="800" dirty="0">
                  <a:latin typeface="Arial" charset="0"/>
                </a:rPr>
                <a:t> (kWh)	54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Spotřeba vody na 1 cyklus v programu </a:t>
              </a:r>
              <a:r>
                <a:rPr lang="cs-CZ" altLang="cs-CZ" sz="800" dirty="0" err="1">
                  <a:latin typeface="Arial" charset="0"/>
                </a:rPr>
                <a:t>Eco</a:t>
              </a:r>
              <a:r>
                <a:rPr lang="cs-CZ" altLang="cs-CZ" sz="800" dirty="0">
                  <a:latin typeface="Arial" charset="0"/>
                </a:rPr>
                <a:t> (l)	9,5	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Trvání programu </a:t>
              </a:r>
              <a:r>
                <a:rPr lang="cs-CZ" altLang="cs-CZ" sz="800" dirty="0" err="1">
                  <a:latin typeface="Arial" charset="0"/>
                </a:rPr>
                <a:t>Eco</a:t>
              </a:r>
              <a:r>
                <a:rPr lang="cs-CZ" altLang="cs-CZ" sz="800" dirty="0">
                  <a:latin typeface="Arial" charset="0"/>
                </a:rPr>
                <a:t> (</a:t>
              </a:r>
              <a:r>
                <a:rPr lang="cs-CZ" altLang="cs-CZ" sz="800" dirty="0" err="1">
                  <a:latin typeface="Arial" charset="0"/>
                </a:rPr>
                <a:t>h:min</a:t>
              </a:r>
              <a:r>
                <a:rPr lang="cs-CZ" altLang="cs-CZ" sz="800" dirty="0">
                  <a:latin typeface="Arial" charset="0"/>
                </a:rPr>
                <a:t>)		3:59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Úroveň emisí hluku šířeného vzduchem (dB(A) re 1 </a:t>
              </a:r>
              <a:r>
                <a:rPr lang="cs-CZ" altLang="cs-CZ" sz="800" dirty="0" err="1">
                  <a:latin typeface="Arial" charset="0"/>
                </a:rPr>
                <a:t>pW</a:t>
              </a:r>
              <a:r>
                <a:rPr lang="cs-CZ" altLang="cs-CZ" sz="800" dirty="0">
                  <a:latin typeface="Arial" charset="0"/>
                </a:rPr>
                <a:t>)	44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Arial" charset="0"/>
                </a:rPr>
                <a:t>Emisní třída hluku šířeného vzduchem		B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endParaRPr lang="cs-CZ" altLang="cs-CZ" sz="800" u="sng" dirty="0">
                <a:latin typeface="Arial" charset="0"/>
              </a:endParaRP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u="sng" dirty="0">
                  <a:latin typeface="Arial" charset="0"/>
                </a:rPr>
                <a:t>Programy</a:t>
              </a:r>
              <a:r>
                <a:rPr lang="cs-CZ" altLang="cs-CZ" sz="800" b="1" dirty="0">
                  <a:latin typeface="Arial" charset="0"/>
                </a:rPr>
                <a:t> 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dirty="0">
                  <a:latin typeface="Arial" charset="0"/>
                </a:rPr>
                <a:t>10 Programů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EKO 45 °C </a:t>
              </a:r>
              <a:r>
                <a:rPr lang="cs-CZ" altLang="cs-CZ" sz="800" dirty="0">
                  <a:latin typeface="Arial" charset="0"/>
                </a:rPr>
                <a:t>– Pro běžně znečištěné nádobí s optimální spotřebou vody a energie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UNIVERZÁLNÍ 60 °C </a:t>
              </a:r>
              <a:r>
                <a:rPr lang="cs-CZ" altLang="cs-CZ" sz="800" dirty="0">
                  <a:latin typeface="Arial" charset="0"/>
                </a:rPr>
                <a:t>– Vhodný pro každodenní lehce znečištěné nádobí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Intenzivní 75 °C  </a:t>
              </a:r>
              <a:r>
                <a:rPr lang="cs-CZ" altLang="cs-CZ" sz="800" dirty="0">
                  <a:latin typeface="Arial" charset="0"/>
                </a:rPr>
                <a:t>– pro silně znečištěné nádobí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SMART AI 45-50 °C </a:t>
              </a:r>
              <a:r>
                <a:rPr lang="cs-CZ" altLang="cs-CZ" sz="800" dirty="0">
                  <a:latin typeface="Arial" charset="0"/>
                </a:rPr>
                <a:t>- Program, který automaticky zvolí nejúčinnější a nejefektivnější délku a teplotu mycího cyklu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PŘEDMYTÍ</a:t>
              </a:r>
              <a:r>
                <a:rPr lang="cs-CZ" altLang="cs-CZ" sz="800" dirty="0">
                  <a:latin typeface="Arial" charset="0"/>
                </a:rPr>
                <a:t> - Krátké </a:t>
              </a:r>
              <a:r>
                <a:rPr lang="cs-CZ" altLang="cs-CZ" sz="800" dirty="0" err="1">
                  <a:latin typeface="Arial" charset="0"/>
                </a:rPr>
                <a:t>předmytí</a:t>
              </a:r>
              <a:r>
                <a:rPr lang="cs-CZ" altLang="cs-CZ" sz="800" dirty="0">
                  <a:latin typeface="Arial" charset="0"/>
                </a:rPr>
                <a:t> pro nádobí používané během dne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59 MIN 65 °C –</a:t>
              </a:r>
              <a:r>
                <a:rPr lang="cs-CZ" altLang="cs-CZ" sz="800" dirty="0">
                  <a:latin typeface="Arial" charset="0"/>
                </a:rPr>
                <a:t> Umytí a usušení nádobí za méně než 1h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RYCHLÝ 20’ 35 °C </a:t>
              </a:r>
              <a:r>
                <a:rPr lang="cs-CZ" altLang="cs-CZ" sz="800" dirty="0">
                  <a:latin typeface="Arial" charset="0"/>
                </a:rPr>
                <a:t>– </a:t>
              </a:r>
              <a:r>
                <a:rPr lang="cs-CZ" altLang="cs-CZ" sz="800" dirty="0" err="1">
                  <a:latin typeface="Arial" charset="0"/>
                </a:rPr>
                <a:t>Rychý</a:t>
              </a:r>
              <a:r>
                <a:rPr lang="cs-CZ" altLang="cs-CZ" sz="800" dirty="0">
                  <a:latin typeface="Arial" charset="0"/>
                </a:rPr>
                <a:t> program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TICHÝ 55 °C – </a:t>
              </a:r>
              <a:r>
                <a:rPr lang="cs-CZ" altLang="cs-CZ" sz="800" dirty="0">
                  <a:latin typeface="Arial" charset="0"/>
                </a:rPr>
                <a:t>Program navržený tak, aby snížil hlučnost myčky na minimum.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MYTÍ FLEX ZONE 60 °C – </a:t>
              </a:r>
              <a:r>
                <a:rPr lang="cs-CZ" altLang="cs-CZ" sz="800" dirty="0">
                  <a:latin typeface="Arial" charset="0"/>
                </a:rPr>
                <a:t>Jemnější a šetrnější proud vody v horním koši a silnější a intenzivnější proud v dolním koši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SMART AI PRO 65-75 °C </a:t>
              </a:r>
              <a:r>
                <a:rPr lang="cs-CZ" altLang="cs-CZ" sz="800" dirty="0">
                  <a:latin typeface="Arial" charset="0"/>
                </a:rPr>
                <a:t>- Automatický program pro silné znečištění a velkou náplň; úroveň zatížení a znečištění určuje délku a teplotu cyklu.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endParaRPr lang="cs-CZ" altLang="cs-CZ" sz="800" b="1" dirty="0">
                <a:solidFill>
                  <a:srgbClr val="FF0000"/>
                </a:solidFill>
                <a:latin typeface="Arial" charset="0"/>
              </a:endParaRP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b="1" u="sng" dirty="0">
                  <a:latin typeface="Arial" charset="0"/>
                </a:rPr>
                <a:t>Funkce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b="1" dirty="0" err="1">
                  <a:latin typeface="Arial" charset="0"/>
                </a:rPr>
                <a:t>WIFI+Bluetooth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dirty="0">
                  <a:latin typeface="Arial" charset="0"/>
                </a:rPr>
                <a:t>– připojení a ovládání přes aplikace </a:t>
              </a:r>
              <a:r>
                <a:rPr lang="cs-CZ" altLang="cs-CZ" sz="800" b="1" dirty="0" err="1">
                  <a:latin typeface="Arial" charset="0"/>
                </a:rPr>
                <a:t>hOn</a:t>
              </a:r>
              <a:endParaRPr lang="cs-CZ" altLang="cs-CZ" sz="800" b="1" dirty="0">
                <a:latin typeface="Arial" charset="0"/>
              </a:endParaRP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b="1" dirty="0" err="1">
                  <a:latin typeface="Arial" charset="0"/>
                </a:rPr>
                <a:t>Cutlery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b="1" dirty="0" err="1">
                  <a:latin typeface="Arial" charset="0"/>
                </a:rPr>
                <a:t>Shine</a:t>
              </a:r>
              <a:r>
                <a:rPr lang="cs-CZ" altLang="cs-CZ" sz="800" b="1" dirty="0">
                  <a:latin typeface="Arial" charset="0"/>
                </a:rPr>
                <a:t> Plus </a:t>
              </a:r>
              <a:r>
                <a:rPr lang="cs-CZ" altLang="cs-CZ" sz="800" dirty="0">
                  <a:latin typeface="Arial" charset="0"/>
                </a:rPr>
                <a:t>–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dirty="0">
                  <a:latin typeface="Arial" charset="0"/>
                </a:rPr>
                <a:t>pět speciálních rotačních trysek a přídavné </a:t>
              </a:r>
              <a:r>
                <a:rPr lang="cs-CZ" altLang="cs-CZ" sz="800" dirty="0" err="1">
                  <a:latin typeface="Arial" charset="0"/>
                </a:rPr>
                <a:t>ostřikovací</a:t>
              </a:r>
              <a:r>
                <a:rPr lang="cs-CZ" altLang="cs-CZ" sz="800" dirty="0">
                  <a:latin typeface="Arial" charset="0"/>
                </a:rPr>
                <a:t> rameno v příborové zásuvce na horní straně vany myčky</a:t>
              </a:r>
              <a:r>
                <a:rPr lang="cs-CZ" altLang="cs-CZ" sz="800" b="1" dirty="0">
                  <a:latin typeface="Arial" charset="0"/>
                </a:rPr>
                <a:t>, Odložený start 1-23 hod</a:t>
              </a:r>
              <a:r>
                <a:rPr lang="cs-CZ" altLang="cs-CZ" sz="800" dirty="0">
                  <a:latin typeface="Arial" charset="0"/>
                </a:rPr>
                <a:t>, Senzor nedostatku soli a leštidla, </a:t>
              </a:r>
              <a:r>
                <a:rPr lang="cs-CZ" altLang="cs-CZ" sz="800" b="1" dirty="0" err="1">
                  <a:latin typeface="Arial" charset="0"/>
                </a:rPr>
                <a:t>Power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b="1" dirty="0" err="1">
                  <a:latin typeface="Arial" charset="0"/>
                </a:rPr>
                <a:t>Wash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dirty="0">
                  <a:latin typeface="Arial" charset="0"/>
                </a:rPr>
                <a:t>– třetí </a:t>
              </a:r>
              <a:r>
                <a:rPr lang="cs-CZ" altLang="cs-CZ" sz="800" dirty="0" err="1">
                  <a:latin typeface="Arial" charset="0"/>
                </a:rPr>
                <a:t>ostřikovací</a:t>
              </a:r>
              <a:r>
                <a:rPr lang="cs-CZ" altLang="cs-CZ" sz="800" dirty="0">
                  <a:latin typeface="Arial" charset="0"/>
                </a:rPr>
                <a:t> rameno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Osvětlení vnitřního prostoru </a:t>
              </a:r>
              <a:r>
                <a:rPr lang="cs-CZ" altLang="cs-CZ" sz="800" dirty="0">
                  <a:latin typeface="Arial" charset="0"/>
                </a:rPr>
                <a:t>pro lepší viditelnost při nakládání a vykládání nádobí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Světlo na podlahu </a:t>
              </a:r>
              <a:r>
                <a:rPr lang="cs-CZ" altLang="cs-CZ" sz="800" dirty="0">
                  <a:latin typeface="Arial" charset="0"/>
                </a:rPr>
                <a:t>jako indikátor mytí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Automatická detekce </a:t>
              </a:r>
              <a:r>
                <a:rPr lang="cs-CZ" altLang="cs-CZ" sz="800" dirty="0">
                  <a:latin typeface="Arial" charset="0"/>
                </a:rPr>
                <a:t>množství nádobí a úrovně zašpinění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Automatické otevření </a:t>
              </a:r>
              <a:r>
                <a:rPr lang="cs-CZ" altLang="cs-CZ" sz="800" dirty="0">
                  <a:latin typeface="Arial" charset="0"/>
                </a:rPr>
                <a:t>dveří na konci programu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Extra Dry</a:t>
              </a:r>
              <a:r>
                <a:rPr lang="cs-CZ" altLang="cs-CZ" sz="800" dirty="0">
                  <a:latin typeface="Arial" charset="0"/>
                </a:rPr>
                <a:t> – umožňuje dosáhnout optimální účinnosti sušení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dirty="0">
                  <a:latin typeface="Arial" charset="0"/>
                </a:rPr>
                <a:t>½ náplň, </a:t>
              </a:r>
              <a:r>
                <a:rPr lang="cs-CZ" altLang="cs-CZ" sz="800" b="1" dirty="0">
                  <a:latin typeface="Arial" charset="0"/>
                </a:rPr>
                <a:t>Funkce na zvýšení tlaku mycích trysek pro příbory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dirty="0">
                  <a:latin typeface="Arial" charset="0"/>
                </a:rPr>
                <a:t>Kluzná dekorační deska (IKEA Metod), výkyvné panty</a:t>
              </a:r>
            </a:p>
            <a:p>
              <a:pPr marL="0" indent="0">
                <a:spcBef>
                  <a:spcPct val="0"/>
                </a:spcBef>
                <a:buNone/>
              </a:pPr>
              <a:endParaRPr lang="cs-CZ" altLang="cs-CZ" sz="800" dirty="0">
                <a:latin typeface="Arial" charset="0"/>
              </a:endParaRP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u="sng" dirty="0">
                  <a:latin typeface="Arial" charset="0"/>
                </a:rPr>
                <a:t>Konstrukce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dirty="0">
                  <a:latin typeface="Arial" charset="0"/>
                </a:rPr>
                <a:t>Bílý displej; dotykové ovládání, Možnost polohování horního koše </a:t>
              </a:r>
              <a:r>
                <a:rPr lang="cs-CZ" altLang="cs-CZ" sz="800" dirty="0" err="1">
                  <a:latin typeface="Arial" charset="0"/>
                </a:rPr>
                <a:t>Easy-Click</a:t>
              </a:r>
              <a:endParaRPr lang="cs-CZ" altLang="cs-CZ" sz="800" dirty="0">
                <a:latin typeface="Arial" charset="0"/>
              </a:endParaRP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b="1" dirty="0">
                  <a:latin typeface="Arial" charset="0"/>
                </a:rPr>
                <a:t>2 koše + 1 příborová zásuvka, </a:t>
              </a:r>
              <a:r>
                <a:rPr lang="cs-CZ" altLang="cs-CZ" sz="800" dirty="0">
                  <a:latin typeface="Arial" charset="0"/>
                </a:rPr>
                <a:t>Sklopitelné držáky talířů ve spodním koši a sklopitelné držáky šálků v horním koši, Invertorový (BLDC) motor, Pryžové podpěry pro ochranu sklenic, </a:t>
              </a:r>
              <a:r>
                <a:rPr lang="cs-CZ" altLang="cs-CZ" sz="800" b="1" dirty="0">
                  <a:latin typeface="Arial" charset="0"/>
                </a:rPr>
                <a:t>H-</a:t>
              </a:r>
              <a:r>
                <a:rPr lang="cs-CZ" altLang="cs-CZ" sz="800" b="1" dirty="0" err="1">
                  <a:latin typeface="Arial" charset="0"/>
                </a:rPr>
                <a:t>Spray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b="1" dirty="0" err="1">
                  <a:latin typeface="Arial" charset="0"/>
                </a:rPr>
                <a:t>Arm</a:t>
              </a:r>
              <a:r>
                <a:rPr lang="cs-CZ" altLang="cs-CZ" sz="800" b="1" dirty="0">
                  <a:latin typeface="Arial" charset="0"/>
                </a:rPr>
                <a:t> </a:t>
              </a:r>
              <a:r>
                <a:rPr lang="cs-CZ" altLang="cs-CZ" sz="800" dirty="0">
                  <a:latin typeface="Arial" charset="0"/>
                </a:rPr>
                <a:t>– rozšířené mycí rameno v dolním koši ve tvaru H</a:t>
              </a:r>
            </a:p>
            <a:p>
              <a:pPr marL="0" indent="0">
                <a:spcBef>
                  <a:spcPct val="0"/>
                </a:spcBef>
                <a:buFontTx/>
                <a:buNone/>
              </a:pPr>
              <a:endParaRPr lang="cs-CZ" altLang="cs-CZ" sz="800" dirty="0">
                <a:solidFill>
                  <a:srgbClr val="FF0000"/>
                </a:solidFill>
                <a:latin typeface="Arial" charset="0"/>
              </a:endParaRPr>
            </a:p>
            <a:p>
              <a:pPr marL="0" indent="0">
                <a:spcBef>
                  <a:spcPct val="0"/>
                </a:spcBef>
                <a:buFontTx/>
                <a:buNone/>
              </a:pPr>
              <a:r>
                <a:rPr lang="cs-CZ" altLang="cs-CZ" sz="800" b="1" u="sng" dirty="0">
                  <a:solidFill>
                    <a:schemeClr val="bg1"/>
                  </a:solidFill>
                  <a:latin typeface="Arial" charset="0"/>
                </a:rPr>
                <a:t>Bezpečnost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cs-CZ" altLang="cs-CZ" sz="800" dirty="0">
                  <a:solidFill>
                    <a:schemeClr val="bg1"/>
                  </a:solidFill>
                  <a:latin typeface="Arial" charset="0"/>
                </a:rPr>
                <a:t>Ochrana proti přetečení </a:t>
              </a:r>
              <a:r>
                <a:rPr lang="cs-CZ" altLang="cs-CZ" sz="800" dirty="0" err="1">
                  <a:solidFill>
                    <a:schemeClr val="bg1"/>
                  </a:solidFill>
                  <a:latin typeface="Arial" charset="0"/>
                </a:rPr>
                <a:t>Total</a:t>
              </a:r>
              <a:r>
                <a:rPr lang="cs-CZ" altLang="cs-CZ" sz="8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cs-CZ" altLang="cs-CZ" sz="800" dirty="0" err="1">
                  <a:solidFill>
                    <a:schemeClr val="bg1"/>
                  </a:solidFill>
                  <a:latin typeface="Arial" charset="0"/>
                </a:rPr>
                <a:t>Water</a:t>
              </a:r>
              <a:r>
                <a:rPr lang="cs-CZ" altLang="cs-CZ" sz="8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cs-CZ" altLang="cs-CZ" sz="800" dirty="0" err="1">
                  <a:solidFill>
                    <a:schemeClr val="bg1"/>
                  </a:solidFill>
                  <a:latin typeface="Arial" charset="0"/>
                </a:rPr>
                <a:t>Block</a:t>
              </a:r>
              <a:endParaRPr lang="cs-CZ" altLang="cs-CZ" sz="8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D8C875A-29C4-2419-978C-F66750309786}"/>
              </a:ext>
            </a:extLst>
          </p:cNvPr>
          <p:cNvSpPr txBox="1"/>
          <p:nvPr/>
        </p:nvSpPr>
        <p:spPr>
          <a:xfrm>
            <a:off x="4735224" y="5588365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Obrázek 55">
            <a:extLst>
              <a:ext uri="{FF2B5EF4-FFF2-40B4-BE49-F238E27FC236}">
                <a16:creationId xmlns:a16="http://schemas.microsoft.com/office/drawing/2014/main" id="{BFFC5215-2B01-F786-FEBB-FB573A5906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570" y="5552023"/>
            <a:ext cx="444917" cy="4724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5617CA0-4CED-7045-2D85-1D2A1C1B64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05684" y="3220626"/>
            <a:ext cx="1250670" cy="8453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D3CA0E-FDAB-5488-75CD-1A826FADD4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8601" y="4246387"/>
            <a:ext cx="2954014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581</Words>
  <Application>Microsoft Office PowerPoint</Application>
  <PresentationFormat>Předvádění na obrazovce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362</cp:revision>
  <cp:lastPrinted>2016-05-31T13:00:02Z</cp:lastPrinted>
  <dcterms:created xsi:type="dcterms:W3CDTF">2015-07-16T11:02:07Z</dcterms:created>
  <dcterms:modified xsi:type="dcterms:W3CDTF">2024-03-07T11:38:01Z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