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48" r:id="rId2"/>
    <p:sldId id="540" r:id="rId3"/>
    <p:sldId id="295" r:id="rId4"/>
    <p:sldId id="538" r:id="rId5"/>
    <p:sldId id="400" r:id="rId6"/>
    <p:sldId id="543" r:id="rId7"/>
    <p:sldId id="546" r:id="rId8"/>
    <p:sldId id="549" r:id="rId9"/>
    <p:sldId id="548" r:id="rId10"/>
    <p:sldId id="550" r:id="rId11"/>
    <p:sldId id="594" r:id="rId12"/>
    <p:sldId id="551" r:id="rId13"/>
    <p:sldId id="552" r:id="rId14"/>
    <p:sldId id="555" r:id="rId15"/>
    <p:sldId id="554" r:id="rId16"/>
    <p:sldId id="556" r:id="rId17"/>
    <p:sldId id="557" r:id="rId18"/>
    <p:sldId id="564" r:id="rId19"/>
    <p:sldId id="565" r:id="rId20"/>
    <p:sldId id="567" r:id="rId21"/>
    <p:sldId id="568" r:id="rId22"/>
    <p:sldId id="574" r:id="rId23"/>
    <p:sldId id="576" r:id="rId24"/>
    <p:sldId id="592" r:id="rId25"/>
    <p:sldId id="588" r:id="rId26"/>
  </p:sldIdLst>
  <p:sldSz cx="12192000" cy="6858000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7851"/>
    <a:srgbClr val="000C26"/>
    <a:srgbClr val="AAA9A9"/>
    <a:srgbClr val="254061"/>
    <a:srgbClr val="FF8200"/>
    <a:srgbClr val="0C2340"/>
    <a:srgbClr val="C9E3F9"/>
    <a:srgbClr val="6BCABA"/>
    <a:srgbClr val="9569BE"/>
    <a:srgbClr val="8B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3" autoAdjust="0"/>
    <p:restoredTop sz="94624" autoAdjust="0"/>
  </p:normalViewPr>
  <p:slideViewPr>
    <p:cSldViewPr>
      <p:cViewPr varScale="1">
        <p:scale>
          <a:sx n="89" d="100"/>
          <a:sy n="89" d="100"/>
        </p:scale>
        <p:origin x="51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42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C9EAC76C-FF50-4018-878E-7FA523223DC0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378827"/>
            <a:ext cx="2945659" cy="4954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378827"/>
            <a:ext cx="2945659" cy="4954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955AAC43-D3FD-42E6-B284-D08923225E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553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42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FD6063ED-F6CF-42E2-A990-14A92D3678B2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378827"/>
            <a:ext cx="2945659" cy="4954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378827"/>
            <a:ext cx="2945659" cy="4954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7B4978CA-FF87-4F32-AB77-19BA5210C06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73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E8F3-D124-4458-B113-D3005DF2682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52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87325" y="798513"/>
            <a:ext cx="7112000" cy="40005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D365D-2A9A-F24E-8DAB-749C2F1C465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7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E8F3-D124-4458-B113-D3005DF2682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199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2E8F3-D124-4458-B113-D3005DF2682D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21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-1265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4000" b="1" spc="200" dirty="0">
              <a:solidFill>
                <a:srgbClr val="A50021"/>
              </a:solidFill>
              <a:latin typeface="Futura Lt BT" pitchFamily="34" charset="0"/>
            </a:endParaRPr>
          </a:p>
        </p:txBody>
      </p:sp>
      <p:cxnSp>
        <p:nvCxnSpPr>
          <p:cNvPr id="8" name="Connettore 1 7"/>
          <p:cNvCxnSpPr/>
          <p:nvPr userDrawn="1"/>
        </p:nvCxnSpPr>
        <p:spPr>
          <a:xfrm flipV="1">
            <a:off x="341129" y="3427735"/>
            <a:ext cx="11430080" cy="660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31117" y="1643051"/>
            <a:ext cx="11277600" cy="1470025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bg1"/>
                </a:solidFill>
                <a:latin typeface="DeLonghi Sans" panose="02000503000000020004" pitchFamily="2" charset="0"/>
              </a:defRPr>
            </a:lvl1pPr>
          </a:lstStyle>
          <a:p>
            <a:r>
              <a:rPr lang="it-IT" dirty="0"/>
              <a:t>DE’LONGHI</a:t>
            </a:r>
            <a:br>
              <a:rPr lang="it-IT" dirty="0"/>
            </a:br>
            <a:r>
              <a:rPr lang="it-IT" dirty="0"/>
              <a:t>PRESENTATION FORMAT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54064" y="-24"/>
            <a:ext cx="11906291" cy="571504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latin typeface="DeLonghi Sans Med" panose="02000603000000020004" pitchFamily="2" charset="0"/>
              </a:defRPr>
            </a:lvl1pPr>
          </a:lstStyle>
          <a:p>
            <a:r>
              <a:rPr lang="it-IT" dirty="0"/>
              <a:t>SLIDE TITLE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91344" y="836712"/>
            <a:ext cx="5616624" cy="1368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DeLonghi Sans" panose="02000503000000020004" pitchFamily="2" charset="0"/>
              </a:defRPr>
            </a:lvl1pPr>
            <a:lvl2pPr>
              <a:defRPr sz="3200">
                <a:latin typeface="DeLonghi Sans" panose="02000503000000020004" pitchFamily="2" charset="0"/>
              </a:defRPr>
            </a:lvl2pPr>
            <a:lvl3pPr>
              <a:defRPr sz="3200">
                <a:latin typeface="DeLonghi Sans" panose="02000503000000020004" pitchFamily="2" charset="0"/>
              </a:defRPr>
            </a:lvl3pPr>
            <a:lvl4pPr>
              <a:defRPr sz="3200">
                <a:latin typeface="DeLonghi Sans" panose="02000503000000020004" pitchFamily="2" charset="0"/>
              </a:defRPr>
            </a:lvl4pPr>
            <a:lvl5pPr>
              <a:defRPr sz="3200">
                <a:latin typeface="DeLonghi Sans" panose="02000503000000020004" pitchFamily="2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D5DA854-F8DF-4497-BC75-F47E24032D8A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E87A4B-7B68-4AB1-84E8-355D9107ADC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286520"/>
            <a:ext cx="12192000" cy="5801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190459" y="545723"/>
            <a:ext cx="11811040" cy="1627"/>
          </a:xfrm>
          <a:prstGeom prst="line">
            <a:avLst/>
          </a:prstGeom>
          <a:ln w="28575">
            <a:solidFill>
              <a:srgbClr val="000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6240016" y="848112"/>
            <a:ext cx="5772690" cy="1368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DeLonghi Sans" panose="02000503000000020004" pitchFamily="2" charset="0"/>
              </a:defRPr>
            </a:lvl1pPr>
            <a:lvl2pPr>
              <a:defRPr sz="3200">
                <a:latin typeface="DeLonghi Sans" panose="02000503000000020004" pitchFamily="2" charset="0"/>
              </a:defRPr>
            </a:lvl2pPr>
            <a:lvl3pPr>
              <a:defRPr sz="3200">
                <a:latin typeface="DeLonghi Sans" panose="02000503000000020004" pitchFamily="2" charset="0"/>
              </a:defRPr>
            </a:lvl3pPr>
            <a:lvl4pPr>
              <a:defRPr sz="3200">
                <a:latin typeface="DeLonghi Sans" panose="02000503000000020004" pitchFamily="2" charset="0"/>
              </a:defRPr>
            </a:lvl4pPr>
            <a:lvl5pPr>
              <a:defRPr sz="3200">
                <a:latin typeface="DeLonghi Sans" panose="02000503000000020004" pitchFamily="2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261798" y="2646782"/>
            <a:ext cx="11739699" cy="12142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DeLonghi Sans" panose="02000503000000020004" pitchFamily="2" charset="0"/>
              </a:defRPr>
            </a:lvl1pPr>
            <a:lvl2pPr>
              <a:defRPr sz="3200">
                <a:latin typeface="DeLonghi Sans" panose="02000503000000020004" pitchFamily="2" charset="0"/>
              </a:defRPr>
            </a:lvl2pPr>
            <a:lvl3pPr>
              <a:defRPr sz="3200">
                <a:latin typeface="DeLonghi Sans" panose="02000503000000020004" pitchFamily="2" charset="0"/>
              </a:defRPr>
            </a:lvl3pPr>
            <a:lvl4pPr>
              <a:defRPr sz="3200">
                <a:latin typeface="DeLonghi Sans" panose="02000503000000020004" pitchFamily="2" charset="0"/>
              </a:defRPr>
            </a:lvl4pPr>
            <a:lvl5pPr>
              <a:defRPr sz="3200">
                <a:latin typeface="DeLonghi Sans" panose="02000503000000020004" pitchFamily="2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261798" y="4389708"/>
            <a:ext cx="5341354" cy="1368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DeLonghi Sans" panose="02000503000000020004" pitchFamily="2" charset="0"/>
              </a:defRPr>
            </a:lvl1pPr>
            <a:lvl2pPr>
              <a:defRPr sz="3200">
                <a:latin typeface="DeLonghi Sans" panose="02000503000000020004" pitchFamily="2" charset="0"/>
              </a:defRPr>
            </a:lvl2pPr>
            <a:lvl3pPr>
              <a:defRPr sz="3200">
                <a:latin typeface="DeLonghi Sans" panose="02000503000000020004" pitchFamily="2" charset="0"/>
              </a:defRPr>
            </a:lvl3pPr>
            <a:lvl4pPr>
              <a:defRPr sz="3200">
                <a:latin typeface="DeLonghi Sans" panose="02000503000000020004" pitchFamily="2" charset="0"/>
              </a:defRPr>
            </a:lvl4pPr>
            <a:lvl5pPr>
              <a:defRPr sz="3200">
                <a:latin typeface="DeLonghi Sans" panose="02000503000000020004" pitchFamily="2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3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6107207" y="4389708"/>
            <a:ext cx="5905499" cy="1368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DeLonghi Sans" panose="02000503000000020004" pitchFamily="2" charset="0"/>
              </a:defRPr>
            </a:lvl1pPr>
            <a:lvl2pPr>
              <a:defRPr sz="3200">
                <a:latin typeface="DeLonghi Sans" panose="02000503000000020004" pitchFamily="2" charset="0"/>
              </a:defRPr>
            </a:lvl2pPr>
            <a:lvl3pPr>
              <a:defRPr sz="3200">
                <a:latin typeface="DeLonghi Sans" panose="02000503000000020004" pitchFamily="2" charset="0"/>
              </a:defRPr>
            </a:lvl3pPr>
            <a:lvl4pPr>
              <a:defRPr sz="3200">
                <a:latin typeface="DeLonghi Sans" panose="02000503000000020004" pitchFamily="2" charset="0"/>
              </a:defRPr>
            </a:lvl4pPr>
            <a:lvl5pPr>
              <a:defRPr sz="3200">
                <a:latin typeface="DeLonghi Sans" panose="02000503000000020004" pitchFamily="2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64" y="6382896"/>
            <a:ext cx="1254696" cy="388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54064" y="-24"/>
            <a:ext cx="11906291" cy="571504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latin typeface="DeLonghi Sans Med" panose="02000603000000020004" pitchFamily="2" charset="0"/>
              </a:defRPr>
            </a:lvl1pPr>
          </a:lstStyle>
          <a:p>
            <a:r>
              <a:rPr lang="it-IT" dirty="0"/>
              <a:t>SLIDE TITLE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D5DA854-F8DF-4497-BC75-F47E24032D8A}" type="datetimeFigureOut">
              <a:rPr lang="it-IT" smtClean="0"/>
              <a:pPr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E87A4B-7B68-4AB1-84E8-355D9107ADC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286520"/>
            <a:ext cx="12192000" cy="5801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190459" y="545723"/>
            <a:ext cx="11811040" cy="1627"/>
          </a:xfrm>
          <a:prstGeom prst="line">
            <a:avLst/>
          </a:prstGeom>
          <a:ln w="28575">
            <a:solidFill>
              <a:srgbClr val="000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764" y="6382896"/>
            <a:ext cx="1254696" cy="3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9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4000" b="1" spc="200" dirty="0">
              <a:solidFill>
                <a:srgbClr val="A50021"/>
              </a:solidFill>
              <a:latin typeface="Futura Lt BT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54064" y="-24"/>
            <a:ext cx="11906291" cy="571504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bg1"/>
                </a:solidFill>
                <a:latin typeface="DeLonghi Sans Med" panose="02000603000000020004" pitchFamily="2" charset="0"/>
              </a:defRPr>
            </a:lvl1pPr>
          </a:lstStyle>
          <a:p>
            <a:r>
              <a:rPr lang="it-IT" dirty="0"/>
              <a:t>SLIDE TITLE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2104" y="92867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DeLonghi Sans" panose="02000503000000020004" pitchFamily="2" charset="0"/>
              </a:defRPr>
            </a:lvl1pPr>
            <a:lvl2pPr>
              <a:defRPr sz="3200">
                <a:solidFill>
                  <a:schemeClr val="bg1"/>
                </a:solidFill>
                <a:latin typeface="DeLonghi Sans" panose="02000503000000020004" pitchFamily="2" charset="0"/>
              </a:defRPr>
            </a:lvl2pPr>
            <a:lvl3pPr>
              <a:defRPr sz="3200">
                <a:solidFill>
                  <a:schemeClr val="bg1"/>
                </a:solidFill>
                <a:latin typeface="DeLonghi Sans" panose="02000503000000020004" pitchFamily="2" charset="0"/>
              </a:defRPr>
            </a:lvl3pPr>
            <a:lvl4pPr>
              <a:defRPr sz="3200">
                <a:solidFill>
                  <a:schemeClr val="bg1"/>
                </a:solidFill>
                <a:latin typeface="DeLonghi Sans" panose="02000503000000020004" pitchFamily="2" charset="0"/>
              </a:defRPr>
            </a:lvl4pPr>
            <a:lvl5pPr>
              <a:defRPr sz="3200">
                <a:solidFill>
                  <a:schemeClr val="bg1"/>
                </a:solidFill>
                <a:latin typeface="DeLonghi Sans" panose="02000503000000020004" pitchFamily="2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190459" y="545723"/>
            <a:ext cx="11811040" cy="16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 userDrawn="1"/>
        </p:nvCxnSpPr>
        <p:spPr>
          <a:xfrm>
            <a:off x="0" y="6286495"/>
            <a:ext cx="12192000" cy="16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659" y="6378799"/>
            <a:ext cx="1254696" cy="3885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4000" b="1" spc="200" dirty="0">
              <a:solidFill>
                <a:srgbClr val="A50021"/>
              </a:solidFill>
              <a:latin typeface="Futura Lt BT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81328"/>
            <a:ext cx="1185331" cy="3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6381328"/>
            <a:ext cx="1185331" cy="3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5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0" r:id="rId4"/>
    <p:sldLayoutId id="2147483661" r:id="rId5"/>
    <p:sldLayoutId id="2147483663" r:id="rId6"/>
    <p:sldLayoutId id="21474836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jJlf_v5oTZAhUC6KQKHWlOAKsQjRx6BAgAEAY&amp;url=https://www.rubirobust.com.au/grinding-coffee/&amp;psig=AOvVaw3XRtIeVi8Pgt007rZVvHZ_&amp;ust=1517577475411081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it/url?sa=i&amp;rct=j&amp;q=&amp;esrc=s&amp;source=images&amp;cd=&amp;cad=rja&amp;uact=8&amp;ved=2ahUKEwjJlf_v5oTZAhUC6KQKHWlOAKsQjRx6BAgAEAY&amp;url=https://www.rubirobust.com.au/grinding-coffee/&amp;psig=AOvVaw3XRtIeVi8Pgt007rZVvHZ_&amp;ust=15175774754110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hyperlink" Target="https://www.google.it/url?sa=i&amp;rct=j&amp;q=&amp;esrc=s&amp;source=images&amp;cd=&amp;cad=rja&amp;uact=8&amp;ved=2ahUKEwjJlf_v5oTZAhUC6KQKHWlOAKsQjRx6BAgAEAY&amp;url=https://www.rubirobust.com.au/grinding-coffee/&amp;psig=AOvVaw3XRtIeVi8Pgt007rZVvHZ_&amp;ust=1517577475411081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jJlf_v5oTZAhUC6KQKHWlOAKsQjRx6BAgAEAY&amp;url=https://www.rubirobust.com.au/grinding-coffee/&amp;psig=AOvVaw3XRtIeVi8Pgt007rZVvHZ_&amp;ust=151757747541108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8"/>
          <p:cNvPicPr>
            <a:picLocks noChangeAspect="1"/>
          </p:cNvPicPr>
          <p:nvPr/>
        </p:nvPicPr>
        <p:blipFill rotWithShape="1">
          <a:blip r:embed="rId3"/>
          <a:srcRect l="6977" t="-806" r="9381" b="8314"/>
          <a:stretch/>
        </p:blipFill>
        <p:spPr>
          <a:xfrm>
            <a:off x="-24680" y="-86072"/>
            <a:ext cx="12216684" cy="6957392"/>
          </a:xfrm>
          <a:prstGeom prst="rect">
            <a:avLst/>
          </a:prstGeom>
        </p:spPr>
      </p:pic>
      <p:sp>
        <p:nvSpPr>
          <p:cNvPr id="4" name="Google Shape;1533;p222"/>
          <p:cNvSpPr/>
          <p:nvPr/>
        </p:nvSpPr>
        <p:spPr>
          <a:xfrm>
            <a:off x="0" y="404664"/>
            <a:ext cx="12192004" cy="704619"/>
          </a:xfrm>
          <a:custGeom>
            <a:avLst/>
            <a:gdLst/>
            <a:ahLst/>
            <a:cxnLst/>
            <a:rect l="l" t="t" r="r" b="b"/>
            <a:pathLst>
              <a:path w="16838" h="3402" extrusionOk="0">
                <a:moveTo>
                  <a:pt x="0" y="3402"/>
                </a:moveTo>
                <a:lnTo>
                  <a:pt x="16838" y="3402"/>
                </a:lnTo>
                <a:lnTo>
                  <a:pt x="16838" y="0"/>
                </a:lnTo>
                <a:lnTo>
                  <a:pt x="0" y="0"/>
                </a:lnTo>
                <a:lnTo>
                  <a:pt x="0" y="3402"/>
                </a:lnTo>
              </a:path>
            </a:pathLst>
          </a:custGeom>
          <a:solidFill>
            <a:srgbClr val="0C2340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lt1"/>
                </a:solidFill>
                <a:latin typeface="DeLonghi Sans Black" panose="02000503000000020004" pitchFamily="2" charset="0"/>
                <a:ea typeface="Poppins"/>
                <a:cs typeface="Calibri" panose="020F0502020204030204" pitchFamily="34" charset="0"/>
                <a:sym typeface="Poppins"/>
              </a:rPr>
              <a:t>La Specialista Prestigio </a:t>
            </a:r>
            <a:r>
              <a:rPr lang="cs-CZ" sz="3200" dirty="0">
                <a:solidFill>
                  <a:schemeClr val="lt1"/>
                </a:solidFill>
                <a:latin typeface="DeLonghi Sans Black" panose="02000503000000020004" pitchFamily="2" charset="0"/>
                <a:ea typeface="Poppins"/>
                <a:cs typeface="Calibri" panose="020F0502020204030204" pitchFamily="34" charset="0"/>
                <a:sym typeface="Poppins"/>
              </a:rPr>
              <a:t>přehled</a:t>
            </a:r>
            <a:endParaRPr sz="2400" dirty="0">
              <a:solidFill>
                <a:schemeClr val="lt1"/>
              </a:solidFill>
              <a:latin typeface="DeLonghi Sans Black" panose="02000503000000020004" pitchFamily="2" charset="0"/>
              <a:ea typeface="Poppins"/>
              <a:cs typeface="Calibri" panose="020F0502020204030204" pitchFamily="34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475438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336" y="-32658"/>
            <a:ext cx="1245738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Sensor Grinding Technology. </a:t>
            </a:r>
            <a:r>
              <a:rPr lang="cs-CZ" sz="3500" dirty="0">
                <a:cs typeface="Bodoni Std"/>
              </a:rPr>
              <a:t>Nastavení porce kávy</a:t>
            </a:r>
            <a:endParaRPr lang="en-GB" sz="3500" dirty="0">
              <a:cs typeface="Bodoni Std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4656777"/>
            <a:ext cx="8400256" cy="1375117"/>
            <a:chOff x="0" y="1701"/>
            <a:chExt cx="7228" cy="2117"/>
          </a:xfrm>
          <a:solidFill>
            <a:srgbClr val="A57851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1701"/>
              <a:ext cx="7228" cy="2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16"/>
                </a:cxn>
                <a:cxn ang="0">
                  <a:pos x="6898" y="2116"/>
                </a:cxn>
                <a:cxn ang="0">
                  <a:pos x="6996" y="2113"/>
                </a:cxn>
                <a:cxn ang="0">
                  <a:pos x="7073" y="2104"/>
                </a:cxn>
                <a:cxn ang="0">
                  <a:pos x="7153" y="2075"/>
                </a:cxn>
                <a:cxn ang="0">
                  <a:pos x="7199" y="2018"/>
                </a:cxn>
                <a:cxn ang="0">
                  <a:pos x="7221" y="1925"/>
                </a:cxn>
                <a:cxn ang="0">
                  <a:pos x="7227" y="1838"/>
                </a:cxn>
                <a:cxn ang="0">
                  <a:pos x="7228" y="1727"/>
                </a:cxn>
                <a:cxn ang="0">
                  <a:pos x="7228" y="389"/>
                </a:cxn>
                <a:cxn ang="0">
                  <a:pos x="7227" y="278"/>
                </a:cxn>
                <a:cxn ang="0">
                  <a:pos x="7221" y="191"/>
                </a:cxn>
                <a:cxn ang="0">
                  <a:pos x="7209" y="124"/>
                </a:cxn>
                <a:cxn ang="0">
                  <a:pos x="7172" y="56"/>
                </a:cxn>
                <a:cxn ang="0">
                  <a:pos x="7104" y="19"/>
                </a:cxn>
                <a:cxn ang="0">
                  <a:pos x="7037" y="7"/>
                </a:cxn>
                <a:cxn ang="0">
                  <a:pos x="6950" y="1"/>
                </a:cxn>
                <a:cxn ang="0">
                  <a:pos x="0" y="0"/>
                </a:cxn>
              </a:cxnLst>
              <a:rect l="0" t="0" r="r" b="b"/>
              <a:pathLst>
                <a:path w="7228" h="2117">
                  <a:moveTo>
                    <a:pt x="0" y="0"/>
                  </a:moveTo>
                  <a:lnTo>
                    <a:pt x="0" y="2116"/>
                  </a:lnTo>
                  <a:lnTo>
                    <a:pt x="6898" y="2116"/>
                  </a:lnTo>
                  <a:lnTo>
                    <a:pt x="6996" y="2113"/>
                  </a:lnTo>
                  <a:lnTo>
                    <a:pt x="7073" y="2104"/>
                  </a:lnTo>
                  <a:lnTo>
                    <a:pt x="7153" y="2075"/>
                  </a:lnTo>
                  <a:lnTo>
                    <a:pt x="7199" y="2018"/>
                  </a:lnTo>
                  <a:lnTo>
                    <a:pt x="7221" y="1925"/>
                  </a:lnTo>
                  <a:lnTo>
                    <a:pt x="7227" y="1838"/>
                  </a:lnTo>
                  <a:lnTo>
                    <a:pt x="7228" y="1727"/>
                  </a:lnTo>
                  <a:lnTo>
                    <a:pt x="7228" y="389"/>
                  </a:lnTo>
                  <a:lnTo>
                    <a:pt x="7227" y="278"/>
                  </a:lnTo>
                  <a:lnTo>
                    <a:pt x="7221" y="191"/>
                  </a:lnTo>
                  <a:lnTo>
                    <a:pt x="7209" y="124"/>
                  </a:lnTo>
                  <a:lnTo>
                    <a:pt x="7172" y="56"/>
                  </a:lnTo>
                  <a:lnTo>
                    <a:pt x="7104" y="19"/>
                  </a:lnTo>
                  <a:lnTo>
                    <a:pt x="7037" y="7"/>
                  </a:lnTo>
                  <a:lnTo>
                    <a:pt x="6950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123" y="4826649"/>
            <a:ext cx="8387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prstClr val="black"/>
                </a:solidFill>
                <a:latin typeface="DeLonghi Sans Light" panose="02000503000000020004"/>
              </a:rPr>
              <a:t>Důležité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 – zvláště při prvním použití může jít o pokus a omyl a může trvat několik pokusů, než je dosaženo optimální dávky.  Před přípravou espressa zkontrolujte, zda je </a:t>
            </a:r>
            <a:r>
              <a:rPr lang="cs-CZ" dirty="0">
                <a:solidFill>
                  <a:prstClr val="black"/>
                </a:solidFill>
                <a:latin typeface="DeLonghi Sans Light" panose="02000503000000020004"/>
              </a:rPr>
              <a:t>nastavení množství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 v souladu </a:t>
            </a:r>
            <a:r>
              <a:rPr lang="cs-CZ" dirty="0">
                <a:solidFill>
                  <a:prstClr val="black"/>
                </a:solidFill>
                <a:latin typeface="DeLonghi Sans Light" panose="02000503000000020004"/>
              </a:rPr>
              <a:t>s používanou kávou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.</a:t>
            </a:r>
            <a:endParaRPr lang="en-US" dirty="0">
              <a:solidFill>
                <a:prstClr val="black"/>
              </a:solidFill>
              <a:latin typeface="DeLonghi Sans Light" panose="02000503000000020004"/>
            </a:endParaRPr>
          </a:p>
        </p:txBody>
      </p:sp>
      <p:cxnSp>
        <p:nvCxnSpPr>
          <p:cNvPr id="10" name="Connettore 1 43"/>
          <p:cNvCxnSpPr/>
          <p:nvPr/>
        </p:nvCxnSpPr>
        <p:spPr>
          <a:xfrm>
            <a:off x="4212862" y="692841"/>
            <a:ext cx="0" cy="38164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60375" y="1698888"/>
            <a:ext cx="7402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La Specialista Prestigio má nyní očíslovaný podsvícený displej pro snazší orientaci při nastavování dávky.</a:t>
            </a:r>
            <a:endParaRPr lang="cs-CZ" dirty="0">
              <a:solidFill>
                <a:prstClr val="black"/>
              </a:solidFill>
              <a:latin typeface="DeLonghi Sans Light" panose="02000503000000020004"/>
            </a:endParaRPr>
          </a:p>
          <a:p>
            <a:endParaRPr lang="en-GB" dirty="0">
              <a:solidFill>
                <a:prstClr val="black"/>
              </a:solidFill>
              <a:latin typeface="DeLonghi Sans Light" panose="02000503000000020004"/>
            </a:endParaRPr>
          </a:p>
          <a:p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Tlačítko x2</a:t>
            </a:r>
            <a:r>
              <a:rPr lang="cs-CZ" dirty="0">
                <a:solidFill>
                  <a:prstClr val="black"/>
                </a:solidFill>
                <a:latin typeface="DeLonghi Sans Light" panose="02000503000000020004"/>
              </a:rPr>
              <a:t> (dvě kávy)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 by mělo být zapnuto, když používáte </a:t>
            </a:r>
            <a:r>
              <a:rPr lang="cs-CZ" dirty="0">
                <a:solidFill>
                  <a:prstClr val="black"/>
                </a:solidFill>
                <a:latin typeface="DeLonghi Sans Light" panose="02000503000000020004"/>
              </a:rPr>
              <a:t>sítko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 </a:t>
            </a:r>
            <a:r>
              <a:rPr lang="cs-CZ" dirty="0">
                <a:solidFill>
                  <a:prstClr val="black"/>
                </a:solidFill>
                <a:latin typeface="DeLonghi Sans Light" panose="02000503000000020004"/>
              </a:rPr>
              <a:t>pro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 </a:t>
            </a:r>
            <a:r>
              <a:rPr lang="cs-CZ" dirty="0">
                <a:solidFill>
                  <a:prstClr val="black"/>
                </a:solidFill>
                <a:latin typeface="DeLonghi Sans Light" panose="02000503000000020004"/>
              </a:rPr>
              <a:t>dvojitou kávu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.</a:t>
            </a:r>
            <a:endParaRPr lang="cs-CZ" dirty="0">
              <a:solidFill>
                <a:prstClr val="black"/>
              </a:solidFill>
              <a:latin typeface="DeLonghi Sans Light" panose="02000503000000020004"/>
            </a:endParaRPr>
          </a:p>
          <a:p>
            <a:endParaRPr lang="en-GB" dirty="0">
              <a:solidFill>
                <a:prstClr val="black"/>
              </a:solidFill>
              <a:latin typeface="DeLonghi Sans Light" panose="02000503000000020004"/>
            </a:endParaRPr>
          </a:p>
          <a:p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Uživatelé mohou k rychlejšímu nalezení optimálního nastavení použít </a:t>
            </a:r>
            <a:r>
              <a:rPr lang="en-GB" dirty="0" err="1">
                <a:solidFill>
                  <a:prstClr val="black"/>
                </a:solidFill>
                <a:latin typeface="DeLonghi Sans Light" panose="02000503000000020004"/>
              </a:rPr>
              <a:t>tabulku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 dávek v průvodci kávou.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211"/>
          <a:stretch/>
        </p:blipFill>
        <p:spPr>
          <a:xfrm>
            <a:off x="1514184" y="1629493"/>
            <a:ext cx="1234517" cy="12262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283" y="2847737"/>
            <a:ext cx="1999451" cy="527408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DeLonghi Sans Light" panose="02000503000000020004"/>
              </a:rPr>
              <a:t>Předemletá káva - zastaví mlýnek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804" y="1885222"/>
            <a:ext cx="1318616" cy="320673"/>
          </a:xfrm>
          <a:prstGeom prst="rect">
            <a:avLst/>
          </a:prstGeom>
          <a:solidFill>
            <a:schemeClr val="tx2"/>
          </a:solidFill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DeLonghi Sans Light" panose="02000503000000020004"/>
              </a:rPr>
              <a:t>Nejmenší</a:t>
            </a:r>
            <a:endParaRPr lang="en-GB" sz="1200" dirty="0">
              <a:solidFill>
                <a:schemeClr val="bg1"/>
              </a:solidFill>
              <a:latin typeface="DeLonghi Sans Light" panose="020005030000000200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3043" y="2523544"/>
            <a:ext cx="1375411" cy="32201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DeLonghi Sans Light" panose="02000503000000020004"/>
              </a:rPr>
              <a:t>Největší</a:t>
            </a:r>
            <a:endParaRPr lang="en-GB" sz="1200" dirty="0">
              <a:solidFill>
                <a:schemeClr val="bg1"/>
              </a:solidFill>
              <a:latin typeface="DeLonghi Sans Light" panose="02000503000000020004"/>
            </a:endParaRPr>
          </a:p>
        </p:txBody>
      </p:sp>
      <p:pic>
        <p:nvPicPr>
          <p:cNvPr id="19" name="Picture 2" descr="Image result for grinding coffe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73838" y="837895"/>
            <a:ext cx="2489533" cy="43671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379" y="3611582"/>
            <a:ext cx="3688400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1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r="1137" b="71083"/>
          <a:stretch/>
        </p:blipFill>
        <p:spPr>
          <a:xfrm>
            <a:off x="5990675" y="4994107"/>
            <a:ext cx="3659741" cy="80586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04" y="-99392"/>
            <a:ext cx="10708232" cy="581337"/>
          </a:xfrm>
        </p:spPr>
        <p:txBody>
          <a:bodyPr>
            <a:noAutofit/>
          </a:bodyPr>
          <a:lstStyle/>
          <a:p>
            <a:r>
              <a:rPr lang="cs-CZ" sz="3500" dirty="0">
                <a:cs typeface="Bodoni Std"/>
              </a:rPr>
              <a:t>Co je nového</a:t>
            </a:r>
            <a:r>
              <a:rPr lang="it-IT" sz="3500" dirty="0">
                <a:cs typeface="Bodoni Std"/>
              </a:rPr>
              <a:t>?</a:t>
            </a:r>
            <a:endParaRPr lang="en-GB" sz="3500" dirty="0">
              <a:cs typeface="Bodoni Std"/>
            </a:endParaRPr>
          </a:p>
        </p:txBody>
      </p:sp>
      <p:pic>
        <p:nvPicPr>
          <p:cNvPr id="9" name="Immagine 3" descr="NEW filters 2021_ribbs.jpg"/>
          <p:cNvPicPr>
            <a:picLocks noChangeAspect="1"/>
          </p:cNvPicPr>
          <p:nvPr/>
        </p:nvPicPr>
        <p:blipFill>
          <a:blip r:embed="rId3" cstate="print"/>
          <a:srcRect l="5113" t="35300" r="895" b="10991"/>
          <a:stretch>
            <a:fillRect/>
          </a:stretch>
        </p:blipFill>
        <p:spPr>
          <a:xfrm>
            <a:off x="2309330" y="1844824"/>
            <a:ext cx="7056784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1744" y="108784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  <a:latin typeface="DeLonghi Sans Bold" panose="02000503000000020004"/>
              </a:rPr>
              <a:t>Dosavadní sítko</a:t>
            </a:r>
            <a:endParaRPr lang="en-GB" dirty="0">
              <a:solidFill>
                <a:srgbClr val="FF0000"/>
              </a:solidFill>
              <a:latin typeface="DeLonghi Sans Bold" panose="020005030000000200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8128" y="104883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B050"/>
                </a:solidFill>
                <a:latin typeface="DeLonghi Sans Bold" panose="02000503000000020004"/>
              </a:rPr>
              <a:t>Nové sítko</a:t>
            </a:r>
            <a:endParaRPr lang="en-GB" dirty="0">
              <a:solidFill>
                <a:srgbClr val="00B050"/>
              </a:solidFill>
              <a:latin typeface="DeLonghi Sans Bold" panose="020005030000000200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62314" y="2017830"/>
            <a:ext cx="158417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552879" y="2361379"/>
            <a:ext cx="1584176" cy="10274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43397" y="162352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DeLonghi Sans Bold" panose="02000503000000020004"/>
              </a:rPr>
              <a:t>Laserová značka uvnitř </a:t>
            </a:r>
            <a:r>
              <a:rPr lang="cs-CZ" dirty="0">
                <a:latin typeface="DeLonghi Sans Bold" panose="02000503000000020004"/>
              </a:rPr>
              <a:t>sítek</a:t>
            </a:r>
            <a:endParaRPr lang="en-GB" dirty="0">
              <a:latin typeface="DeLonghi Sans Bold" panose="020005030000000200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48428" y="235409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DeLonghi Sans Bold" panose="02000503000000020004"/>
              </a:rPr>
              <a:t>Žebro v místě laserové značky</a:t>
            </a:r>
            <a:endParaRPr lang="en-GB" dirty="0">
              <a:latin typeface="DeLonghi Sans Bold" panose="02000503000000020004"/>
            </a:endParaRPr>
          </a:p>
        </p:txBody>
      </p:sp>
      <p:cxnSp>
        <p:nvCxnSpPr>
          <p:cNvPr id="16" name="Straight Connector 15"/>
          <p:cNvCxnSpPr>
            <a:stCxn id="6" idx="1"/>
          </p:cNvCxnSpPr>
          <p:nvPr/>
        </p:nvCxnSpPr>
        <p:spPr>
          <a:xfrm flipH="1" flipV="1">
            <a:off x="117898" y="2269857"/>
            <a:ext cx="3744416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3"/>
          </p:cNvCxnSpPr>
          <p:nvPr/>
        </p:nvCxnSpPr>
        <p:spPr>
          <a:xfrm>
            <a:off x="9137055" y="2875086"/>
            <a:ext cx="2448272" cy="1406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66982" y="3190966"/>
            <a:ext cx="23048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DeLonghi Sans Bold" panose="02000503000000020004"/>
              </a:rPr>
              <a:t>Nové </a:t>
            </a:r>
            <a:r>
              <a:rPr lang="cs-CZ" dirty="0">
                <a:latin typeface="DeLonghi Sans Bold" panose="02000503000000020004"/>
              </a:rPr>
              <a:t>sítka</a:t>
            </a:r>
            <a:r>
              <a:rPr lang="it-IT" dirty="0">
                <a:latin typeface="DeLonghi Sans Bold" panose="02000503000000020004"/>
              </a:rPr>
              <a:t> mají vnitřní žebro.  Doporučuje se dosáhnout úrovně žebra, když dávkujete </a:t>
            </a:r>
            <a:r>
              <a:rPr lang="cs-CZ" dirty="0">
                <a:latin typeface="DeLonghi Sans Bold" panose="02000503000000020004"/>
              </a:rPr>
              <a:t>kávu</a:t>
            </a:r>
            <a:r>
              <a:rPr lang="it-IT" dirty="0">
                <a:latin typeface="DeLonghi Sans Bold" panose="02000503000000020004"/>
              </a:rPr>
              <a:t>, abyste dosáhli nejlepšího výsledku v šálku.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53746" y="687498"/>
            <a:ext cx="6018917" cy="540579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t="22487" b="18450"/>
          <a:stretch/>
        </p:blipFill>
        <p:spPr>
          <a:xfrm>
            <a:off x="2448550" y="5008712"/>
            <a:ext cx="3375437" cy="8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2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304" y="-63422"/>
            <a:ext cx="10420200" cy="581337"/>
          </a:xfrm>
        </p:spPr>
        <p:txBody>
          <a:bodyPr>
            <a:noAutofit/>
          </a:bodyPr>
          <a:lstStyle/>
          <a:p>
            <a:r>
              <a:rPr lang="cs-CZ" sz="3500" dirty="0">
                <a:cs typeface="Bodoni Std"/>
              </a:rPr>
              <a:t>Sensor</a:t>
            </a:r>
            <a:r>
              <a:rPr lang="en-GB" sz="3500" dirty="0">
                <a:cs typeface="Bodoni Std"/>
              </a:rPr>
              <a:t> Grinding Technology. </a:t>
            </a:r>
            <a:r>
              <a:rPr lang="cs-CZ" sz="3500" dirty="0">
                <a:cs typeface="Bodoni Std"/>
              </a:rPr>
              <a:t>Jak pracuje</a:t>
            </a:r>
            <a:endParaRPr lang="en-GB" sz="3500" dirty="0">
              <a:cs typeface="Bodoni Std"/>
            </a:endParaRPr>
          </a:p>
        </p:txBody>
      </p:sp>
      <p:pic>
        <p:nvPicPr>
          <p:cNvPr id="9" name="Picture 2" descr="Image result for grinding coffe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73838" y="837895"/>
            <a:ext cx="2489533" cy="436716"/>
          </a:xfrm>
          <a:prstGeom prst="rect">
            <a:avLst/>
          </a:prstGeom>
          <a:noFill/>
        </p:spPr>
      </p:pic>
      <p:pic>
        <p:nvPicPr>
          <p:cNvPr id="12" name="Picture 2" descr="C:\Users\griffithsg\Desktop\Italy 2018\HQ Projects 2018\Training Support Materials\La Specialista\Useful information\Product Images\Graindi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5"/>
          <a:stretch/>
        </p:blipFill>
        <p:spPr bwMode="auto">
          <a:xfrm>
            <a:off x="211638" y="2060848"/>
            <a:ext cx="23902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43"/>
          <p:cNvCxnSpPr/>
          <p:nvPr/>
        </p:nvCxnSpPr>
        <p:spPr>
          <a:xfrm>
            <a:off x="2639616" y="837895"/>
            <a:ext cx="0" cy="51113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75720" y="1468475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Mlýnek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se spustí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DeLonghi Sans Med" panose="02000603000000020004"/>
              </a:rPr>
              <a:t>automaticky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,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jakmile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 vložíte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páku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 do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 určeného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 výstupu.</a:t>
            </a:r>
            <a:endParaRPr lang="en-GB" b="1" dirty="0">
              <a:solidFill>
                <a:prstClr val="black"/>
              </a:solidFill>
              <a:latin typeface="DeLonghi Sans Med" panose="02000603000000020004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DeLonghi Sans Med" panose="02000603000000020004"/>
            </a:endParaRPr>
          </a:p>
          <a:p>
            <a:pPr algn="ctr"/>
            <a:endParaRPr lang="en-GB" dirty="0">
              <a:solidFill>
                <a:prstClr val="black"/>
              </a:solidFill>
              <a:latin typeface="DeLonghi Sans Med" panose="02000603000000020004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DeLonghi Sans Med" panose="02000603000000020004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DeLonghi Sans Med" panose="02000603000000020004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DeLonghi Sans Med" panose="02000603000000020004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DeLonghi Sans Med" panose="02000603000000020004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DeLonghi Sans Med" panose="02000603000000020004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DeLonghi Sans Med" panose="02000603000000020004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DeLonghi Sans Med" panose="02000603000000020004"/>
            </a:endParaRPr>
          </a:p>
          <a:p>
            <a:pPr algn="ctr"/>
            <a:endParaRPr lang="cs-CZ" b="1" dirty="0">
              <a:solidFill>
                <a:prstClr val="black"/>
              </a:solidFill>
              <a:latin typeface="DeLonghi Sans Med" panose="02000603000000020004"/>
            </a:endParaRPr>
          </a:p>
          <a:p>
            <a:pPr algn="ctr"/>
            <a:r>
              <a:rPr lang="cs-CZ" b="1" dirty="0">
                <a:solidFill>
                  <a:prstClr val="black"/>
                </a:solidFill>
                <a:latin typeface="DeLonghi Sans Med" panose="02000603000000020004"/>
              </a:rPr>
              <a:t>Důležité</a:t>
            </a:r>
            <a:r>
              <a:rPr lang="en-GB" b="1" dirty="0">
                <a:solidFill>
                  <a:prstClr val="black"/>
                </a:solidFill>
                <a:latin typeface="DeLonghi Sans Med" panose="02000603000000020004"/>
              </a:rPr>
              <a:t>: 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Pokud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melete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 dvojitou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porci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, ujistěte se, že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máte v páce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 dvojit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é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sítko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 před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upevněním páky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 do výstupu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a stiskněte</a:t>
            </a:r>
            <a:r>
              <a:rPr lang="en-GB" dirty="0">
                <a:solidFill>
                  <a:prstClr val="black"/>
                </a:solidFill>
                <a:latin typeface="DeLonghi Sans Med" panose="02000603000000020004"/>
              </a:rPr>
              <a:t> tlačítko X2</a:t>
            </a:r>
          </a:p>
          <a:p>
            <a:pPr marL="685800" lvl="1" indent="-228600" algn="ctr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DeLonghi Sans Med" panose="02000603000000020004"/>
            </a:endParaRPr>
          </a:p>
        </p:txBody>
      </p:sp>
      <p:pic>
        <p:nvPicPr>
          <p:cNvPr id="16" name="Picture 8" descr="C:\Users\griffithsg\Desktop\Italy 2018\HQ Projects 2018\Training Support Materials\La Specialista\Useful information\Product Images\EC9335M_INSERIMANTO_SMART_TAMPIN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7"/>
          <a:stretch/>
        </p:blipFill>
        <p:spPr bwMode="auto">
          <a:xfrm>
            <a:off x="5807968" y="2195522"/>
            <a:ext cx="2808312" cy="195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2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408" y="-45197"/>
            <a:ext cx="701486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Smart Tamping Station</a:t>
            </a:r>
          </a:p>
        </p:txBody>
      </p:sp>
      <p:sp>
        <p:nvSpPr>
          <p:cNvPr id="14" name="Titolo 2"/>
          <p:cNvSpPr txBox="1">
            <a:spLocks/>
          </p:cNvSpPr>
          <p:nvPr/>
        </p:nvSpPr>
        <p:spPr>
          <a:xfrm>
            <a:off x="263352" y="-45197"/>
            <a:ext cx="504056" cy="7075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Futura Md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>
                <a:solidFill>
                  <a:srgbClr val="A57851"/>
                </a:solidFill>
                <a:latin typeface="DeLonghi Sans Black"/>
              </a:rPr>
              <a:t>3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A57851"/>
              </a:solidFill>
              <a:effectLst/>
              <a:uLnTx/>
              <a:uFillTx/>
              <a:latin typeface="DeLonghi Sans Black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flipH="1">
            <a:off x="4160778" y="3933056"/>
            <a:ext cx="8040215" cy="2051081"/>
            <a:chOff x="0" y="1701"/>
            <a:chExt cx="7228" cy="2117"/>
          </a:xfrm>
          <a:solidFill>
            <a:srgbClr val="A57851"/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1701"/>
              <a:ext cx="7228" cy="2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16"/>
                </a:cxn>
                <a:cxn ang="0">
                  <a:pos x="6898" y="2116"/>
                </a:cxn>
                <a:cxn ang="0">
                  <a:pos x="6996" y="2113"/>
                </a:cxn>
                <a:cxn ang="0">
                  <a:pos x="7073" y="2104"/>
                </a:cxn>
                <a:cxn ang="0">
                  <a:pos x="7153" y="2075"/>
                </a:cxn>
                <a:cxn ang="0">
                  <a:pos x="7199" y="2018"/>
                </a:cxn>
                <a:cxn ang="0">
                  <a:pos x="7221" y="1925"/>
                </a:cxn>
                <a:cxn ang="0">
                  <a:pos x="7227" y="1838"/>
                </a:cxn>
                <a:cxn ang="0">
                  <a:pos x="7228" y="1727"/>
                </a:cxn>
                <a:cxn ang="0">
                  <a:pos x="7228" y="389"/>
                </a:cxn>
                <a:cxn ang="0">
                  <a:pos x="7227" y="278"/>
                </a:cxn>
                <a:cxn ang="0">
                  <a:pos x="7221" y="191"/>
                </a:cxn>
                <a:cxn ang="0">
                  <a:pos x="7209" y="124"/>
                </a:cxn>
                <a:cxn ang="0">
                  <a:pos x="7172" y="56"/>
                </a:cxn>
                <a:cxn ang="0">
                  <a:pos x="7104" y="19"/>
                </a:cxn>
                <a:cxn ang="0">
                  <a:pos x="7037" y="7"/>
                </a:cxn>
                <a:cxn ang="0">
                  <a:pos x="6950" y="1"/>
                </a:cxn>
                <a:cxn ang="0">
                  <a:pos x="0" y="0"/>
                </a:cxn>
              </a:cxnLst>
              <a:rect l="0" t="0" r="r" b="b"/>
              <a:pathLst>
                <a:path w="7228" h="2117">
                  <a:moveTo>
                    <a:pt x="0" y="0"/>
                  </a:moveTo>
                  <a:lnTo>
                    <a:pt x="0" y="2116"/>
                  </a:lnTo>
                  <a:lnTo>
                    <a:pt x="6898" y="2116"/>
                  </a:lnTo>
                  <a:lnTo>
                    <a:pt x="6996" y="2113"/>
                  </a:lnTo>
                  <a:lnTo>
                    <a:pt x="7073" y="2104"/>
                  </a:lnTo>
                  <a:lnTo>
                    <a:pt x="7153" y="2075"/>
                  </a:lnTo>
                  <a:lnTo>
                    <a:pt x="7199" y="2018"/>
                  </a:lnTo>
                  <a:lnTo>
                    <a:pt x="7221" y="1925"/>
                  </a:lnTo>
                  <a:lnTo>
                    <a:pt x="7227" y="1838"/>
                  </a:lnTo>
                  <a:lnTo>
                    <a:pt x="7228" y="1727"/>
                  </a:lnTo>
                  <a:lnTo>
                    <a:pt x="7228" y="389"/>
                  </a:lnTo>
                  <a:lnTo>
                    <a:pt x="7227" y="278"/>
                  </a:lnTo>
                  <a:lnTo>
                    <a:pt x="7221" y="191"/>
                  </a:lnTo>
                  <a:lnTo>
                    <a:pt x="7209" y="124"/>
                  </a:lnTo>
                  <a:lnTo>
                    <a:pt x="7172" y="56"/>
                  </a:lnTo>
                  <a:lnTo>
                    <a:pt x="7104" y="19"/>
                  </a:lnTo>
                  <a:lnTo>
                    <a:pt x="7037" y="7"/>
                  </a:lnTo>
                  <a:lnTo>
                    <a:pt x="6950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12" name="Immagine 6" descr="smart tampi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696014"/>
            <a:ext cx="2603732" cy="453850"/>
          </a:xfrm>
          <a:prstGeom prst="rect">
            <a:avLst/>
          </a:prstGeom>
        </p:spPr>
      </p:pic>
      <p:sp>
        <p:nvSpPr>
          <p:cNvPr id="16" name="Rettangolo 5"/>
          <p:cNvSpPr/>
          <p:nvPr/>
        </p:nvSpPr>
        <p:spPr>
          <a:xfrm>
            <a:off x="263352" y="548680"/>
            <a:ext cx="9779816" cy="300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solidFill>
                  <a:prstClr val="black"/>
                </a:solidFill>
                <a:latin typeface="DeLonghi Sans Med" panose="02000603000000020004"/>
              </a:rPr>
              <a:t>Po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</a:rPr>
              <a:t>namletí</a:t>
            </a:r>
            <a:r>
              <a:rPr lang="it-IT" sz="1600" dirty="0">
                <a:solidFill>
                  <a:prstClr val="black"/>
                </a:solidFill>
                <a:latin typeface="DeLonghi Sans Med" panose="02000603000000020004"/>
              </a:rPr>
              <a:t> zatáhněte za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</a:rPr>
              <a:t>páku pro správné upěchování kávy v sítku</a:t>
            </a:r>
            <a:r>
              <a:rPr lang="it-IT" sz="1600" dirty="0">
                <a:solidFill>
                  <a:prstClr val="black"/>
                </a:solidFill>
                <a:latin typeface="DeLonghi Sans Med" panose="02000603000000020004"/>
              </a:rPr>
              <a:t>. </a:t>
            </a:r>
          </a:p>
          <a:p>
            <a:pPr>
              <a:lnSpc>
                <a:spcPct val="150000"/>
              </a:lnSpc>
            </a:pPr>
            <a:endParaRPr lang="cs-CZ" sz="1600" dirty="0">
              <a:solidFill>
                <a:prstClr val="black"/>
              </a:solidFill>
              <a:latin typeface="DeLonghi Sans Med" panose="02000603000000020004"/>
            </a:endParaRP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</a:rPr>
              <a:t>Na</a:t>
            </a:r>
            <a:r>
              <a:rPr lang="it-IT" sz="1600" dirty="0">
                <a:solidFill>
                  <a:prstClr val="black"/>
                </a:solidFill>
                <a:latin typeface="DeLonghi Sans Med" panose="02000603000000020004"/>
              </a:rPr>
              <a:t> displej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</a:rPr>
              <a:t>i</a:t>
            </a:r>
            <a:r>
              <a:rPr lang="it-IT" sz="1600" dirty="0">
                <a:solidFill>
                  <a:prstClr val="black"/>
                </a:solidFill>
                <a:latin typeface="DeLonghi Sans Med" panose="02000603000000020004"/>
              </a:rPr>
              <a:t> vlevo bliká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</a:rPr>
              <a:t>světlo</a:t>
            </a:r>
            <a:r>
              <a:rPr lang="it-IT" sz="1600" dirty="0">
                <a:solidFill>
                  <a:prstClr val="black"/>
                </a:solidFill>
                <a:latin typeface="DeLonghi Sans Med" panose="02000603000000020004"/>
              </a:rPr>
              <a:t>,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</a:rPr>
              <a:t>které </a:t>
            </a:r>
            <a:r>
              <a:rPr lang="it-IT" sz="1600" dirty="0">
                <a:solidFill>
                  <a:prstClr val="black"/>
                </a:solidFill>
                <a:latin typeface="DeLonghi Sans Med" panose="02000603000000020004"/>
              </a:rPr>
              <a:t>vá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</a:rPr>
              <a:t>s upozorňuje na nutnost upěchování</a:t>
            </a:r>
            <a:r>
              <a:rPr lang="it-IT" sz="1600" dirty="0">
                <a:solidFill>
                  <a:prstClr val="black"/>
                </a:solidFill>
                <a:latin typeface="DeLonghi Sans Med" panose="02000603000000020004"/>
              </a:rPr>
              <a:t>.</a:t>
            </a:r>
          </a:p>
          <a:p>
            <a:pPr>
              <a:lnSpc>
                <a:spcPct val="150000"/>
              </a:lnSpc>
            </a:pPr>
            <a:endParaRPr lang="cs-CZ" sz="1600" dirty="0">
              <a:solidFill>
                <a:prstClr val="black"/>
              </a:solidFill>
              <a:latin typeface="DeLonghi Sans Med" panose="02000603000000020004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</a:rPr>
              <a:t>Naše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</a:rPr>
              <a:t>pěchovací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</a:rPr>
              <a:t> stanice se vždy přizpůsobuje správnému tlaku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</a:rPr>
              <a:t> upěchování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</a:rPr>
              <a:t>. To je jeden ze základů pro dosažení rovnoměrné extrakce a nejlepší chuti v šálku.</a:t>
            </a:r>
            <a:endParaRPr lang="cs-CZ" sz="1600" dirty="0">
              <a:solidFill>
                <a:prstClr val="black"/>
              </a:solidFill>
              <a:latin typeface="DeLonghi Sans Med" panose="02000603000000020004"/>
            </a:endParaRPr>
          </a:p>
          <a:p>
            <a:pPr>
              <a:lnSpc>
                <a:spcPct val="150000"/>
              </a:lnSpc>
            </a:pPr>
            <a:endParaRPr lang="cs-CZ" sz="1600" dirty="0">
              <a:solidFill>
                <a:prstClr val="black"/>
              </a:solidFill>
              <a:latin typeface="DeLonghi Sans Med" panose="02000603000000020004"/>
            </a:endParaRP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prstClr val="black"/>
                </a:solidFill>
                <a:latin typeface="DeLonghi Sans Med" panose="02000603000000020004"/>
              </a:rPr>
              <a:t>Smart Tamping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</a:rPr>
              <a:t>Station </a:t>
            </a:r>
            <a:r>
              <a:rPr lang="it-IT" sz="1600" dirty="0">
                <a:solidFill>
                  <a:prstClr val="black"/>
                </a:solidFill>
                <a:latin typeface="DeLonghi Sans Med" panose="02000603000000020004"/>
              </a:rPr>
              <a:t>má maximální tlak 15-20 kg v závislosti na tom, zda používá jednoduchý nebo dvojitý filtr.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4763" y="4358431"/>
            <a:ext cx="7212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Futura Bk BT" panose="020B0502020204020303" pitchFamily="34" charset="0"/>
              </a:rPr>
              <a:t>Dokonalá </a:t>
            </a:r>
            <a:r>
              <a:rPr lang="cs-CZ" dirty="0">
                <a:solidFill>
                  <a:prstClr val="black"/>
                </a:solidFill>
                <a:latin typeface="Futura Bk BT" panose="020B0502020204020303" pitchFamily="34" charset="0"/>
              </a:rPr>
              <a:t>stálost</a:t>
            </a:r>
            <a:r>
              <a:rPr lang="en-US" dirty="0">
                <a:solidFill>
                  <a:prstClr val="black"/>
                </a:solidFill>
                <a:latin typeface="Futura Bk BT" panose="020B0502020204020303" pitchFamily="34" charset="0"/>
              </a:rPr>
              <a:t> pěchování se stejným tlakem</a:t>
            </a:r>
            <a:r>
              <a:rPr lang="cs-CZ" dirty="0">
                <a:solidFill>
                  <a:prstClr val="black"/>
                </a:solidFill>
                <a:latin typeface="Futura Bk BT" panose="020B05020202040203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Futura Bk BT" panose="020B0502020204020303" pitchFamily="34" charset="0"/>
              </a:rPr>
              <a:t>a </a:t>
            </a:r>
            <a:r>
              <a:rPr lang="cs-CZ" dirty="0">
                <a:solidFill>
                  <a:prstClr val="black"/>
                </a:solidFill>
                <a:latin typeface="Futura Bk BT" panose="020B0502020204020303" pitchFamily="34" charset="0"/>
              </a:rPr>
              <a:t>rovnoměrným rozprostřením</a:t>
            </a:r>
            <a:r>
              <a:rPr lang="en-US" dirty="0">
                <a:solidFill>
                  <a:prstClr val="black"/>
                </a:solidFill>
                <a:latin typeface="Futura Bk BT" panose="020B0502020204020303" pitchFamily="34" charset="0"/>
              </a:rPr>
              <a:t>.</a:t>
            </a:r>
            <a:endParaRPr lang="en-AU" dirty="0">
              <a:solidFill>
                <a:prstClr val="black"/>
              </a:solidFill>
              <a:latin typeface="Futura Bk BT" panose="020B0502020204020303" pitchFamily="34" charset="0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latin typeface="Futura Bk BT" panose="020B0502020204020303" pitchFamily="34" charset="0"/>
              </a:rPr>
              <a:t>Méně </a:t>
            </a:r>
            <a:r>
              <a:rPr lang="cs-CZ" dirty="0">
                <a:solidFill>
                  <a:prstClr val="black"/>
                </a:solidFill>
                <a:latin typeface="Futura Bk BT" panose="020B0502020204020303" pitchFamily="34" charset="0"/>
              </a:rPr>
              <a:t>nepořádku</a:t>
            </a:r>
            <a:r>
              <a:rPr lang="en-US" dirty="0">
                <a:solidFill>
                  <a:prstClr val="black"/>
                </a:solidFill>
                <a:latin typeface="Futura Bk BT" panose="020B0502020204020303" pitchFamily="34" charset="0"/>
              </a:rPr>
              <a:t>, protože </a:t>
            </a:r>
            <a:r>
              <a:rPr lang="cs-CZ" dirty="0">
                <a:solidFill>
                  <a:prstClr val="black"/>
                </a:solidFill>
                <a:latin typeface="Futura Bk BT" panose="020B0502020204020303" pitchFamily="34" charset="0"/>
              </a:rPr>
              <a:t>namletí a následné pěchování</a:t>
            </a:r>
            <a:r>
              <a:rPr lang="en-US" dirty="0">
                <a:solidFill>
                  <a:prstClr val="black"/>
                </a:solidFill>
                <a:latin typeface="Futura Bk BT" panose="020B0502020204020303" pitchFamily="34" charset="0"/>
              </a:rPr>
              <a:t> </a:t>
            </a:r>
            <a:r>
              <a:rPr lang="cs-CZ" dirty="0">
                <a:solidFill>
                  <a:prstClr val="black"/>
                </a:solidFill>
                <a:latin typeface="Futura Bk BT" panose="020B0502020204020303" pitchFamily="34" charset="0"/>
              </a:rPr>
              <a:t>probíhají uvnitř přístroje bez manipulace s pákou</a:t>
            </a:r>
            <a:r>
              <a:rPr lang="en-US" dirty="0">
                <a:solidFill>
                  <a:prstClr val="black"/>
                </a:solidFill>
                <a:latin typeface="Futura Bk BT" panose="020B0502020204020303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r="4613" b="27755"/>
          <a:stretch/>
        </p:blipFill>
        <p:spPr>
          <a:xfrm>
            <a:off x="504988" y="3708020"/>
            <a:ext cx="2700098" cy="231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7408" y="-45197"/>
            <a:ext cx="701486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Active Temperature Control</a:t>
            </a:r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263352" y="-45197"/>
            <a:ext cx="504056" cy="7075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Futura Md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noProof="0" dirty="0">
                <a:solidFill>
                  <a:srgbClr val="A57851"/>
                </a:solidFill>
                <a:latin typeface="DeLonghi Sans Black"/>
              </a:rPr>
              <a:t>4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A57851"/>
              </a:solidFill>
              <a:effectLst/>
              <a:uLnTx/>
              <a:uFillTx/>
              <a:latin typeface="DeLonghi Sans Black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 flipH="1">
            <a:off x="4799856" y="3284881"/>
            <a:ext cx="7398460" cy="2744156"/>
            <a:chOff x="0" y="1701"/>
            <a:chExt cx="7228" cy="2117"/>
          </a:xfrm>
          <a:solidFill>
            <a:srgbClr val="A57851"/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1701"/>
              <a:ext cx="7228" cy="2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16"/>
                </a:cxn>
                <a:cxn ang="0">
                  <a:pos x="6898" y="2116"/>
                </a:cxn>
                <a:cxn ang="0">
                  <a:pos x="6996" y="2113"/>
                </a:cxn>
                <a:cxn ang="0">
                  <a:pos x="7073" y="2104"/>
                </a:cxn>
                <a:cxn ang="0">
                  <a:pos x="7153" y="2075"/>
                </a:cxn>
                <a:cxn ang="0">
                  <a:pos x="7199" y="2018"/>
                </a:cxn>
                <a:cxn ang="0">
                  <a:pos x="7221" y="1925"/>
                </a:cxn>
                <a:cxn ang="0">
                  <a:pos x="7227" y="1838"/>
                </a:cxn>
                <a:cxn ang="0">
                  <a:pos x="7228" y="1727"/>
                </a:cxn>
                <a:cxn ang="0">
                  <a:pos x="7228" y="389"/>
                </a:cxn>
                <a:cxn ang="0">
                  <a:pos x="7227" y="278"/>
                </a:cxn>
                <a:cxn ang="0">
                  <a:pos x="7221" y="191"/>
                </a:cxn>
                <a:cxn ang="0">
                  <a:pos x="7209" y="124"/>
                </a:cxn>
                <a:cxn ang="0">
                  <a:pos x="7172" y="56"/>
                </a:cxn>
                <a:cxn ang="0">
                  <a:pos x="7104" y="19"/>
                </a:cxn>
                <a:cxn ang="0">
                  <a:pos x="7037" y="7"/>
                </a:cxn>
                <a:cxn ang="0">
                  <a:pos x="6950" y="1"/>
                </a:cxn>
                <a:cxn ang="0">
                  <a:pos x="0" y="0"/>
                </a:cxn>
              </a:cxnLst>
              <a:rect l="0" t="0" r="r" b="b"/>
              <a:pathLst>
                <a:path w="7228" h="2117">
                  <a:moveTo>
                    <a:pt x="0" y="0"/>
                  </a:moveTo>
                  <a:lnTo>
                    <a:pt x="0" y="2116"/>
                  </a:lnTo>
                  <a:lnTo>
                    <a:pt x="6898" y="2116"/>
                  </a:lnTo>
                  <a:lnTo>
                    <a:pt x="6996" y="2113"/>
                  </a:lnTo>
                  <a:lnTo>
                    <a:pt x="7073" y="2104"/>
                  </a:lnTo>
                  <a:lnTo>
                    <a:pt x="7153" y="2075"/>
                  </a:lnTo>
                  <a:lnTo>
                    <a:pt x="7199" y="2018"/>
                  </a:lnTo>
                  <a:lnTo>
                    <a:pt x="7221" y="1925"/>
                  </a:lnTo>
                  <a:lnTo>
                    <a:pt x="7227" y="1838"/>
                  </a:lnTo>
                  <a:lnTo>
                    <a:pt x="7228" y="1727"/>
                  </a:lnTo>
                  <a:lnTo>
                    <a:pt x="7228" y="389"/>
                  </a:lnTo>
                  <a:lnTo>
                    <a:pt x="7227" y="278"/>
                  </a:lnTo>
                  <a:lnTo>
                    <a:pt x="7221" y="191"/>
                  </a:lnTo>
                  <a:lnTo>
                    <a:pt x="7209" y="124"/>
                  </a:lnTo>
                  <a:lnTo>
                    <a:pt x="7172" y="56"/>
                  </a:lnTo>
                  <a:lnTo>
                    <a:pt x="7104" y="19"/>
                  </a:lnTo>
                  <a:lnTo>
                    <a:pt x="7037" y="7"/>
                  </a:lnTo>
                  <a:lnTo>
                    <a:pt x="6950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02700" y="778881"/>
            <a:ext cx="105898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STABILNÍ 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pracovní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teplota + 3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 nastavení teplot</a:t>
            </a:r>
            <a:endParaRPr lang="it-IT" sz="1600" dirty="0">
              <a:latin typeface="DeLonghi Sans Light" panose="02000503000000020004"/>
            </a:endParaRPr>
          </a:p>
          <a:p>
            <a:pPr algn="ctr"/>
            <a:r>
              <a:rPr lang="pl-PL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Teplotní rozsah je 92 ° až 96 ° C.</a:t>
            </a:r>
          </a:p>
          <a:p>
            <a:pPr algn="ctr"/>
            <a:endParaRPr lang="it-IT" sz="1600" dirty="0">
              <a:solidFill>
                <a:prstClr val="black"/>
              </a:solidFill>
              <a:latin typeface="DeLonghi Sans Light" panose="02000503000000020004"/>
              <a:cs typeface="Calibri" panose="020F0502020204030204" pitchFamily="34" charset="0"/>
            </a:endParaRPr>
          </a:p>
          <a:p>
            <a:r>
              <a:rPr lang="en-GB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Každý druh kávy může potřebovat </a:t>
            </a:r>
            <a:r>
              <a:rPr lang="cs-CZ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jinou</a:t>
            </a:r>
            <a:r>
              <a:rPr lang="en-GB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 teplotu, aby získal ty nejlepší </a:t>
            </a:r>
            <a:r>
              <a:rPr lang="cs-CZ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chuť</a:t>
            </a:r>
            <a:r>
              <a:rPr lang="en-GB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.  3 teploty, které nabízí La Specialista Prestigio, umožňují zvolit ideální teplotu </a:t>
            </a:r>
            <a:r>
              <a:rPr lang="cs-CZ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pro extrakci</a:t>
            </a:r>
            <a:r>
              <a:rPr lang="en-GB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 vody v závislosti na použitých kávových zrnech.  Zvolená teplota zůstane během procesu stabilní pro optimální extrakci kávy *.</a:t>
            </a:r>
            <a:endParaRPr lang="it-IT" sz="1600" dirty="0">
              <a:solidFill>
                <a:prstClr val="black"/>
              </a:solidFill>
              <a:latin typeface="DeLonghi Sans Light" panose="02000503000000020004"/>
              <a:cs typeface="Calibri" panose="020F0502020204030204" pitchFamily="34" charset="0"/>
            </a:endParaRPr>
          </a:p>
          <a:p>
            <a:endParaRPr lang="en-GB" sz="1600" dirty="0">
              <a:solidFill>
                <a:prstClr val="black"/>
              </a:solidFill>
              <a:latin typeface="DeLonghi Sans Light" panose="02000503000000020004"/>
              <a:cs typeface="Calibri" panose="020F0502020204030204" pitchFamily="34" charset="0"/>
            </a:endParaRPr>
          </a:p>
          <a:p>
            <a:endParaRPr lang="it-IT" sz="1600" dirty="0">
              <a:solidFill>
                <a:prstClr val="black"/>
              </a:solidFill>
              <a:latin typeface="DeLonghi Sans Light" panose="02000503000000020004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Nastavení</a:t>
            </a:r>
            <a:r>
              <a:rPr lang="en-GB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 1:  ≃ 92°C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Nastavení</a:t>
            </a:r>
            <a:r>
              <a:rPr lang="en-GB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 2: </a:t>
            </a:r>
            <a:r>
              <a:rPr lang="cs-CZ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≃ 94°C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Nastavení</a:t>
            </a:r>
            <a:r>
              <a:rPr lang="en-GB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 3: </a:t>
            </a:r>
            <a:r>
              <a:rPr lang="cs-CZ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≃ 96°C</a:t>
            </a:r>
            <a:endParaRPr lang="it-IT" sz="1600" dirty="0">
              <a:latin typeface="DeLonghi Sans Light" panose="0200050300000002000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99856" y="3284881"/>
            <a:ext cx="7416824" cy="1867067"/>
          </a:xfrm>
          <a:prstGeom prst="roundRect">
            <a:avLst/>
          </a:prstGeom>
          <a:ln w="28575">
            <a:noFill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1600" u="sng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Dv</a:t>
            </a:r>
            <a:r>
              <a:rPr lang="cs-CZ" sz="1600" u="sng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a tepelné okruhy</a:t>
            </a:r>
            <a:endParaRPr lang="it-IT" sz="1600" dirty="0">
              <a:solidFill>
                <a:prstClr val="black"/>
              </a:solidFill>
              <a:latin typeface="DeLonghi Sans Light" panose="02000503000000020004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1 x Vysoce výkonný Thermoblock trvale ohřívá vodu na kávu</a:t>
            </a:r>
            <a:r>
              <a:rPr lang="cs-CZ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.</a:t>
            </a:r>
            <a:r>
              <a:rPr lang="it-IT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1 x </a:t>
            </a:r>
            <a:r>
              <a:rPr lang="cs-CZ" sz="16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Oddělený okruh pro výdej páry k našlehání mléčné pěny.</a:t>
            </a:r>
            <a:endParaRPr lang="it-IT" sz="1600" dirty="0">
              <a:solidFill>
                <a:prstClr val="black"/>
              </a:solidFill>
              <a:latin typeface="DeLonghi Sans Light" panose="02000503000000020004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900"/>
              </a:spcAft>
            </a:pPr>
            <a:r>
              <a:rPr lang="it-IT" sz="24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Žádná </a:t>
            </a:r>
            <a:r>
              <a:rPr lang="cs-CZ" sz="24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zbytečné čekání </a:t>
            </a:r>
            <a:r>
              <a:rPr lang="it-IT" sz="24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mezi </a:t>
            </a:r>
            <a:r>
              <a:rPr lang="cs-CZ" sz="24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přípravou kávy</a:t>
            </a:r>
            <a:r>
              <a:rPr lang="it-IT" sz="24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 a </a:t>
            </a:r>
            <a:r>
              <a:rPr lang="cs-CZ" sz="24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našleháním </a:t>
            </a:r>
            <a:r>
              <a:rPr lang="it-IT" sz="2400" dirty="0">
                <a:solidFill>
                  <a:prstClr val="black"/>
                </a:solidFill>
                <a:latin typeface="DeLonghi Sans Light" panose="02000503000000020004"/>
                <a:cs typeface="Calibri" panose="020F0502020204030204" pitchFamily="34" charset="0"/>
              </a:rPr>
              <a:t> mléka.</a:t>
            </a:r>
            <a:endParaRPr lang="it-IT" sz="1200" dirty="0">
              <a:solidFill>
                <a:prstClr val="black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5168370"/>
            <a:ext cx="38914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DeLonghi Sans"/>
              </a:rPr>
              <a:t>* Tato teplota se vztahuje na vodu uvnitř termobloku.  To se liší od teploty nápoje v šálku nebo teploty měřené, když nápoj vychází z </a:t>
            </a:r>
            <a:r>
              <a:rPr lang="cs-CZ" sz="1100" dirty="0">
                <a:latin typeface="DeLonghi Sans"/>
              </a:rPr>
              <a:t>otvorů páky</a:t>
            </a:r>
            <a:r>
              <a:rPr lang="it-IT" sz="1100" dirty="0">
                <a:latin typeface="DeLonghi Sans"/>
              </a:rPr>
              <a:t>.</a:t>
            </a:r>
            <a:endParaRPr lang="en-GB" sz="1100" dirty="0">
              <a:latin typeface="DeLonghi Sans"/>
            </a:endParaRPr>
          </a:p>
        </p:txBody>
      </p:sp>
    </p:spTree>
    <p:extLst>
      <p:ext uri="{BB962C8B-B14F-4D97-AF65-F5344CB8AC3E}">
        <p14:creationId xmlns:p14="http://schemas.microsoft.com/office/powerpoint/2010/main" val="346142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7408" y="-45197"/>
            <a:ext cx="701486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Dynamic Preinfusion</a:t>
            </a:r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263352" y="-45197"/>
            <a:ext cx="504056" cy="7075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Futura Md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>
                <a:solidFill>
                  <a:srgbClr val="A57851"/>
                </a:solidFill>
                <a:latin typeface="DeLonghi Sans Black"/>
              </a:rPr>
              <a:t>5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A57851"/>
              </a:solidFill>
              <a:effectLst/>
              <a:uLnTx/>
              <a:uFillTx/>
              <a:latin typeface="DeLonghi Sans Black"/>
            </a:endParaRPr>
          </a:p>
        </p:txBody>
      </p:sp>
      <p:pic>
        <p:nvPicPr>
          <p:cNvPr id="13" name="Picture 17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ADC8D0C5-F37E-E546-A1E3-48662D3FAF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86" y="764660"/>
            <a:ext cx="1944215" cy="1496166"/>
          </a:xfrm>
          <a:prstGeom prst="rect">
            <a:avLst/>
          </a:prstGeom>
        </p:spPr>
      </p:pic>
      <p:sp>
        <p:nvSpPr>
          <p:cNvPr id="14" name="Rettangolo 4"/>
          <p:cNvSpPr/>
          <p:nvPr/>
        </p:nvSpPr>
        <p:spPr>
          <a:xfrm>
            <a:off x="2790729" y="1464550"/>
            <a:ext cx="8941138" cy="190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DeLonghi Sans Med" panose="02000603000000020004"/>
                <a:cs typeface="Calibri" panose="020F0502020204030204" pitchFamily="34" charset="0"/>
              </a:rPr>
              <a:t>Předspaření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DeLonghi Sans Med" panose="02000603000000020004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je jemné smáčení kávy, aby se zvýšil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její 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objem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 a namletá káva začala otevírat své póry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.  Během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předspaření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 je důležité, aby celý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obsah sítka s namletou kávou byl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 mokrý, jinak by mohlo existovat riziko, že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výsledná káva bude 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pod extrahovaná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se slabou, kyselou a vodnatou chutí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 v šálku.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S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 La Specialista Prestigio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je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 </a:t>
            </a: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DeLonghi Sans Med" panose="02000603000000020004"/>
                <a:cs typeface="Calibri" panose="020F0502020204030204" pitchFamily="34" charset="0"/>
              </a:rPr>
              <a:t>předspaření dynamické,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DeLonghi Sans Med" panose="02000603000000020004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DeLonghi Sans Med" panose="02000603000000020004"/>
                <a:cs typeface="Calibri" panose="020F0502020204030204" pitchFamily="34" charset="0"/>
              </a:rPr>
              <a:t>protože jeho délka je přizpůsobena hustotě dávky kávy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, aby byl celý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obsah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 rovnoměrně a jemně mokrý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, což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 přispívá k dosažení dokonalé extrakce.</a:t>
            </a:r>
          </a:p>
        </p:txBody>
      </p:sp>
      <p:pic>
        <p:nvPicPr>
          <p:cNvPr id="15" name="Immagine 3"/>
          <p:cNvPicPr>
            <a:picLocks noChangeAspect="1"/>
          </p:cNvPicPr>
          <p:nvPr/>
        </p:nvPicPr>
        <p:blipFill rotWithShape="1">
          <a:blip r:embed="rId3"/>
          <a:srcRect t="12019"/>
          <a:stretch/>
        </p:blipFill>
        <p:spPr>
          <a:xfrm>
            <a:off x="288312" y="2217744"/>
            <a:ext cx="2361489" cy="2314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513545" y="4616645"/>
            <a:ext cx="9361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DeLonghi Sans Med" panose="02000603000000020004"/>
                <a:cs typeface="Calibri" panose="020F0502020204030204" pitchFamily="34" charset="0"/>
              </a:rPr>
              <a:t>Dynamické předspaření</a:t>
            </a:r>
            <a:endParaRPr lang="en-GB" sz="1100" dirty="0">
              <a:solidFill>
                <a:schemeClr val="accent3">
                  <a:lumMod val="50000"/>
                </a:schemeClr>
              </a:solidFill>
              <a:latin typeface="DeLonghi Sans Med" panose="020006030000000200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7269" y="4532007"/>
            <a:ext cx="9800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solidFill>
                  <a:srgbClr val="FF0000"/>
                </a:solidFill>
                <a:latin typeface="DeLonghi Sans Med" panose="02000603000000020004"/>
                <a:cs typeface="Calibri" panose="020F0502020204030204" pitchFamily="34" charset="0"/>
              </a:rPr>
              <a:t>Bez dynamického předspaření</a:t>
            </a:r>
            <a:endParaRPr lang="en-GB" sz="1100" dirty="0">
              <a:solidFill>
                <a:srgbClr val="FF0000"/>
              </a:solidFill>
              <a:latin typeface="DeLonghi Sans Med" panose="0200060300000002000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t="26200" r="23289" b="66800"/>
          <a:stretch/>
        </p:blipFill>
        <p:spPr>
          <a:xfrm>
            <a:off x="8332820" y="764704"/>
            <a:ext cx="3523820" cy="332436"/>
          </a:xfrm>
          <a:prstGeom prst="rect">
            <a:avLst/>
          </a:prstGeom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 flipH="1">
            <a:off x="3359696" y="4365104"/>
            <a:ext cx="8838620" cy="1592028"/>
            <a:chOff x="0" y="1701"/>
            <a:chExt cx="7228" cy="2117"/>
          </a:xfrm>
          <a:solidFill>
            <a:srgbClr val="A57851"/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1701"/>
              <a:ext cx="7228" cy="2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16"/>
                </a:cxn>
                <a:cxn ang="0">
                  <a:pos x="6898" y="2116"/>
                </a:cxn>
                <a:cxn ang="0">
                  <a:pos x="6996" y="2113"/>
                </a:cxn>
                <a:cxn ang="0">
                  <a:pos x="7073" y="2104"/>
                </a:cxn>
                <a:cxn ang="0">
                  <a:pos x="7153" y="2075"/>
                </a:cxn>
                <a:cxn ang="0">
                  <a:pos x="7199" y="2018"/>
                </a:cxn>
                <a:cxn ang="0">
                  <a:pos x="7221" y="1925"/>
                </a:cxn>
                <a:cxn ang="0">
                  <a:pos x="7227" y="1838"/>
                </a:cxn>
                <a:cxn ang="0">
                  <a:pos x="7228" y="1727"/>
                </a:cxn>
                <a:cxn ang="0">
                  <a:pos x="7228" y="389"/>
                </a:cxn>
                <a:cxn ang="0">
                  <a:pos x="7227" y="278"/>
                </a:cxn>
                <a:cxn ang="0">
                  <a:pos x="7221" y="191"/>
                </a:cxn>
                <a:cxn ang="0">
                  <a:pos x="7209" y="124"/>
                </a:cxn>
                <a:cxn ang="0">
                  <a:pos x="7172" y="56"/>
                </a:cxn>
                <a:cxn ang="0">
                  <a:pos x="7104" y="19"/>
                </a:cxn>
                <a:cxn ang="0">
                  <a:pos x="7037" y="7"/>
                </a:cxn>
                <a:cxn ang="0">
                  <a:pos x="6950" y="1"/>
                </a:cxn>
                <a:cxn ang="0">
                  <a:pos x="0" y="0"/>
                </a:cxn>
              </a:cxnLst>
              <a:rect l="0" t="0" r="r" b="b"/>
              <a:pathLst>
                <a:path w="7228" h="2117">
                  <a:moveTo>
                    <a:pt x="0" y="0"/>
                  </a:moveTo>
                  <a:lnTo>
                    <a:pt x="0" y="2116"/>
                  </a:lnTo>
                  <a:lnTo>
                    <a:pt x="6898" y="2116"/>
                  </a:lnTo>
                  <a:lnTo>
                    <a:pt x="6996" y="2113"/>
                  </a:lnTo>
                  <a:lnTo>
                    <a:pt x="7073" y="2104"/>
                  </a:lnTo>
                  <a:lnTo>
                    <a:pt x="7153" y="2075"/>
                  </a:lnTo>
                  <a:lnTo>
                    <a:pt x="7199" y="2018"/>
                  </a:lnTo>
                  <a:lnTo>
                    <a:pt x="7221" y="1925"/>
                  </a:lnTo>
                  <a:lnTo>
                    <a:pt x="7227" y="1838"/>
                  </a:lnTo>
                  <a:lnTo>
                    <a:pt x="7228" y="1727"/>
                  </a:lnTo>
                  <a:lnTo>
                    <a:pt x="7228" y="389"/>
                  </a:lnTo>
                  <a:lnTo>
                    <a:pt x="7227" y="278"/>
                  </a:lnTo>
                  <a:lnTo>
                    <a:pt x="7221" y="191"/>
                  </a:lnTo>
                  <a:lnTo>
                    <a:pt x="7209" y="124"/>
                  </a:lnTo>
                  <a:lnTo>
                    <a:pt x="7172" y="56"/>
                  </a:lnTo>
                  <a:lnTo>
                    <a:pt x="7104" y="19"/>
                  </a:lnTo>
                  <a:lnTo>
                    <a:pt x="7037" y="7"/>
                  </a:lnTo>
                  <a:lnTo>
                    <a:pt x="6950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004401" y="4532007"/>
            <a:ext cx="7549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>
              <a:solidFill>
                <a:prstClr val="black"/>
              </a:solidFill>
              <a:latin typeface="DeLonghi Sans Med" panose="02000603000000020004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La Specialista Prestigio se přizpůsob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uje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 tak, aby poskytoval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a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 nejlepší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výslednou chuť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 pro </a:t>
            </a:r>
            <a:r>
              <a:rPr lang="cs-CZ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daný </a:t>
            </a:r>
            <a:r>
              <a:rPr lang="en-US" sz="1600" dirty="0">
                <a:solidFill>
                  <a:prstClr val="black"/>
                </a:solidFill>
                <a:latin typeface="DeLonghi Sans Med" panose="02000603000000020004"/>
                <a:cs typeface="Calibri" panose="020F0502020204030204" pitchFamily="34" charset="0"/>
              </a:rPr>
              <a:t>šálek kávy.</a:t>
            </a:r>
          </a:p>
        </p:txBody>
      </p:sp>
    </p:spTree>
    <p:extLst>
      <p:ext uri="{BB962C8B-B14F-4D97-AF65-F5344CB8AC3E}">
        <p14:creationId xmlns:p14="http://schemas.microsoft.com/office/powerpoint/2010/main" val="56793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7408" y="-45197"/>
            <a:ext cx="701486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My LatteArt</a:t>
            </a:r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263352" y="-45197"/>
            <a:ext cx="504056" cy="7075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Futura Md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noProof="0" dirty="0">
                <a:solidFill>
                  <a:srgbClr val="A57851"/>
                </a:solidFill>
                <a:latin typeface="DeLonghi Sans Black"/>
              </a:rPr>
              <a:t>6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A57851"/>
              </a:solidFill>
              <a:effectLst/>
              <a:uLnTx/>
              <a:uFillTx/>
              <a:latin typeface="DeLonghi Sans Blac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43672" y="1196751"/>
            <a:ext cx="8208912" cy="337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Textura s vynikajícím </a:t>
            </a: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výsledkem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 pěny</a:t>
            </a:r>
            <a:endParaRPr lang="cs-CZ" sz="1600" b="1" dirty="0">
              <a:solidFill>
                <a:schemeClr val="accent6">
                  <a:lumMod val="50000"/>
                </a:schemeClr>
              </a:solidFill>
              <a:latin typeface="DeLonghi Sans Light" panose="02000503000000020004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DeLonghi Sans Light" panose="02000503000000020004"/>
              </a:rPr>
              <a:t>Pro přípravu dokonalého cappuccina je zásadní napěnit mléko, což nemusí být snadný úkol.  Textura a teplota mikropěny jsou dva prvky, které v kombinaci hraj</a:t>
            </a:r>
            <a:r>
              <a:rPr lang="cs-CZ" sz="1600" dirty="0">
                <a:latin typeface="DeLonghi Sans Light" panose="02000503000000020004"/>
              </a:rPr>
              <a:t>e</a:t>
            </a:r>
            <a:r>
              <a:rPr lang="en-US" sz="1600" dirty="0">
                <a:latin typeface="DeLonghi Sans Light" panose="02000503000000020004"/>
              </a:rPr>
              <a:t> zásadní roli při </a:t>
            </a:r>
            <a:r>
              <a:rPr lang="cs-CZ" sz="1600" dirty="0">
                <a:latin typeface="DeLonghi Sans Light" panose="02000503000000020004"/>
              </a:rPr>
              <a:t>dosažení</a:t>
            </a:r>
            <a:r>
              <a:rPr lang="en-US" sz="1600" dirty="0">
                <a:latin typeface="DeLonghi Sans Light" panose="02000503000000020004"/>
              </a:rPr>
              <a:t> požadovaného výsledku.</a:t>
            </a:r>
            <a:r>
              <a:rPr lang="cs-CZ" sz="1600" dirty="0">
                <a:latin typeface="DeLonghi Sans Light" panose="02000503000000020004"/>
              </a:rPr>
              <a:t> </a:t>
            </a:r>
            <a:r>
              <a:rPr lang="en-US" sz="1600" dirty="0">
                <a:latin typeface="DeLonghi Sans Light" panose="02000503000000020004"/>
              </a:rPr>
              <a:t>Parní </a:t>
            </a:r>
            <a:r>
              <a:rPr lang="cs-CZ" sz="1600" dirty="0">
                <a:latin typeface="DeLonghi Sans Light" panose="02000503000000020004"/>
              </a:rPr>
              <a:t>tryska</a:t>
            </a:r>
            <a:r>
              <a:rPr lang="en-US" sz="1600" dirty="0">
                <a:latin typeface="DeLonghi Sans Light" panose="02000503000000020004"/>
              </a:rPr>
              <a:t> je vyrobena z vnitřní plastové trubky zakryté kovovou vnější trubkou. Díky vnitřní plastové trubce je </a:t>
            </a:r>
            <a:r>
              <a:rPr lang="cs-CZ" sz="1600" dirty="0">
                <a:latin typeface="DeLonghi Sans Light" panose="02000503000000020004"/>
              </a:rPr>
              <a:t>tryska</a:t>
            </a:r>
            <a:r>
              <a:rPr lang="en-US" sz="1600" dirty="0">
                <a:latin typeface="DeLonghi Sans Light" panose="02000503000000020004"/>
              </a:rPr>
              <a:t> </a:t>
            </a:r>
            <a:r>
              <a:rPr lang="cs-CZ" sz="1600" dirty="0">
                <a:latin typeface="DeLonghi Sans Light" panose="02000503000000020004"/>
              </a:rPr>
              <a:t>chladná na dotyk, </a:t>
            </a:r>
            <a:r>
              <a:rPr lang="en-US" sz="1600" dirty="0">
                <a:latin typeface="DeLonghi Sans Light" panose="02000503000000020004"/>
              </a:rPr>
              <a:t>což znamená, že na vnější straně kovové trubky nehrozí riziko vysokých teplot.</a:t>
            </a:r>
            <a:endParaRPr lang="en-US" sz="1600" dirty="0">
              <a:solidFill>
                <a:srgbClr val="000000"/>
              </a:solidFill>
              <a:latin typeface="DeLonghi Sans Light" panose="02000503000000020004"/>
            </a:endParaRPr>
          </a:p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Tepelný okruh pro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 ohřev mléka</a:t>
            </a:r>
            <a:endParaRPr lang="cs-CZ" sz="1600" b="1" dirty="0">
              <a:solidFill>
                <a:schemeClr val="accent6">
                  <a:lumMod val="50000"/>
                </a:schemeClr>
              </a:solidFill>
              <a:latin typeface="DeLonghi Sans Light" panose="02000503000000020004"/>
            </a:endParaRP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000000"/>
                </a:solidFill>
                <a:latin typeface="DeLonghi Sans Light" panose="02000503000000020004"/>
              </a:rPr>
              <a:t>Dokonalé našlehání</a:t>
            </a:r>
            <a:r>
              <a:rPr lang="en-US" sz="1600" dirty="0">
                <a:solidFill>
                  <a:srgbClr val="000000"/>
                </a:solidFill>
                <a:latin typeface="DeLonghi Sans Light" panose="02000503000000020004"/>
              </a:rPr>
              <a:t> je možné díky speciálnímu ohřívacímu systému na mléko, který zajišťuje, </a:t>
            </a:r>
            <a:r>
              <a:rPr lang="cs-CZ" sz="1600" dirty="0">
                <a:solidFill>
                  <a:srgbClr val="000000"/>
                </a:solidFill>
                <a:latin typeface="DeLonghi Sans Light" panose="02000503000000020004"/>
              </a:rPr>
              <a:t>aby byl </a:t>
            </a:r>
            <a:r>
              <a:rPr lang="en-US" sz="1600" dirty="0">
                <a:solidFill>
                  <a:srgbClr val="000000"/>
                </a:solidFill>
                <a:latin typeface="DeLonghi Sans Light" panose="02000503000000020004"/>
              </a:rPr>
              <a:t>stroj vždy připraven při správné teplotě zahájit napěňování</a:t>
            </a:r>
            <a:r>
              <a:rPr lang="cs-CZ" sz="1600" dirty="0">
                <a:solidFill>
                  <a:srgbClr val="000000"/>
                </a:solidFill>
                <a:latin typeface="DeLonghi Sans Light" panose="02000503000000020004"/>
              </a:rPr>
              <a:t> pomocí páry</a:t>
            </a:r>
            <a:r>
              <a:rPr lang="en-US" sz="1600" dirty="0">
                <a:solidFill>
                  <a:srgbClr val="000000"/>
                </a:solidFill>
                <a:latin typeface="DeLonghi Sans Light" panose="02000503000000020004"/>
              </a:rPr>
              <a:t>.</a:t>
            </a:r>
            <a:endParaRPr lang="it-IT" sz="1600" dirty="0">
              <a:latin typeface="DeLonghi Sans Light" panose="02000503000000020004"/>
            </a:endParaRP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044" y="662342"/>
            <a:ext cx="2818604" cy="534409"/>
          </a:xfrm>
          <a:prstGeom prst="rect">
            <a:avLst/>
          </a:prstGeom>
        </p:spPr>
      </p:pic>
      <p:pic>
        <p:nvPicPr>
          <p:cNvPr id="9" name="Immagin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1484785"/>
            <a:ext cx="2592288" cy="3186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25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02" y="1484784"/>
            <a:ext cx="5377206" cy="50056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6022514" y="564213"/>
            <a:ext cx="6090096" cy="571789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1000"/>
                </a:schemeClr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Futura Bk BT" panose="020B0502020204020303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04" y="-99392"/>
            <a:ext cx="701486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My LatteArt</a:t>
            </a: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539" y="662342"/>
            <a:ext cx="3239109" cy="6141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8367" y="1095172"/>
            <a:ext cx="436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A57851"/>
                </a:solidFill>
                <a:latin typeface="DeLonghi Sans Light" panose="02000503000000020004"/>
              </a:rPr>
              <a:t>Jak vytvořit perfektní pěnu</a:t>
            </a:r>
            <a:r>
              <a:rPr lang="en-GB" sz="2800" b="1" dirty="0">
                <a:solidFill>
                  <a:srgbClr val="A57851"/>
                </a:solidFill>
                <a:latin typeface="DeLonghi Sans Light" panose="02000503000000020004"/>
              </a:rPr>
              <a:t>?</a:t>
            </a:r>
          </a:p>
        </p:txBody>
      </p:sp>
      <p:sp>
        <p:nvSpPr>
          <p:cNvPr id="15" name="Titolo 2"/>
          <p:cNvSpPr txBox="1">
            <a:spLocks/>
          </p:cNvSpPr>
          <p:nvPr/>
        </p:nvSpPr>
        <p:spPr>
          <a:xfrm>
            <a:off x="1283738" y="1894292"/>
            <a:ext cx="396044" cy="4320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Futura Md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noProof="0" dirty="0">
                <a:solidFill>
                  <a:schemeClr val="accent6">
                    <a:lumMod val="50000"/>
                  </a:schemeClr>
                </a:solidFill>
                <a:latin typeface="Futura Bk BT" panose="020B0502020204020303" pitchFamily="34" charset="0"/>
              </a:rPr>
              <a:t>1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Futura Bk BT" panose="020B0502020204020303" pitchFamily="34" charset="0"/>
            </a:endParaRPr>
          </a:p>
        </p:txBody>
      </p:sp>
      <p:sp>
        <p:nvSpPr>
          <p:cNvPr id="16" name="Titolo 2"/>
          <p:cNvSpPr txBox="1">
            <a:spLocks/>
          </p:cNvSpPr>
          <p:nvPr/>
        </p:nvSpPr>
        <p:spPr>
          <a:xfrm>
            <a:off x="4029402" y="1894292"/>
            <a:ext cx="396044" cy="4320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Futura Md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noProof="0" dirty="0">
                <a:solidFill>
                  <a:schemeClr val="accent6">
                    <a:lumMod val="50000"/>
                  </a:schemeClr>
                </a:solidFill>
                <a:latin typeface="Futura Bk BT" panose="020B0502020204020303" pitchFamily="34" charset="0"/>
              </a:rPr>
              <a:t>2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Futura Bk BT" panose="020B0502020204020303" pitchFamily="34" charset="0"/>
            </a:endParaRPr>
          </a:p>
        </p:txBody>
      </p:sp>
      <p:sp>
        <p:nvSpPr>
          <p:cNvPr id="17" name="Titolo 2"/>
          <p:cNvSpPr txBox="1">
            <a:spLocks/>
          </p:cNvSpPr>
          <p:nvPr/>
        </p:nvSpPr>
        <p:spPr>
          <a:xfrm>
            <a:off x="6789120" y="1899735"/>
            <a:ext cx="396044" cy="4320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Futura Md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Futura Bk BT" panose="020B0502020204020303" pitchFamily="34" charset="0"/>
              </a:rPr>
              <a:t>3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Futura Bk BT" panose="020B05020202040203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1442" y="3640155"/>
            <a:ext cx="2198123" cy="244143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DeLonghi Sans Light" panose="02000503000000020004"/>
              </a:rPr>
              <a:t>Pro vytvoření pěny </a:t>
            </a:r>
            <a:r>
              <a:rPr lang="cs-CZ" sz="1400" dirty="0">
                <a:latin typeface="DeLonghi Sans Light" panose="02000503000000020004"/>
              </a:rPr>
              <a:t>ponořte</a:t>
            </a:r>
            <a:r>
              <a:rPr lang="en-GB" sz="1400" dirty="0">
                <a:latin typeface="DeLonghi Sans Light" panose="02000503000000020004"/>
              </a:rPr>
              <a:t> trysku </a:t>
            </a:r>
            <a:r>
              <a:rPr lang="cs-CZ" sz="1400" dirty="0">
                <a:latin typeface="DeLonghi Sans Light" panose="02000503000000020004"/>
              </a:rPr>
              <a:t>lehce pod</a:t>
            </a:r>
            <a:r>
              <a:rPr lang="en-GB" sz="1400" dirty="0">
                <a:latin typeface="DeLonghi Sans Light" panose="02000503000000020004"/>
              </a:rPr>
              <a:t> povrch mléka</a:t>
            </a:r>
            <a:r>
              <a:rPr lang="cs-CZ" sz="1400" dirty="0">
                <a:latin typeface="DeLonghi Sans Light" panose="02000503000000020004"/>
              </a:rPr>
              <a:t>,</a:t>
            </a:r>
            <a:r>
              <a:rPr lang="en-GB" sz="1400" dirty="0">
                <a:latin typeface="DeLonghi Sans Light" panose="02000503000000020004"/>
              </a:rPr>
              <a:t> a</a:t>
            </a:r>
            <a:r>
              <a:rPr lang="cs-CZ" sz="1400" dirty="0">
                <a:latin typeface="DeLonghi Sans Light" panose="02000503000000020004"/>
              </a:rPr>
              <a:t>by</a:t>
            </a:r>
            <a:r>
              <a:rPr lang="en-GB" sz="1400" dirty="0">
                <a:latin typeface="DeLonghi Sans Light" panose="02000503000000020004"/>
              </a:rPr>
              <a:t> </a:t>
            </a:r>
            <a:r>
              <a:rPr lang="cs-CZ" sz="1400" dirty="0">
                <a:latin typeface="DeLonghi Sans Light" panose="02000503000000020004"/>
              </a:rPr>
              <a:t>se </a:t>
            </a:r>
            <a:r>
              <a:rPr lang="en-GB" sz="1400" dirty="0">
                <a:latin typeface="DeLonghi Sans Light" panose="02000503000000020004"/>
              </a:rPr>
              <a:t>vzduch </a:t>
            </a:r>
            <a:r>
              <a:rPr lang="cs-CZ" sz="1400" dirty="0">
                <a:latin typeface="DeLonghi Sans Light" panose="02000503000000020004"/>
              </a:rPr>
              <a:t>dostával do</a:t>
            </a:r>
            <a:r>
              <a:rPr lang="en-GB" sz="1400" dirty="0">
                <a:latin typeface="DeLonghi Sans Light" panose="02000503000000020004"/>
              </a:rPr>
              <a:t> mléka </a:t>
            </a:r>
            <a:r>
              <a:rPr lang="cs-CZ" sz="1400" dirty="0">
                <a:latin typeface="DeLonghi Sans Light" panose="02000503000000020004"/>
              </a:rPr>
              <a:t>za pomoci</a:t>
            </a:r>
            <a:r>
              <a:rPr lang="en-GB" sz="1400" dirty="0">
                <a:latin typeface="DeLonghi Sans Light" panose="02000503000000020004"/>
              </a:rPr>
              <a:t> páry.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43672" y="3639330"/>
            <a:ext cx="2198123" cy="244225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DeLonghi Sans Light" panose="02000503000000020004"/>
              </a:rPr>
              <a:t>Udržujte parní trysku jen na povrchu, dávejte pozor, aby se do</a:t>
            </a:r>
            <a:r>
              <a:rPr lang="cs-CZ" sz="1400" dirty="0">
                <a:latin typeface="DeLonghi Sans Light" panose="02000503000000020004"/>
              </a:rPr>
              <a:t> mléka nedostávalo příliš</a:t>
            </a:r>
            <a:r>
              <a:rPr lang="en-GB" sz="1400" dirty="0">
                <a:latin typeface="DeLonghi Sans Light" panose="02000503000000020004"/>
              </a:rPr>
              <a:t> vzduchu</a:t>
            </a:r>
            <a:r>
              <a:rPr lang="cs-CZ" sz="1400" dirty="0">
                <a:latin typeface="DeLonghi Sans Light" panose="02000503000000020004"/>
              </a:rPr>
              <a:t> a nevytvářely se </a:t>
            </a:r>
            <a:r>
              <a:rPr lang="en-GB" sz="1400" dirty="0">
                <a:latin typeface="DeLonghi Sans Light" panose="02000503000000020004"/>
              </a:rPr>
              <a:t>velké bubliny.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34228" y="3640155"/>
            <a:ext cx="2198123" cy="244143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DeLonghi Sans Light" panose="02000503000000020004"/>
              </a:rPr>
              <a:t>V</a:t>
            </a:r>
            <a:r>
              <a:rPr lang="en-GB" sz="1400" dirty="0">
                <a:latin typeface="DeLonghi Sans Light" panose="02000503000000020004"/>
              </a:rPr>
              <a:t>ytvoř</a:t>
            </a:r>
            <a:r>
              <a:rPr lang="cs-CZ" sz="1400" dirty="0">
                <a:latin typeface="DeLonghi Sans Light" panose="02000503000000020004"/>
              </a:rPr>
              <a:t>te</a:t>
            </a:r>
            <a:r>
              <a:rPr lang="en-GB" sz="1400" dirty="0">
                <a:latin typeface="DeLonghi Sans Light" panose="02000503000000020004"/>
              </a:rPr>
              <a:t> vír.  Jakmile je dosaženo požadované teploty, vypněte parní knoflík a před vyjmutím konvice počkejte, až se pára úplně zastaví.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903" y="2313973"/>
            <a:ext cx="1204064" cy="1204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48" y="2316855"/>
            <a:ext cx="1188823" cy="1165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328" y="2298731"/>
            <a:ext cx="1188823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04" y="-99392"/>
            <a:ext cx="7014864" cy="581337"/>
          </a:xfrm>
        </p:spPr>
        <p:txBody>
          <a:bodyPr>
            <a:noAutofit/>
          </a:bodyPr>
          <a:lstStyle/>
          <a:p>
            <a:r>
              <a:rPr lang="cs-CZ" sz="3500" dirty="0">
                <a:cs typeface="Bodoni Std"/>
              </a:rPr>
              <a:t>Přednastavené recepty</a:t>
            </a:r>
            <a:endParaRPr lang="en-GB" sz="3500" dirty="0">
              <a:cs typeface="Bodoni St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9" y="991035"/>
            <a:ext cx="3312368" cy="18078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5934" y="3212976"/>
            <a:ext cx="838112" cy="846715"/>
            <a:chOff x="251520" y="2715766"/>
            <a:chExt cx="648072" cy="600016"/>
          </a:xfrm>
        </p:grpSpPr>
        <p:sp>
          <p:nvSpPr>
            <p:cNvPr id="9" name="Oval 8"/>
            <p:cNvSpPr/>
            <p:nvPr/>
          </p:nvSpPr>
          <p:spPr>
            <a:xfrm>
              <a:off x="251520" y="2715766"/>
              <a:ext cx="648072" cy="600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DeLonghi Sans Light" panose="02000503000000020004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biLevel thresh="50000"/>
            </a:blip>
            <a:stretch>
              <a:fillRect/>
            </a:stretch>
          </p:blipFill>
          <p:spPr>
            <a:xfrm>
              <a:off x="352887" y="2869375"/>
              <a:ext cx="445337" cy="29279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85934" y="4166461"/>
            <a:ext cx="838112" cy="846715"/>
            <a:chOff x="706426" y="3738234"/>
            <a:chExt cx="648072" cy="600016"/>
          </a:xfrm>
        </p:grpSpPr>
        <p:sp>
          <p:nvSpPr>
            <p:cNvPr id="14" name="Oval 13"/>
            <p:cNvSpPr/>
            <p:nvPr/>
          </p:nvSpPr>
          <p:spPr>
            <a:xfrm>
              <a:off x="706426" y="3738234"/>
              <a:ext cx="648072" cy="600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DeLonghi Sans Light" panose="02000503000000020004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biLevel thresh="50000"/>
            </a:blip>
            <a:srcRect l="8086" t="-100" r="19135" b="100"/>
            <a:stretch/>
          </p:blipFill>
          <p:spPr>
            <a:xfrm>
              <a:off x="887689" y="3907765"/>
              <a:ext cx="311838" cy="28971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00336" y="5157192"/>
            <a:ext cx="838112" cy="846715"/>
            <a:chOff x="1843730" y="2803444"/>
            <a:chExt cx="648072" cy="600016"/>
          </a:xfrm>
        </p:grpSpPr>
        <p:sp>
          <p:nvSpPr>
            <p:cNvPr id="17" name="Oval 16"/>
            <p:cNvSpPr/>
            <p:nvPr/>
          </p:nvSpPr>
          <p:spPr>
            <a:xfrm>
              <a:off x="1843730" y="2803444"/>
              <a:ext cx="648072" cy="600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DeLonghi Sans Light" panose="02000503000000020004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biLevel thresh="50000"/>
            </a:blip>
            <a:stretch>
              <a:fillRect/>
            </a:stretch>
          </p:blipFill>
          <p:spPr>
            <a:xfrm>
              <a:off x="1979742" y="2982787"/>
              <a:ext cx="376047" cy="23813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83037"/>
              </p:ext>
            </p:extLst>
          </p:nvPr>
        </p:nvGraphicFramePr>
        <p:xfrm>
          <a:off x="1445512" y="3313012"/>
          <a:ext cx="10555144" cy="256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5144">
                  <a:extLst>
                    <a:ext uri="{9D8B030D-6E8A-4147-A177-3AD203B41FA5}">
                      <a16:colId xmlns:a16="http://schemas.microsoft.com/office/drawing/2014/main" xmlns="" val="657708494"/>
                    </a:ext>
                  </a:extLst>
                </a:gridCol>
              </a:tblGrid>
              <a:tr h="52095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POPIS: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koncentrovaná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</a:t>
                      </a:r>
                      <a:r>
                        <a:rPr lang="cs-CZ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silná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a </a:t>
                      </a:r>
                      <a:r>
                        <a:rPr lang="cs-CZ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krátká káva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.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/>
                      </a:r>
                      <a:br>
                        <a:rPr lang="en-US" sz="1400" b="1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</a:br>
                      <a:r>
                        <a:rPr lang="cs-CZ" sz="1400" b="1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PŘÍPRAVA NÁPOJE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: 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20 – 30 </a:t>
                      </a:r>
                      <a:r>
                        <a:rPr lang="cs-CZ" sz="1400" b="0" i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vteřin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</a:t>
                      </a:r>
                      <a:r>
                        <a:rPr lang="cs-CZ" sz="1400" b="0" i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extrakce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</a:t>
                      </a:r>
                      <a:r>
                        <a:rPr lang="cs-CZ" sz="1400" b="0" i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s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</a:t>
                      </a:r>
                      <a:r>
                        <a:rPr lang="cs-CZ" sz="1400" b="0" i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maximální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</a:t>
                      </a:r>
                      <a:r>
                        <a:rPr lang="cs-CZ" sz="1400" b="0" i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chutí</a:t>
                      </a: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. </a:t>
                      </a:r>
                    </a:p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VHODNÉ POUŽITÍ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: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Nápoj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pro intenzivní rychl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é vychutnání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. </a:t>
                      </a:r>
                      <a:endParaRPr lang="en-AU" sz="1400" b="1" dirty="0">
                        <a:solidFill>
                          <a:schemeClr val="tx1"/>
                        </a:solidFill>
                        <a:latin typeface="DeLonghi Sans Light" panose="0200050300000002000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9869222"/>
                  </a:ext>
                </a:extLst>
              </a:tr>
              <a:tr h="628205">
                <a:tc>
                  <a:txBody>
                    <a:bodyPr/>
                    <a:lstStyle/>
                    <a:p>
                      <a:endParaRPr lang="it-IT" sz="1200" b="1" dirty="0">
                        <a:solidFill>
                          <a:schemeClr val="tx1"/>
                        </a:solidFill>
                        <a:latin typeface="DeLonghi Sans Light" panose="02000503000000020004"/>
                      </a:endParaRPr>
                    </a:p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POPIS: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lehká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,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čistá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a aromatic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ká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–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podobná překapávané kávě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.</a:t>
                      </a:r>
                    </a:p>
                    <a:p>
                      <a:r>
                        <a:rPr lang="cs-CZ" sz="1400" b="1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PŘÍPRAVA NÁPOJE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: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Delší extrakce než espresso. 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B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ez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předspaření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a sníženým variabilním tlakem během extrakce</a:t>
                      </a:r>
                    </a:p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VHODNÉ POUŽITÍ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: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Použijte nastavení nejnižší teploty a nalijte na led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k chladnému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osvěžení nebo pijte jako jemnější černou kávu. </a:t>
                      </a:r>
                    </a:p>
                    <a:p>
                      <a:endParaRPr lang="it-IT" sz="1200" b="1" dirty="0">
                        <a:solidFill>
                          <a:schemeClr val="tx1"/>
                        </a:solidFill>
                        <a:latin typeface="DeLonghi Sans Light" panose="0200050300000002000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0891264"/>
                  </a:ext>
                </a:extLst>
              </a:tr>
              <a:tr h="735460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POPIS : </a:t>
                      </a:r>
                      <a:r>
                        <a:rPr lang="cs-CZ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plné tělo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a </a:t>
                      </a:r>
                      <a:r>
                        <a:rPr lang="cs-CZ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bohatá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. </a:t>
                      </a:r>
                    </a:p>
                    <a:p>
                      <a:r>
                        <a:rPr lang="cs-CZ" sz="1400" b="1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PŘÍPRAVA NÁPOJE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: Americano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= </a:t>
                      </a:r>
                      <a:r>
                        <a:rPr lang="cs-CZ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první káva potom voda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.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Long Black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= </a:t>
                      </a:r>
                      <a:r>
                        <a:rPr lang="cs-CZ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první voda potom káva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.</a:t>
                      </a:r>
                    </a:p>
                    <a:p>
                      <a:r>
                        <a:rPr lang="cs-CZ" sz="1400" b="1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VHODNÉ POUŽITÍ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: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Pijte tak, jak je pro </a:t>
                      </a:r>
                      <a:r>
                        <a:rPr lang="cs-CZ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Long kávu to nejlepší použití,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</a:t>
                      </a:r>
                      <a:r>
                        <a:rPr lang="cs-CZ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podávejte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s ledem </a:t>
                      </a:r>
                      <a:r>
                        <a:rPr lang="cs-CZ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nebo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</a:t>
                      </a:r>
                      <a:r>
                        <a:rPr lang="cs-CZ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ochucenou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 sirupem pro fantastick</a:t>
                      </a:r>
                      <a:r>
                        <a:rPr lang="cs-CZ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ý požitek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DeLonghi Sans Light" panose="02000503000000020004"/>
                        </a:rPr>
                        <a:t>.</a:t>
                      </a:r>
                      <a:endParaRPr lang="en-AU" sz="1400" b="0" dirty="0">
                        <a:solidFill>
                          <a:schemeClr val="tx1"/>
                        </a:solidFill>
                        <a:latin typeface="DeLonghi Sans Light" panose="0200050300000002000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122065"/>
                  </a:ext>
                </a:extLst>
              </a:tr>
            </a:tbl>
          </a:graphicData>
        </a:graphic>
      </p:graphicFrame>
      <p:pic>
        <p:nvPicPr>
          <p:cNvPr id="20" name="Picture 1">
            <a:extLst>
              <a:ext uri="{FF2B5EF4-FFF2-40B4-BE49-F238E27FC236}">
                <a16:creationId xmlns:a16="http://schemas.microsoft.com/office/drawing/2014/main" xmlns="" id="{4D0385F2-8269-403C-9E8D-025CB78259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8"/>
          <a:stretch/>
        </p:blipFill>
        <p:spPr>
          <a:xfrm>
            <a:off x="6744072" y="548680"/>
            <a:ext cx="5199832" cy="366845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3812C3C9-38F7-4D96-A904-31F8FFC44F22}"/>
              </a:ext>
            </a:extLst>
          </p:cNvPr>
          <p:cNvSpPr txBox="1"/>
          <p:nvPr/>
        </p:nvSpPr>
        <p:spPr>
          <a:xfrm>
            <a:off x="2999656" y="1528916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DeLonghi Sans Light" panose="02000503000000020004"/>
              </a:rPr>
              <a:t>Speciální tryska na vodu pro čistou horkou vodu přímo do šálku pro přípravu nápoje Americano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25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04" y="-99392"/>
            <a:ext cx="701486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MY </a:t>
            </a:r>
            <a:r>
              <a:rPr lang="cs-CZ" sz="3500" dirty="0">
                <a:cs typeface="Bodoni Std"/>
              </a:rPr>
              <a:t>Funkce</a:t>
            </a:r>
            <a:endParaRPr lang="en-GB" sz="3500" dirty="0">
              <a:cs typeface="Bodoni St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392" y="2792835"/>
            <a:ext cx="543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DeLonghi Sans Light" panose="02000503000000020004"/>
              </a:rPr>
              <a:t>Recepty lze naprogramovat </a:t>
            </a:r>
            <a:r>
              <a:rPr lang="cs-CZ" sz="1600" dirty="0">
                <a:latin typeface="DeLonghi Sans Light" panose="02000503000000020004"/>
              </a:rPr>
              <a:t>s možností </a:t>
            </a:r>
            <a:r>
              <a:rPr lang="en-US" sz="1600" dirty="0">
                <a:latin typeface="DeLonghi Sans Light" panose="02000503000000020004"/>
              </a:rPr>
              <a:t>x2.</a:t>
            </a:r>
          </a:p>
          <a:p>
            <a:pPr algn="ctr"/>
            <a:r>
              <a:rPr lang="en-US" sz="1600" dirty="0">
                <a:latin typeface="DeLonghi Sans Light" panose="02000503000000020004"/>
              </a:rPr>
              <a:t> To umožňuje nastavit pro každý recept 2 různé úrovně.</a:t>
            </a:r>
            <a:endParaRPr lang="en-AU" sz="1400" dirty="0">
              <a:latin typeface="Futura Bk BT" panose="020B0502020204020303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 flipH="1">
            <a:off x="5807968" y="1052736"/>
            <a:ext cx="6384032" cy="4752528"/>
            <a:chOff x="0" y="1701"/>
            <a:chExt cx="7228" cy="2117"/>
          </a:xfrm>
          <a:solidFill>
            <a:schemeClr val="bg1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1701"/>
              <a:ext cx="7228" cy="2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16"/>
                </a:cxn>
                <a:cxn ang="0">
                  <a:pos x="6898" y="2116"/>
                </a:cxn>
                <a:cxn ang="0">
                  <a:pos x="6996" y="2113"/>
                </a:cxn>
                <a:cxn ang="0">
                  <a:pos x="7073" y="2104"/>
                </a:cxn>
                <a:cxn ang="0">
                  <a:pos x="7153" y="2075"/>
                </a:cxn>
                <a:cxn ang="0">
                  <a:pos x="7199" y="2018"/>
                </a:cxn>
                <a:cxn ang="0">
                  <a:pos x="7221" y="1925"/>
                </a:cxn>
                <a:cxn ang="0">
                  <a:pos x="7227" y="1838"/>
                </a:cxn>
                <a:cxn ang="0">
                  <a:pos x="7228" y="1727"/>
                </a:cxn>
                <a:cxn ang="0">
                  <a:pos x="7228" y="389"/>
                </a:cxn>
                <a:cxn ang="0">
                  <a:pos x="7227" y="278"/>
                </a:cxn>
                <a:cxn ang="0">
                  <a:pos x="7221" y="191"/>
                </a:cxn>
                <a:cxn ang="0">
                  <a:pos x="7209" y="124"/>
                </a:cxn>
                <a:cxn ang="0">
                  <a:pos x="7172" y="56"/>
                </a:cxn>
                <a:cxn ang="0">
                  <a:pos x="7104" y="19"/>
                </a:cxn>
                <a:cxn ang="0">
                  <a:pos x="7037" y="7"/>
                </a:cxn>
                <a:cxn ang="0">
                  <a:pos x="6950" y="1"/>
                </a:cxn>
                <a:cxn ang="0">
                  <a:pos x="0" y="0"/>
                </a:cxn>
              </a:cxnLst>
              <a:rect l="0" t="0" r="r" b="b"/>
              <a:pathLst>
                <a:path w="7228" h="2117">
                  <a:moveTo>
                    <a:pt x="0" y="0"/>
                  </a:moveTo>
                  <a:lnTo>
                    <a:pt x="0" y="2116"/>
                  </a:lnTo>
                  <a:lnTo>
                    <a:pt x="6898" y="2116"/>
                  </a:lnTo>
                  <a:lnTo>
                    <a:pt x="6996" y="2113"/>
                  </a:lnTo>
                  <a:lnTo>
                    <a:pt x="7073" y="2104"/>
                  </a:lnTo>
                  <a:lnTo>
                    <a:pt x="7153" y="2075"/>
                  </a:lnTo>
                  <a:lnTo>
                    <a:pt x="7199" y="2018"/>
                  </a:lnTo>
                  <a:lnTo>
                    <a:pt x="7221" y="1925"/>
                  </a:lnTo>
                  <a:lnTo>
                    <a:pt x="7227" y="1838"/>
                  </a:lnTo>
                  <a:lnTo>
                    <a:pt x="7228" y="1727"/>
                  </a:lnTo>
                  <a:lnTo>
                    <a:pt x="7228" y="389"/>
                  </a:lnTo>
                  <a:lnTo>
                    <a:pt x="7227" y="278"/>
                  </a:lnTo>
                  <a:lnTo>
                    <a:pt x="7221" y="191"/>
                  </a:lnTo>
                  <a:lnTo>
                    <a:pt x="7209" y="124"/>
                  </a:lnTo>
                  <a:lnTo>
                    <a:pt x="7172" y="56"/>
                  </a:lnTo>
                  <a:lnTo>
                    <a:pt x="7104" y="19"/>
                  </a:lnTo>
                  <a:lnTo>
                    <a:pt x="7037" y="7"/>
                  </a:lnTo>
                  <a:lnTo>
                    <a:pt x="6950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A5785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" name="Rectangle 2"/>
          <p:cNvSpPr/>
          <p:nvPr/>
        </p:nvSpPr>
        <p:spPr>
          <a:xfrm>
            <a:off x="5951984" y="148478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DeLonghi Sans Light" panose="02000503000000020004"/>
              </a:rPr>
              <a:t>Pomocí funkce</a:t>
            </a:r>
            <a:r>
              <a:rPr lang="cs-CZ" sz="1600" dirty="0">
                <a:latin typeface="DeLonghi Sans Light" panose="02000503000000020004"/>
              </a:rPr>
              <a:t>     </a:t>
            </a:r>
            <a:r>
              <a:rPr lang="en-US" sz="1600" dirty="0">
                <a:latin typeface="DeLonghi Sans Light" panose="02000503000000020004"/>
              </a:rPr>
              <a:t> </a:t>
            </a:r>
            <a:r>
              <a:rPr lang="cs-CZ" sz="1600" dirty="0">
                <a:latin typeface="DeLonghi Sans Light" panose="02000503000000020004"/>
              </a:rPr>
              <a:t>    </a:t>
            </a:r>
            <a:r>
              <a:rPr lang="en-US" sz="1600" dirty="0">
                <a:latin typeface="DeLonghi Sans Light" panose="02000503000000020004"/>
              </a:rPr>
              <a:t>lze naprogramovat všechny 3 přednastavené recepty.  </a:t>
            </a:r>
          </a:p>
          <a:p>
            <a:r>
              <a:rPr lang="en-US" sz="1600" dirty="0">
                <a:latin typeface="DeLonghi Sans Light" panose="02000503000000020004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DeLonghi Sans Light" panose="02000503000000020004"/>
              </a:rPr>
              <a:t>Jednoduše </a:t>
            </a:r>
            <a:r>
              <a:rPr lang="cs-CZ" sz="1600" dirty="0">
                <a:latin typeface="DeLonghi Sans Light" panose="02000503000000020004"/>
              </a:rPr>
              <a:t>namelte a upěchujte kávu v páce, následně jen zvolte</a:t>
            </a:r>
            <a:r>
              <a:rPr lang="en-US" sz="1600" dirty="0">
                <a:latin typeface="DeLonghi Sans Light" panose="02000503000000020004"/>
              </a:rPr>
              <a:t> nápoj, který byste chtěli připravit.</a:t>
            </a:r>
            <a:r>
              <a:rPr lang="cs-CZ" sz="1600" dirty="0">
                <a:latin typeface="DeLonghi Sans Light" panose="02000503000000020004"/>
              </a:rPr>
              <a:t> </a:t>
            </a:r>
            <a:r>
              <a:rPr lang="en-US" sz="1600" dirty="0">
                <a:latin typeface="DeLonghi Sans Light" panose="02000503000000020004"/>
              </a:rPr>
              <a:t>Otočte voličem nápojů na recept, který chcete naprogramovat.</a:t>
            </a:r>
            <a:endParaRPr lang="cs-CZ" sz="1600" dirty="0">
              <a:latin typeface="DeLonghi Sans Light" panose="02000503000000020004"/>
            </a:endParaRPr>
          </a:p>
          <a:p>
            <a:pPr marL="342900" indent="-342900">
              <a:buAutoNum type="arabicPeriod"/>
            </a:pPr>
            <a:endParaRPr lang="en-US" sz="1600" dirty="0">
              <a:latin typeface="DeLonghi Sans Light" panose="02000503000000020004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DeLonghi Sans Light" panose="02000503000000020004"/>
              </a:rPr>
              <a:t>Stiskněte tlačítko</a:t>
            </a:r>
            <a:r>
              <a:rPr lang="cs-CZ" sz="1600" dirty="0">
                <a:latin typeface="DeLonghi Sans Light" panose="02000503000000020004"/>
              </a:rPr>
              <a:t>        </a:t>
            </a:r>
            <a:r>
              <a:rPr lang="en-US" sz="1600" dirty="0">
                <a:latin typeface="DeLonghi Sans Light" panose="02000503000000020004"/>
              </a:rPr>
              <a:t> a poté stiskněte OK.  Obě tlačítka budou blikat.</a:t>
            </a:r>
            <a:r>
              <a:rPr lang="cs-CZ" sz="1600" dirty="0">
                <a:latin typeface="DeLonghi Sans Light" panose="02000503000000020004"/>
              </a:rPr>
              <a:t> </a:t>
            </a:r>
          </a:p>
          <a:p>
            <a:pPr marL="342900" indent="-342900">
              <a:buAutoNum type="arabicPeriod"/>
            </a:pPr>
            <a:endParaRPr lang="cs-CZ" sz="1600" dirty="0">
              <a:latin typeface="DeLonghi Sans Light" panose="02000503000000020004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DeLonghi Sans Light" panose="02000503000000020004"/>
              </a:rPr>
              <a:t>Pokud jste s </a:t>
            </a:r>
            <a:r>
              <a:rPr lang="cs-CZ" sz="1600" dirty="0">
                <a:latin typeface="DeLonghi Sans Light" panose="02000503000000020004"/>
              </a:rPr>
              <a:t>velikostí</a:t>
            </a:r>
            <a:r>
              <a:rPr lang="en-US" sz="1600" dirty="0">
                <a:latin typeface="DeLonghi Sans Light" panose="02000503000000020004"/>
              </a:rPr>
              <a:t> spokojeni, stiskněte tlačítko</a:t>
            </a:r>
            <a:r>
              <a:rPr lang="cs-CZ" sz="1600" dirty="0">
                <a:latin typeface="DeLonghi Sans Light" panose="02000503000000020004"/>
              </a:rPr>
              <a:t>         </a:t>
            </a:r>
            <a:r>
              <a:rPr lang="en-US" sz="1600" dirty="0">
                <a:latin typeface="DeLonghi Sans Light" panose="02000503000000020004"/>
              </a:rPr>
              <a:t> pro uložení.  Pokud nechcete ukládat, stiskněte jakékoli jiné tlačítko.</a:t>
            </a:r>
            <a:endParaRPr lang="en-AU" sz="1600" dirty="0">
              <a:latin typeface="DeLonghi Sans Light" panose="020005030000000200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16" y="1484784"/>
            <a:ext cx="360040" cy="345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3212976"/>
            <a:ext cx="360040" cy="345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480" y="3875167"/>
            <a:ext cx="360040" cy="345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589829"/>
            <a:ext cx="2232248" cy="226310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87495"/>
              </p:ext>
            </p:extLst>
          </p:nvPr>
        </p:nvGraphicFramePr>
        <p:xfrm>
          <a:off x="353141" y="3584636"/>
          <a:ext cx="5309256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837">
                  <a:extLst>
                    <a:ext uri="{9D8B030D-6E8A-4147-A177-3AD203B41FA5}">
                      <a16:colId xmlns:a16="http://schemas.microsoft.com/office/drawing/2014/main" xmlns="" val="237731536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24146177"/>
                    </a:ext>
                  </a:extLst>
                </a:gridCol>
                <a:gridCol w="2418251">
                  <a:extLst>
                    <a:ext uri="{9D8B030D-6E8A-4147-A177-3AD203B41FA5}">
                      <a16:colId xmlns:a16="http://schemas.microsoft.com/office/drawing/2014/main" xmlns="" val="3895553012"/>
                    </a:ext>
                  </a:extLst>
                </a:gridCol>
              </a:tblGrid>
              <a:tr h="218656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DeLonghi Sans Light" panose="02000503000000020004"/>
                        </a:rPr>
                        <a:t>Druh nápoje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>
                    <a:solidFill>
                      <a:srgbClr val="A578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DeLonghi Sans Light" panose="02000503000000020004"/>
                        </a:rPr>
                        <a:t>Výchozí velikost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>
                    <a:solidFill>
                      <a:srgbClr val="A578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latin typeface="DeLonghi Sans Light" panose="02000503000000020004"/>
                        </a:rPr>
                        <a:t>Rozsah naprogramování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>
                    <a:solidFill>
                      <a:srgbClr val="A578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8395846"/>
                  </a:ext>
                </a:extLst>
              </a:tr>
              <a:tr h="218656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DeLonghi Sans Light" panose="02000503000000020004"/>
                        </a:rPr>
                        <a:t>Espresso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DeLonghi Sans Light" panose="02000503000000020004"/>
                        </a:rPr>
                        <a:t>35ml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DeLonghi Sans Light" panose="02000503000000020004"/>
                        </a:rPr>
                        <a:t>25 </a:t>
                      </a:r>
                      <a:r>
                        <a:rPr lang="cs-CZ" sz="1100" dirty="0">
                          <a:latin typeface="DeLonghi Sans Light" panose="02000503000000020004"/>
                        </a:rPr>
                        <a:t>až</a:t>
                      </a:r>
                      <a:r>
                        <a:rPr lang="it-IT" sz="1100" dirty="0">
                          <a:latin typeface="DeLonghi Sans Light" panose="02000503000000020004"/>
                        </a:rPr>
                        <a:t> 90ml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78694"/>
                  </a:ext>
                </a:extLst>
              </a:tr>
              <a:tr h="218656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DeLonghi Sans Light" panose="02000503000000020004"/>
                        </a:rPr>
                        <a:t>Espresso X2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DeLonghi Sans Light" panose="02000503000000020004"/>
                        </a:rPr>
                        <a:t>70ml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50 </a:t>
                      </a:r>
                      <a:r>
                        <a:rPr kumimoji="0" lang="cs-C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až</a:t>
                      </a: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 180ml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eLonghi Sans Light" panose="020005030000000200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2469744"/>
                  </a:ext>
                </a:extLst>
              </a:tr>
              <a:tr h="218656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DeLonghi Sans Light" panose="02000503000000020004"/>
                        </a:rPr>
                        <a:t>Coffee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DeLonghi Sans Light" panose="02000503000000020004"/>
                        </a:rPr>
                        <a:t>80ml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50 </a:t>
                      </a:r>
                      <a:r>
                        <a:rPr kumimoji="0" lang="cs-C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až</a:t>
                      </a: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 120ml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eLonghi Sans Light" panose="020005030000000200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491256"/>
                  </a:ext>
                </a:extLst>
              </a:tr>
              <a:tr h="218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latin typeface="DeLonghi Sans Light" panose="02000503000000020004"/>
                        </a:rPr>
                        <a:t>Coffee</a:t>
                      </a:r>
                      <a:r>
                        <a:rPr lang="en-GB" sz="1100" baseline="0" dirty="0">
                          <a:latin typeface="DeLonghi Sans Light" panose="02000503000000020004"/>
                        </a:rPr>
                        <a:t> X2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DeLonghi Sans Light" panose="02000503000000020004"/>
                        </a:rPr>
                        <a:t>160ml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120 </a:t>
                      </a:r>
                      <a:r>
                        <a:rPr kumimoji="0" lang="cs-C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až</a:t>
                      </a: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 240ml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eLonghi Sans Light" panose="020005030000000200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5044165"/>
                  </a:ext>
                </a:extLst>
              </a:tr>
              <a:tr h="360140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DeLonghi Sans Light" panose="02000503000000020004"/>
                        </a:rPr>
                        <a:t>Americano 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DeLonghi Sans Light" panose="02000503000000020004"/>
                        </a:rPr>
                        <a:t>100ml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Espresso: 25-60ml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Voda</a:t>
                      </a: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: 25-120ml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eLonghi Sans Light" panose="020005030000000200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8710781"/>
                  </a:ext>
                </a:extLst>
              </a:tr>
              <a:tr h="360140">
                <a:tc>
                  <a:txBody>
                    <a:bodyPr/>
                    <a:lstStyle/>
                    <a:p>
                      <a:r>
                        <a:rPr lang="it-IT" sz="1100" dirty="0">
                          <a:latin typeface="DeLonghi Sans Light" panose="02000503000000020004"/>
                        </a:rPr>
                        <a:t>Americano X2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DeLonghi Sans Light" panose="02000503000000020004"/>
                        </a:rPr>
                        <a:t>200ml</a:t>
                      </a:r>
                      <a:endParaRPr lang="en-GB" sz="1100" dirty="0">
                        <a:latin typeface="DeLonghi Sans Light" panose="020005030000000200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Espresso: 50-120ml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Voda</a:t>
                      </a: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eLonghi Sans Light" panose="02000503000000020004"/>
                          <a:ea typeface="+mn-ea"/>
                          <a:cs typeface="+mn-cs"/>
                        </a:rPr>
                        <a:t>: 50-240ml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eLonghi Sans Light" panose="020005030000000200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22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23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110"/>
            <a:ext cx="7176120" cy="428628"/>
          </a:xfrm>
        </p:spPr>
        <p:txBody>
          <a:bodyPr>
            <a:noAutofit/>
          </a:bodyPr>
          <a:lstStyle/>
          <a:p>
            <a:r>
              <a:rPr lang="cs-CZ" dirty="0">
                <a:cs typeface="Bodoni Std"/>
              </a:rPr>
              <a:t>Představení</a:t>
            </a:r>
            <a:r>
              <a:rPr lang="en-GB" dirty="0">
                <a:cs typeface="Bodoni Std"/>
              </a:rPr>
              <a:t> La Specialista Prestigio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 flipH="1">
            <a:off x="4943872" y="836712"/>
            <a:ext cx="7248128" cy="5184576"/>
            <a:chOff x="0" y="1701"/>
            <a:chExt cx="7228" cy="2117"/>
          </a:xfrm>
          <a:solidFill>
            <a:srgbClr val="A57851"/>
          </a:solidFill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0" y="1701"/>
              <a:ext cx="7228" cy="2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16"/>
                </a:cxn>
                <a:cxn ang="0">
                  <a:pos x="6898" y="2116"/>
                </a:cxn>
                <a:cxn ang="0">
                  <a:pos x="6996" y="2113"/>
                </a:cxn>
                <a:cxn ang="0">
                  <a:pos x="7073" y="2104"/>
                </a:cxn>
                <a:cxn ang="0">
                  <a:pos x="7153" y="2075"/>
                </a:cxn>
                <a:cxn ang="0">
                  <a:pos x="7199" y="2018"/>
                </a:cxn>
                <a:cxn ang="0">
                  <a:pos x="7221" y="1925"/>
                </a:cxn>
                <a:cxn ang="0">
                  <a:pos x="7227" y="1838"/>
                </a:cxn>
                <a:cxn ang="0">
                  <a:pos x="7228" y="1727"/>
                </a:cxn>
                <a:cxn ang="0">
                  <a:pos x="7228" y="389"/>
                </a:cxn>
                <a:cxn ang="0">
                  <a:pos x="7227" y="278"/>
                </a:cxn>
                <a:cxn ang="0">
                  <a:pos x="7221" y="191"/>
                </a:cxn>
                <a:cxn ang="0">
                  <a:pos x="7209" y="124"/>
                </a:cxn>
                <a:cxn ang="0">
                  <a:pos x="7172" y="56"/>
                </a:cxn>
                <a:cxn ang="0">
                  <a:pos x="7104" y="19"/>
                </a:cxn>
                <a:cxn ang="0">
                  <a:pos x="7037" y="7"/>
                </a:cxn>
                <a:cxn ang="0">
                  <a:pos x="6950" y="1"/>
                </a:cxn>
                <a:cxn ang="0">
                  <a:pos x="0" y="0"/>
                </a:cxn>
              </a:cxnLst>
              <a:rect l="0" t="0" r="r" b="b"/>
              <a:pathLst>
                <a:path w="7228" h="2117">
                  <a:moveTo>
                    <a:pt x="0" y="0"/>
                  </a:moveTo>
                  <a:lnTo>
                    <a:pt x="0" y="2116"/>
                  </a:lnTo>
                  <a:lnTo>
                    <a:pt x="6898" y="2116"/>
                  </a:lnTo>
                  <a:lnTo>
                    <a:pt x="6996" y="2113"/>
                  </a:lnTo>
                  <a:lnTo>
                    <a:pt x="7073" y="2104"/>
                  </a:lnTo>
                  <a:lnTo>
                    <a:pt x="7153" y="2075"/>
                  </a:lnTo>
                  <a:lnTo>
                    <a:pt x="7199" y="2018"/>
                  </a:lnTo>
                  <a:lnTo>
                    <a:pt x="7221" y="1925"/>
                  </a:lnTo>
                  <a:lnTo>
                    <a:pt x="7227" y="1838"/>
                  </a:lnTo>
                  <a:lnTo>
                    <a:pt x="7228" y="1727"/>
                  </a:lnTo>
                  <a:lnTo>
                    <a:pt x="7228" y="389"/>
                  </a:lnTo>
                  <a:lnTo>
                    <a:pt x="7227" y="278"/>
                  </a:lnTo>
                  <a:lnTo>
                    <a:pt x="7221" y="191"/>
                  </a:lnTo>
                  <a:lnTo>
                    <a:pt x="7209" y="124"/>
                  </a:lnTo>
                  <a:lnTo>
                    <a:pt x="7172" y="56"/>
                  </a:lnTo>
                  <a:lnTo>
                    <a:pt x="7104" y="19"/>
                  </a:lnTo>
                  <a:lnTo>
                    <a:pt x="7037" y="7"/>
                  </a:lnTo>
                  <a:lnTo>
                    <a:pt x="6950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7" name="Immagine 3"/>
          <p:cNvPicPr>
            <a:picLocks noChangeAspect="1"/>
          </p:cNvPicPr>
          <p:nvPr/>
        </p:nvPicPr>
        <p:blipFill rotWithShape="1">
          <a:blip r:embed="rId2"/>
          <a:srcRect l="12414" t="21243" r="11559" b="11406"/>
          <a:stretch/>
        </p:blipFill>
        <p:spPr>
          <a:xfrm>
            <a:off x="407368" y="1124744"/>
            <a:ext cx="4464496" cy="4464496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968552" y="764704"/>
            <a:ext cx="7248128" cy="5271576"/>
          </a:xfrm>
          <a:prstGeom prst="roundRect">
            <a:avLst>
              <a:gd name="adj" fmla="val 5612"/>
            </a:avLst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AU" sz="2000" dirty="0">
                <a:latin typeface="DeLonghi Sans Bold" panose="02000503000000020004"/>
              </a:rPr>
              <a:t>De’Longhi rozšiřuje portfolio prémiových kávovarů La Specialista o nově příchozí </a:t>
            </a:r>
            <a:r>
              <a:rPr lang="en-AU" sz="2000" b="1" dirty="0">
                <a:latin typeface="DeLonghi Sans Bold" panose="02000503000000020004"/>
              </a:rPr>
              <a:t>La Specialista Prestigio</a:t>
            </a:r>
            <a:r>
              <a:rPr lang="en-AU" sz="2000" dirty="0">
                <a:latin typeface="DeLonghi Sans Bold" panose="02000503000000020004"/>
              </a:rPr>
              <a:t>. La Specialista Prestigio nabízí příjemný zážitek z kávy a spotřebitelům poskytuje </a:t>
            </a:r>
            <a:r>
              <a:rPr lang="cs-CZ" sz="2000" dirty="0">
                <a:latin typeface="DeLonghi Sans Bold" panose="02000503000000020004"/>
              </a:rPr>
              <a:t>stále</a:t>
            </a:r>
            <a:r>
              <a:rPr lang="en-AU" sz="2000" dirty="0">
                <a:latin typeface="DeLonghi Sans Bold" panose="02000503000000020004"/>
              </a:rPr>
              <a:t> kvalitní kávu.</a:t>
            </a:r>
          </a:p>
          <a:p>
            <a:pPr>
              <a:lnSpc>
                <a:spcPct val="150000"/>
              </a:lnSpc>
            </a:pPr>
            <a:endParaRPr lang="en-AU" sz="2000" dirty="0">
              <a:latin typeface="DeLonghi Sans Bold" panose="02000503000000020004"/>
            </a:endParaRPr>
          </a:p>
          <a:p>
            <a:pPr algn="just">
              <a:lnSpc>
                <a:spcPct val="150000"/>
              </a:lnSpc>
            </a:pPr>
            <a:r>
              <a:rPr lang="cs-CZ" sz="2000" dirty="0">
                <a:latin typeface="DeLonghi Sans Bold" panose="02000503000000020004"/>
              </a:rPr>
              <a:t>Od</a:t>
            </a:r>
            <a:r>
              <a:rPr lang="en-AU" sz="2000" dirty="0">
                <a:latin typeface="DeLonghi Sans Bold" panose="02000503000000020004"/>
              </a:rPr>
              <a:t> </a:t>
            </a:r>
            <a:r>
              <a:rPr lang="cs-CZ" sz="2000" dirty="0">
                <a:latin typeface="DeLonghi Sans Bold" panose="02000503000000020004"/>
              </a:rPr>
              <a:t>technologie předspaření </a:t>
            </a:r>
            <a:r>
              <a:rPr lang="en-AU" sz="2000" dirty="0">
                <a:latin typeface="DeLonghi Sans Bold" panose="02000503000000020004"/>
              </a:rPr>
              <a:t>Dynamic Preinfusion Technology </a:t>
            </a:r>
            <a:r>
              <a:rPr lang="cs-CZ" sz="2000" dirty="0">
                <a:latin typeface="DeLonghi Sans Bold" panose="02000503000000020004"/>
              </a:rPr>
              <a:t>přes tři automatické</a:t>
            </a:r>
            <a:r>
              <a:rPr lang="en-AU" sz="2000" dirty="0">
                <a:latin typeface="DeLonghi Sans Bold" panose="02000503000000020004"/>
              </a:rPr>
              <a:t> one-touch </a:t>
            </a:r>
            <a:r>
              <a:rPr lang="cs-CZ" sz="2000" dirty="0">
                <a:latin typeface="DeLonghi Sans Bold" panose="02000503000000020004"/>
              </a:rPr>
              <a:t>recepty</a:t>
            </a:r>
            <a:r>
              <a:rPr lang="en-AU" sz="2000" dirty="0">
                <a:latin typeface="DeLonghi Sans Bold" panose="02000503000000020004"/>
              </a:rPr>
              <a:t>, každá funkce La Specialista Prestigio byla navržena tak, aby zlepšila přípravu kávy a mléka doma.  </a:t>
            </a:r>
            <a:r>
              <a:rPr lang="cs-CZ" sz="2000" dirty="0">
                <a:latin typeface="DeLonghi Sans Bold" panose="02000503000000020004"/>
              </a:rPr>
              <a:t>Pro</a:t>
            </a:r>
            <a:r>
              <a:rPr lang="en-AU" sz="2000" dirty="0">
                <a:latin typeface="DeLonghi Sans Bold" panose="02000503000000020004"/>
              </a:rPr>
              <a:t> získávání toho nejlepšího z každého druhu zrn až po experimentování s mléčnými výtvory, které milovníkům kávy dává pokaždé bez námahy dokonalou kávu.</a:t>
            </a:r>
            <a:endParaRPr lang="en-GB" sz="2000" b="1" dirty="0">
              <a:latin typeface="DeLonghi Sans Bold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013670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04" y="-99392"/>
            <a:ext cx="7014864" cy="581337"/>
          </a:xfrm>
        </p:spPr>
        <p:txBody>
          <a:bodyPr>
            <a:noAutofit/>
          </a:bodyPr>
          <a:lstStyle/>
          <a:p>
            <a:r>
              <a:rPr lang="cs-CZ" sz="3500" dirty="0">
                <a:cs typeface="Bodoni Std"/>
              </a:rPr>
              <a:t>Technický popis</a:t>
            </a:r>
            <a:endParaRPr lang="en-GB" sz="3500" dirty="0">
              <a:cs typeface="Bodoni St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11790" r="16000" b="10106"/>
          <a:stretch/>
        </p:blipFill>
        <p:spPr>
          <a:xfrm>
            <a:off x="3719736" y="980728"/>
            <a:ext cx="4392488" cy="4953231"/>
          </a:xfrm>
          <a:prstGeom prst="rect">
            <a:avLst/>
          </a:prstGeom>
        </p:spPr>
      </p:pic>
      <p:grpSp>
        <p:nvGrpSpPr>
          <p:cNvPr id="20" name="Gruppo 29">
            <a:extLst>
              <a:ext uri="{FF2B5EF4-FFF2-40B4-BE49-F238E27FC236}">
                <a16:creationId xmlns:a16="http://schemas.microsoft.com/office/drawing/2014/main" xmlns="" id="{239272EE-F2B9-6F43-BA48-F8641BE1A84D}"/>
              </a:ext>
            </a:extLst>
          </p:cNvPr>
          <p:cNvGrpSpPr/>
          <p:nvPr/>
        </p:nvGrpSpPr>
        <p:grpSpPr>
          <a:xfrm rot="10800000">
            <a:off x="623390" y="2132856"/>
            <a:ext cx="3564169" cy="144016"/>
            <a:chOff x="899591" y="1642798"/>
            <a:chExt cx="1872209" cy="83756"/>
          </a:xfrm>
        </p:grpSpPr>
        <p:cxnSp>
          <p:nvCxnSpPr>
            <p:cNvPr id="21" name="Connettore 1 30">
              <a:extLst>
                <a:ext uri="{FF2B5EF4-FFF2-40B4-BE49-F238E27FC236}">
                  <a16:creationId xmlns:a16="http://schemas.microsoft.com/office/drawing/2014/main" xmlns="" id="{228ED2E3-444A-7F43-AC7A-B9869342ED39}"/>
                </a:ext>
              </a:extLst>
            </p:cNvPr>
            <p:cNvCxnSpPr/>
            <p:nvPr/>
          </p:nvCxnSpPr>
          <p:spPr>
            <a:xfrm>
              <a:off x="899592" y="1699949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e 31">
              <a:extLst>
                <a:ext uri="{FF2B5EF4-FFF2-40B4-BE49-F238E27FC236}">
                  <a16:creationId xmlns:a16="http://schemas.microsoft.com/office/drawing/2014/main" xmlns="" id="{D66B1E0D-10E9-2342-86EB-1F5FFD45409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99591" y="1642798"/>
              <a:ext cx="83756" cy="837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395200" y="1825079"/>
            <a:ext cx="2632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latin typeface="DeLonghi Sans Light" panose="02000503000000020004"/>
              </a:rPr>
              <a:t>2L </a:t>
            </a:r>
            <a:r>
              <a:rPr lang="cs-CZ" sz="1400" dirty="0">
                <a:latin typeface="DeLonghi Sans Light" panose="02000503000000020004"/>
              </a:rPr>
              <a:t>nádržka na vodu</a:t>
            </a:r>
            <a:endParaRPr lang="en-GB" sz="1400" dirty="0">
              <a:latin typeface="DeLonghi Sans Light" panose="02000503000000020004"/>
            </a:endParaRPr>
          </a:p>
        </p:txBody>
      </p:sp>
      <p:grpSp>
        <p:nvGrpSpPr>
          <p:cNvPr id="28" name="Gruppo 29">
            <a:extLst>
              <a:ext uri="{FF2B5EF4-FFF2-40B4-BE49-F238E27FC236}">
                <a16:creationId xmlns:a16="http://schemas.microsoft.com/office/drawing/2014/main" xmlns="" id="{239272EE-F2B9-6F43-BA48-F8641BE1A84D}"/>
              </a:ext>
            </a:extLst>
          </p:cNvPr>
          <p:cNvGrpSpPr/>
          <p:nvPr/>
        </p:nvGrpSpPr>
        <p:grpSpPr>
          <a:xfrm rot="10800000">
            <a:off x="1091757" y="2646677"/>
            <a:ext cx="3564169" cy="144016"/>
            <a:chOff x="899591" y="1642798"/>
            <a:chExt cx="1872209" cy="83756"/>
          </a:xfrm>
        </p:grpSpPr>
        <p:cxnSp>
          <p:nvCxnSpPr>
            <p:cNvPr id="29" name="Connettore 1 30">
              <a:extLst>
                <a:ext uri="{FF2B5EF4-FFF2-40B4-BE49-F238E27FC236}">
                  <a16:creationId xmlns:a16="http://schemas.microsoft.com/office/drawing/2014/main" xmlns="" id="{228ED2E3-444A-7F43-AC7A-B9869342ED39}"/>
                </a:ext>
              </a:extLst>
            </p:cNvPr>
            <p:cNvCxnSpPr/>
            <p:nvPr/>
          </p:nvCxnSpPr>
          <p:spPr>
            <a:xfrm>
              <a:off x="899592" y="1699949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e 31">
              <a:extLst>
                <a:ext uri="{FF2B5EF4-FFF2-40B4-BE49-F238E27FC236}">
                  <a16:creationId xmlns:a16="http://schemas.microsoft.com/office/drawing/2014/main" xmlns="" id="{D66B1E0D-10E9-2342-86EB-1F5FFD45409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99591" y="1642798"/>
              <a:ext cx="83756" cy="837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85804" y="2326128"/>
            <a:ext cx="2632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latin typeface="DeLonghi Sans Light" panose="02000503000000020004"/>
              </a:rPr>
              <a:t>Smart Tamping Station</a:t>
            </a:r>
          </a:p>
        </p:txBody>
      </p:sp>
      <p:grpSp>
        <p:nvGrpSpPr>
          <p:cNvPr id="32" name="Gruppo 29">
            <a:extLst>
              <a:ext uri="{FF2B5EF4-FFF2-40B4-BE49-F238E27FC236}">
                <a16:creationId xmlns:a16="http://schemas.microsoft.com/office/drawing/2014/main" xmlns="" id="{239272EE-F2B9-6F43-BA48-F8641BE1A84D}"/>
              </a:ext>
            </a:extLst>
          </p:cNvPr>
          <p:cNvGrpSpPr/>
          <p:nvPr/>
        </p:nvGrpSpPr>
        <p:grpSpPr>
          <a:xfrm rot="10800000">
            <a:off x="1937651" y="3135004"/>
            <a:ext cx="3564169" cy="144016"/>
            <a:chOff x="899591" y="1642798"/>
            <a:chExt cx="1872209" cy="83756"/>
          </a:xfrm>
        </p:grpSpPr>
        <p:cxnSp>
          <p:nvCxnSpPr>
            <p:cNvPr id="33" name="Connettore 1 30">
              <a:extLst>
                <a:ext uri="{FF2B5EF4-FFF2-40B4-BE49-F238E27FC236}">
                  <a16:creationId xmlns:a16="http://schemas.microsoft.com/office/drawing/2014/main" xmlns="" id="{228ED2E3-444A-7F43-AC7A-B9869342ED39}"/>
                </a:ext>
              </a:extLst>
            </p:cNvPr>
            <p:cNvCxnSpPr/>
            <p:nvPr/>
          </p:nvCxnSpPr>
          <p:spPr>
            <a:xfrm>
              <a:off x="899592" y="1699949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e 31">
              <a:extLst>
                <a:ext uri="{FF2B5EF4-FFF2-40B4-BE49-F238E27FC236}">
                  <a16:creationId xmlns:a16="http://schemas.microsoft.com/office/drawing/2014/main" xmlns="" id="{D66B1E0D-10E9-2342-86EB-1F5FFD45409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99591" y="1642798"/>
              <a:ext cx="83756" cy="837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393541" y="2843416"/>
            <a:ext cx="2632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latin typeface="DeLonghi Sans Light" panose="02000503000000020004"/>
              </a:rPr>
              <a:t>Ovládací panel</a:t>
            </a:r>
            <a:endParaRPr lang="en-GB" sz="1400" dirty="0">
              <a:latin typeface="DeLonghi Sans Light" panose="02000503000000020004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672064" y="1854269"/>
            <a:ext cx="3528392" cy="216024"/>
            <a:chOff x="4860032" y="1563638"/>
            <a:chExt cx="1980208" cy="108000"/>
          </a:xfrm>
        </p:grpSpPr>
        <p:cxnSp>
          <p:nvCxnSpPr>
            <p:cNvPr id="37" name="Connettore 1 7">
              <a:extLst>
                <a:ext uri="{FF2B5EF4-FFF2-40B4-BE49-F238E27FC236}">
                  <a16:creationId xmlns:a16="http://schemas.microsoft.com/office/drawing/2014/main" xmlns="" id="{99BCCED0-9FB7-6146-ACC6-64C7BAEEA628}"/>
                </a:ext>
              </a:extLst>
            </p:cNvPr>
            <p:cNvCxnSpPr/>
            <p:nvPr/>
          </p:nvCxnSpPr>
          <p:spPr>
            <a:xfrm>
              <a:off x="4968032" y="1617638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e 8">
              <a:extLst>
                <a:ext uri="{FF2B5EF4-FFF2-40B4-BE49-F238E27FC236}">
                  <a16:creationId xmlns:a16="http://schemas.microsoft.com/office/drawing/2014/main" xmlns="" id="{25053235-8CC0-2347-9271-AF576269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032" y="156363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7421039" y="1659784"/>
            <a:ext cx="2632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latin typeface="DeLonghi Sans Light" panose="02000503000000020004"/>
              </a:rPr>
              <a:t>Nahřívací plocha</a:t>
            </a:r>
            <a:endParaRPr lang="en-GB" sz="1400" dirty="0">
              <a:latin typeface="DeLonghi Sans Light" panose="02000503000000020004"/>
            </a:endParaRPr>
          </a:p>
        </p:txBody>
      </p:sp>
      <p:grpSp>
        <p:nvGrpSpPr>
          <p:cNvPr id="40" name="Gruppo 29">
            <a:extLst>
              <a:ext uri="{FF2B5EF4-FFF2-40B4-BE49-F238E27FC236}">
                <a16:creationId xmlns:a16="http://schemas.microsoft.com/office/drawing/2014/main" xmlns="" id="{239272EE-F2B9-6F43-BA48-F8641BE1A84D}"/>
              </a:ext>
            </a:extLst>
          </p:cNvPr>
          <p:cNvGrpSpPr/>
          <p:nvPr/>
        </p:nvGrpSpPr>
        <p:grpSpPr>
          <a:xfrm rot="10800000">
            <a:off x="1778203" y="3679535"/>
            <a:ext cx="3564169" cy="144016"/>
            <a:chOff x="899591" y="1642798"/>
            <a:chExt cx="1872209" cy="83756"/>
          </a:xfrm>
        </p:grpSpPr>
        <p:cxnSp>
          <p:nvCxnSpPr>
            <p:cNvPr id="41" name="Connettore 1 30">
              <a:extLst>
                <a:ext uri="{FF2B5EF4-FFF2-40B4-BE49-F238E27FC236}">
                  <a16:creationId xmlns:a16="http://schemas.microsoft.com/office/drawing/2014/main" xmlns="" id="{228ED2E3-444A-7F43-AC7A-B9869342ED39}"/>
                </a:ext>
              </a:extLst>
            </p:cNvPr>
            <p:cNvCxnSpPr/>
            <p:nvPr/>
          </p:nvCxnSpPr>
          <p:spPr>
            <a:xfrm>
              <a:off x="899592" y="1699949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e 31">
              <a:extLst>
                <a:ext uri="{FF2B5EF4-FFF2-40B4-BE49-F238E27FC236}">
                  <a16:creationId xmlns:a16="http://schemas.microsoft.com/office/drawing/2014/main" xmlns="" id="{D66B1E0D-10E9-2342-86EB-1F5FFD45409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99591" y="1642798"/>
              <a:ext cx="83756" cy="837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1234093" y="3387947"/>
            <a:ext cx="2632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latin typeface="DeLonghi Sans Light" panose="02000503000000020004"/>
              </a:rPr>
              <a:t>Hlava k namletí a upěchování</a:t>
            </a:r>
            <a:endParaRPr lang="en-GB" sz="1400" dirty="0">
              <a:latin typeface="DeLonghi Sans Light" panose="02000503000000020004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714637" y="3199935"/>
            <a:ext cx="4507521" cy="204939"/>
            <a:chOff x="4860032" y="1563638"/>
            <a:chExt cx="1980208" cy="108000"/>
          </a:xfrm>
        </p:grpSpPr>
        <p:cxnSp>
          <p:nvCxnSpPr>
            <p:cNvPr id="45" name="Connettore 1 7">
              <a:extLst>
                <a:ext uri="{FF2B5EF4-FFF2-40B4-BE49-F238E27FC236}">
                  <a16:creationId xmlns:a16="http://schemas.microsoft.com/office/drawing/2014/main" xmlns="" id="{99BCCED0-9FB7-6146-ACC6-64C7BAEEA628}"/>
                </a:ext>
              </a:extLst>
            </p:cNvPr>
            <p:cNvCxnSpPr/>
            <p:nvPr/>
          </p:nvCxnSpPr>
          <p:spPr>
            <a:xfrm>
              <a:off x="4968032" y="1617638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e 8">
              <a:extLst>
                <a:ext uri="{FF2B5EF4-FFF2-40B4-BE49-F238E27FC236}">
                  <a16:creationId xmlns:a16="http://schemas.microsoft.com/office/drawing/2014/main" xmlns="" id="{25053235-8CC0-2347-9271-AF576269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032" y="156363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7442084" y="2971244"/>
            <a:ext cx="3780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latin typeface="DeLonghi Sans Light" panose="02000503000000020004"/>
              </a:rPr>
              <a:t>H</a:t>
            </a:r>
            <a:r>
              <a:rPr lang="en-GB" sz="1400" dirty="0">
                <a:latin typeface="DeLonghi Sans Light" panose="02000503000000020004"/>
              </a:rPr>
              <a:t>lava </a:t>
            </a:r>
            <a:r>
              <a:rPr lang="cs-CZ" sz="1400" dirty="0">
                <a:latin typeface="DeLonghi Sans Light" panose="02000503000000020004"/>
              </a:rPr>
              <a:t>k uchycení páky </a:t>
            </a:r>
            <a:r>
              <a:rPr lang="en-GB" sz="1400" dirty="0">
                <a:latin typeface="DeLonghi Sans Light" panose="02000503000000020004"/>
              </a:rPr>
              <a:t>a</a:t>
            </a:r>
            <a:r>
              <a:rPr lang="cs-CZ" sz="1400" dirty="0">
                <a:latin typeface="DeLonghi Sans Light" panose="02000503000000020004"/>
              </a:rPr>
              <a:t> výpusť</a:t>
            </a:r>
            <a:r>
              <a:rPr lang="en-GB" sz="1400" dirty="0">
                <a:latin typeface="DeLonghi Sans Light" panose="02000503000000020004"/>
              </a:rPr>
              <a:t> teplé vody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115127" y="3801189"/>
            <a:ext cx="4507521" cy="204939"/>
            <a:chOff x="4860032" y="1563638"/>
            <a:chExt cx="1980208" cy="108000"/>
          </a:xfrm>
        </p:grpSpPr>
        <p:cxnSp>
          <p:nvCxnSpPr>
            <p:cNvPr id="49" name="Connettore 1 7">
              <a:extLst>
                <a:ext uri="{FF2B5EF4-FFF2-40B4-BE49-F238E27FC236}">
                  <a16:creationId xmlns:a16="http://schemas.microsoft.com/office/drawing/2014/main" xmlns="" id="{99BCCED0-9FB7-6146-ACC6-64C7BAEEA628}"/>
                </a:ext>
              </a:extLst>
            </p:cNvPr>
            <p:cNvCxnSpPr/>
            <p:nvPr/>
          </p:nvCxnSpPr>
          <p:spPr>
            <a:xfrm>
              <a:off x="4968032" y="1617638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e 8">
              <a:extLst>
                <a:ext uri="{FF2B5EF4-FFF2-40B4-BE49-F238E27FC236}">
                  <a16:creationId xmlns:a16="http://schemas.microsoft.com/office/drawing/2014/main" xmlns="" id="{25053235-8CC0-2347-9271-AF576269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032" y="156363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7842574" y="3572499"/>
            <a:ext cx="4014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latin typeface="DeLonghi Sans Light" panose="02000503000000020004"/>
              </a:rPr>
              <a:t>Páka s jednoplášťovým sítkem </a:t>
            </a:r>
            <a:r>
              <a:rPr lang="en-GB" sz="1400" dirty="0">
                <a:latin typeface="DeLonghi Sans Light" panose="02000503000000020004"/>
              </a:rPr>
              <a:t>12g a 20g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684479" y="4298897"/>
            <a:ext cx="3308065" cy="182631"/>
            <a:chOff x="4860032" y="1563638"/>
            <a:chExt cx="1980208" cy="108000"/>
          </a:xfrm>
        </p:grpSpPr>
        <p:cxnSp>
          <p:nvCxnSpPr>
            <p:cNvPr id="53" name="Connettore 1 7">
              <a:extLst>
                <a:ext uri="{FF2B5EF4-FFF2-40B4-BE49-F238E27FC236}">
                  <a16:creationId xmlns:a16="http://schemas.microsoft.com/office/drawing/2014/main" xmlns="" id="{99BCCED0-9FB7-6146-ACC6-64C7BAEEA628}"/>
                </a:ext>
              </a:extLst>
            </p:cNvPr>
            <p:cNvCxnSpPr/>
            <p:nvPr/>
          </p:nvCxnSpPr>
          <p:spPr>
            <a:xfrm>
              <a:off x="4968032" y="1617638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e 8">
              <a:extLst>
                <a:ext uri="{FF2B5EF4-FFF2-40B4-BE49-F238E27FC236}">
                  <a16:creationId xmlns:a16="http://schemas.microsoft.com/office/drawing/2014/main" xmlns="" id="{25053235-8CC0-2347-9271-AF576269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032" y="156363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7275937" y="4059051"/>
            <a:ext cx="3780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latin typeface="DeLonghi Sans Light" panose="02000503000000020004"/>
              </a:rPr>
              <a:t>My Latte Art </a:t>
            </a:r>
            <a:r>
              <a:rPr lang="cs-CZ" sz="1400" dirty="0">
                <a:latin typeface="DeLonghi Sans Light" panose="02000503000000020004"/>
              </a:rPr>
              <a:t>parní tryska</a:t>
            </a:r>
            <a:endParaRPr lang="en-GB" sz="1400" dirty="0">
              <a:latin typeface="DeLonghi Sans Light" panose="02000503000000020004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892391" y="4778826"/>
            <a:ext cx="4730257" cy="201485"/>
            <a:chOff x="4860032" y="1563638"/>
            <a:chExt cx="1980208" cy="108000"/>
          </a:xfrm>
        </p:grpSpPr>
        <p:cxnSp>
          <p:nvCxnSpPr>
            <p:cNvPr id="57" name="Connettore 1 7">
              <a:extLst>
                <a:ext uri="{FF2B5EF4-FFF2-40B4-BE49-F238E27FC236}">
                  <a16:creationId xmlns:a16="http://schemas.microsoft.com/office/drawing/2014/main" xmlns="" id="{99BCCED0-9FB7-6146-ACC6-64C7BAEEA628}"/>
                </a:ext>
              </a:extLst>
            </p:cNvPr>
            <p:cNvCxnSpPr/>
            <p:nvPr/>
          </p:nvCxnSpPr>
          <p:spPr>
            <a:xfrm>
              <a:off x="4968032" y="1617638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e 8">
              <a:extLst>
                <a:ext uri="{FF2B5EF4-FFF2-40B4-BE49-F238E27FC236}">
                  <a16:creationId xmlns:a16="http://schemas.microsoft.com/office/drawing/2014/main" xmlns="" id="{25053235-8CC0-2347-9271-AF576269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032" y="156363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7496475" y="4560797"/>
            <a:ext cx="3780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latin typeface="DeLonghi Sans Light" panose="02000503000000020004"/>
              </a:rPr>
              <a:t>Odnímatelná odkapávací mřížka</a:t>
            </a:r>
            <a:endParaRPr lang="en-GB" sz="1400" dirty="0">
              <a:latin typeface="DeLonghi Sans Light" panose="02000503000000020004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732279" y="1398793"/>
            <a:ext cx="3528392" cy="216024"/>
            <a:chOff x="4860032" y="1563638"/>
            <a:chExt cx="1980208" cy="108000"/>
          </a:xfrm>
        </p:grpSpPr>
        <p:cxnSp>
          <p:nvCxnSpPr>
            <p:cNvPr id="61" name="Connettore 1 7">
              <a:extLst>
                <a:ext uri="{FF2B5EF4-FFF2-40B4-BE49-F238E27FC236}">
                  <a16:creationId xmlns:a16="http://schemas.microsoft.com/office/drawing/2014/main" xmlns="" id="{99BCCED0-9FB7-6146-ACC6-64C7BAEEA628}"/>
                </a:ext>
              </a:extLst>
            </p:cNvPr>
            <p:cNvCxnSpPr/>
            <p:nvPr/>
          </p:nvCxnSpPr>
          <p:spPr>
            <a:xfrm>
              <a:off x="4968032" y="1617638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e 8">
              <a:extLst>
                <a:ext uri="{FF2B5EF4-FFF2-40B4-BE49-F238E27FC236}">
                  <a16:creationId xmlns:a16="http://schemas.microsoft.com/office/drawing/2014/main" xmlns="" id="{25053235-8CC0-2347-9271-AF576269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032" y="156363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6481254" y="1204308"/>
            <a:ext cx="2632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latin typeface="DeLonghi Sans Light" panose="02000503000000020004"/>
              </a:rPr>
              <a:t>Zásobník na zrnkovou kávu </a:t>
            </a:r>
            <a:r>
              <a:rPr lang="en-GB" sz="1400" dirty="0">
                <a:latin typeface="DeLonghi Sans Light" panose="02000503000000020004"/>
              </a:rPr>
              <a:t>250g</a:t>
            </a:r>
          </a:p>
        </p:txBody>
      </p:sp>
    </p:spTree>
    <p:extLst>
      <p:ext uri="{BB962C8B-B14F-4D97-AF65-F5344CB8AC3E}">
        <p14:creationId xmlns:p14="http://schemas.microsoft.com/office/powerpoint/2010/main" val="1053536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04" y="-99392"/>
            <a:ext cx="701486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Control panel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91544" y="1275144"/>
            <a:ext cx="8346396" cy="3666024"/>
            <a:chOff x="2279576" y="1484784"/>
            <a:chExt cx="8346396" cy="36660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576" y="2420888"/>
              <a:ext cx="8346396" cy="27299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7887" y="1484784"/>
              <a:ext cx="2153682" cy="2019076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567608" y="1700808"/>
            <a:ext cx="895939" cy="36766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cs-CZ" sz="1000" b="1" dirty="0">
                <a:latin typeface="DeLonghi Sans Light" panose="02000503000000020004"/>
              </a:rPr>
              <a:t>Tlačítko pro zapnutí a vypnutí přístroje</a:t>
            </a:r>
            <a:endParaRPr lang="en-GB" sz="1000" b="1" dirty="0">
              <a:latin typeface="DeLonghi Sans Light" panose="020005030000000200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1584" y="4934784"/>
            <a:ext cx="1036106" cy="51682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algn="ctr"/>
            <a:r>
              <a:rPr lang="cs-CZ" sz="1000" b="1" dirty="0">
                <a:latin typeface="DeLonghi Sans Light" panose="02000503000000020004"/>
              </a:rPr>
              <a:t>Nastavení dávky</a:t>
            </a:r>
          </a:p>
          <a:p>
            <a:pPr algn="ctr"/>
            <a:r>
              <a:rPr lang="cs-CZ" sz="1000" b="1" dirty="0">
                <a:latin typeface="DeLonghi Sans Light" panose="02000503000000020004"/>
              </a:rPr>
              <a:t>Množství namleté kávy</a:t>
            </a:r>
            <a:endParaRPr lang="en-GB" sz="1000" b="1" dirty="0">
              <a:latin typeface="DeLonghi Sans Light" panose="020005030000000200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5720" y="4934784"/>
            <a:ext cx="743614" cy="3955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/>
            <a:r>
              <a:rPr lang="cs-CZ" sz="1000" b="1" dirty="0">
                <a:latin typeface="DeLonghi Sans Light" panose="02000503000000020004"/>
              </a:rPr>
              <a:t>Dvě kávy</a:t>
            </a:r>
            <a:r>
              <a:rPr lang="en-GB" sz="1000" b="1" dirty="0">
                <a:latin typeface="DeLonghi Sans Light" panose="02000503000000020004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6167" y="4904755"/>
            <a:ext cx="792088" cy="3725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/>
            <a:r>
              <a:rPr lang="cs-CZ" sz="1000" b="1" dirty="0">
                <a:latin typeface="DeLonghi Sans Light" panose="02000503000000020004"/>
              </a:rPr>
              <a:t>Nastavení teploty</a:t>
            </a:r>
            <a:endParaRPr lang="en-GB" sz="1000" b="1" dirty="0">
              <a:latin typeface="DeLonghi Sans Light" panose="020005030000000200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2313" y="4797152"/>
            <a:ext cx="785392" cy="52845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ctr"/>
            <a:r>
              <a:rPr lang="en-GB" sz="1000" b="1" dirty="0">
                <a:latin typeface="DeLonghi Sans Light" panose="02000503000000020004"/>
              </a:rPr>
              <a:t> </a:t>
            </a:r>
          </a:p>
          <a:p>
            <a:pPr algn="ctr"/>
            <a:r>
              <a:rPr lang="en-GB" sz="1000" b="1" dirty="0">
                <a:latin typeface="DeLonghi Sans Light" panose="02000503000000020004"/>
              </a:rPr>
              <a:t>Start / Stop</a:t>
            </a:r>
            <a:endParaRPr lang="cs-CZ" sz="1000" b="1" dirty="0">
              <a:latin typeface="DeLonghi Sans Light" panose="02000503000000020004"/>
            </a:endParaRPr>
          </a:p>
          <a:p>
            <a:pPr algn="ctr"/>
            <a:r>
              <a:rPr lang="cs-CZ" sz="1000" b="1" dirty="0">
                <a:latin typeface="DeLonghi Sans Light" panose="02000503000000020004"/>
              </a:rPr>
              <a:t>Přípravy kávy</a:t>
            </a:r>
            <a:endParaRPr lang="en-GB" sz="1000" b="1" dirty="0">
              <a:latin typeface="DeLonghi Sans Light" panose="020005030000000200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9296" y="4909217"/>
            <a:ext cx="516483" cy="4118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cs-CZ" sz="1000" b="1" dirty="0">
                <a:latin typeface="DeLonghi Sans Light" panose="02000503000000020004"/>
              </a:rPr>
              <a:t>Horká voda</a:t>
            </a:r>
            <a:endParaRPr lang="en-GB" sz="1000" b="1" dirty="0">
              <a:latin typeface="DeLonghi Sans Light" panose="020005030000000200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29986" y="4923854"/>
            <a:ext cx="614456" cy="40680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GB" sz="1000" b="1" dirty="0">
                <a:latin typeface="DeLonghi Sans Light" panose="02000503000000020004"/>
              </a:rPr>
              <a:t>MY Coffee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51915" y="5043192"/>
            <a:ext cx="864096" cy="4020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cs-CZ" sz="1000" b="1" dirty="0">
                <a:latin typeface="DeLonghi Sans Light" panose="02000503000000020004"/>
              </a:rPr>
              <a:t>Volba nastaveného receptu</a:t>
            </a:r>
            <a:endParaRPr lang="en-GB" sz="1000" b="1" dirty="0">
              <a:latin typeface="DeLonghi Sans Light" panose="020005030000000200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12514" y="1268760"/>
            <a:ext cx="736216" cy="471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/>
            <a:r>
              <a:rPr lang="en-GB" sz="1000" b="1" dirty="0">
                <a:latin typeface="DeLonghi Sans Light" panose="02000503000000020004"/>
              </a:rPr>
              <a:t>Aktivní proplachovací / </a:t>
            </a:r>
            <a:r>
              <a:rPr lang="cs-CZ" sz="1000" b="1" dirty="0">
                <a:latin typeface="DeLonghi Sans Light" panose="02000503000000020004"/>
              </a:rPr>
              <a:t>čištění spařovací hlavy</a:t>
            </a:r>
            <a:endParaRPr lang="en-GB" sz="1000" b="1" dirty="0">
              <a:latin typeface="DeLonghi Sans Light" panose="020005030000000200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37940" y="2902502"/>
            <a:ext cx="601477" cy="36884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Autofit/>
          </a:bodyPr>
          <a:lstStyle/>
          <a:p>
            <a:pPr algn="ctr"/>
            <a:r>
              <a:rPr lang="cs-CZ" sz="1000" b="1" dirty="0">
                <a:latin typeface="DeLonghi Sans Light" panose="02000503000000020004"/>
              </a:rPr>
              <a:t>Odvápnění</a:t>
            </a:r>
            <a:endParaRPr lang="en-GB" sz="1000" b="1" dirty="0">
              <a:latin typeface="DeLonghi Sans Light" panose="020005030000000200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56440" y="2506628"/>
            <a:ext cx="1058660" cy="36884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Autofit/>
          </a:bodyPr>
          <a:lstStyle/>
          <a:p>
            <a:pPr algn="ctr"/>
            <a:r>
              <a:rPr lang="cs-CZ" sz="1000" b="1" dirty="0">
                <a:latin typeface="DeLonghi Sans Light" panose="02000503000000020004"/>
              </a:rPr>
              <a:t>Pára</a:t>
            </a:r>
            <a:endParaRPr lang="en-GB" sz="1000" b="1" dirty="0">
              <a:latin typeface="DeLonghi Sans Light" panose="020005030000000200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24505" y="1700808"/>
            <a:ext cx="1640047" cy="76981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Autofit/>
          </a:bodyPr>
          <a:lstStyle/>
          <a:p>
            <a:pPr algn="ctr"/>
            <a:r>
              <a:rPr lang="cs-CZ" sz="1000" b="1" dirty="0">
                <a:latin typeface="DeLonghi Sans Light" panose="02000503000000020004"/>
              </a:rPr>
              <a:t>Nesprávně uzamčená nádobka pro zrnkovou kávu</a:t>
            </a:r>
            <a:endParaRPr lang="en-GB" sz="1000" b="1" dirty="0">
              <a:latin typeface="DeLonghi Sans Light" panose="020005030000000200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12514" y="804736"/>
            <a:ext cx="1640047" cy="36884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Autofit/>
          </a:bodyPr>
          <a:lstStyle/>
          <a:p>
            <a:pPr algn="ctr"/>
            <a:r>
              <a:rPr lang="it-IT" sz="1000" b="1" dirty="0">
                <a:latin typeface="DeLonghi Sans Light" panose="02000503000000020004"/>
              </a:rPr>
              <a:t>ECO mode</a:t>
            </a:r>
            <a:endParaRPr lang="en-GB" sz="1000" b="1" dirty="0">
              <a:latin typeface="DeLonghi Sans Light" panose="02000503000000020004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8750218" y="1165768"/>
            <a:ext cx="0" cy="1080000"/>
          </a:xfrm>
          <a:prstGeom prst="line">
            <a:avLst/>
          </a:prstGeom>
          <a:ln w="22225">
            <a:solidFill>
              <a:srgbClr val="AA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153740" y="1198298"/>
            <a:ext cx="0" cy="1080000"/>
          </a:xfrm>
          <a:prstGeom prst="line">
            <a:avLst/>
          </a:prstGeom>
          <a:ln w="22225">
            <a:solidFill>
              <a:srgbClr val="AA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17191" y="332656"/>
            <a:ext cx="1531250" cy="84092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Autofit/>
          </a:bodyPr>
          <a:lstStyle/>
          <a:p>
            <a:pPr algn="ctr"/>
            <a:r>
              <a:rPr lang="cs-CZ" sz="1000" b="1" dirty="0">
                <a:latin typeface="DeLonghi Sans Light" panose="02000503000000020004"/>
              </a:rPr>
              <a:t>Doplnit zrnka kávy</a:t>
            </a:r>
            <a:endParaRPr lang="en-GB" sz="1000" b="1" dirty="0">
              <a:latin typeface="DeLonghi Sans Light" panose="020005030000000200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5755" y="1810468"/>
            <a:ext cx="1640047" cy="36884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Autofit/>
          </a:bodyPr>
          <a:lstStyle/>
          <a:p>
            <a:pPr algn="ctr"/>
            <a:r>
              <a:rPr lang="it-IT" sz="1000" b="1" dirty="0">
                <a:latin typeface="DeLonghi Sans Light" panose="02000503000000020004"/>
              </a:rPr>
              <a:t>Fill water</a:t>
            </a:r>
            <a:endParaRPr lang="en-GB" sz="1000" b="1" dirty="0">
              <a:latin typeface="DeLonghi Sans Light" panose="02000503000000020004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312598" y="1198298"/>
            <a:ext cx="0" cy="1080000"/>
          </a:xfrm>
          <a:prstGeom prst="line">
            <a:avLst/>
          </a:prstGeom>
          <a:ln w="22225">
            <a:solidFill>
              <a:srgbClr val="AA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94616" y="793649"/>
            <a:ext cx="522571" cy="37150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Autofit/>
          </a:bodyPr>
          <a:lstStyle/>
          <a:p>
            <a:pPr algn="ctr"/>
            <a:r>
              <a:rPr lang="cs-CZ" sz="1000" b="1" dirty="0">
                <a:latin typeface="DeLonghi Sans Light" panose="02000503000000020004"/>
              </a:rPr>
              <a:t>Ikona pro upěchování</a:t>
            </a:r>
            <a:endParaRPr lang="en-GB" sz="1000" b="1" dirty="0">
              <a:latin typeface="DeLonghi Sans Light" panose="020005030000000200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1897" y="1772816"/>
            <a:ext cx="1640047" cy="36884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Autofit/>
          </a:bodyPr>
          <a:lstStyle/>
          <a:p>
            <a:pPr algn="ctr"/>
            <a:r>
              <a:rPr lang="it-IT" sz="1000" b="1" dirty="0">
                <a:latin typeface="DeLonghi Sans Light" panose="02000503000000020004"/>
              </a:rPr>
              <a:t>Tlakoměr </a:t>
            </a:r>
            <a:endParaRPr lang="en-GB" sz="1000" b="1" dirty="0">
              <a:latin typeface="DeLonghi Sans Light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3406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620688"/>
            <a:ext cx="3763268" cy="5630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812360" y="620687"/>
            <a:ext cx="4351164" cy="563010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1000"/>
                </a:schemeClr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04" y="-99392"/>
            <a:ext cx="701486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Čištění </a:t>
            </a:r>
            <a:r>
              <a:rPr lang="cs-CZ" sz="3500" dirty="0">
                <a:cs typeface="Bodoni Std"/>
              </a:rPr>
              <a:t>cesty z mlýnku</a:t>
            </a:r>
            <a:endParaRPr lang="en-GB" sz="3500" dirty="0">
              <a:cs typeface="Bodoni St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68" t="2571" r="2432"/>
          <a:stretch/>
        </p:blipFill>
        <p:spPr>
          <a:xfrm>
            <a:off x="149932" y="1340768"/>
            <a:ext cx="2705708" cy="4332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7648" y="1312082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DeLonghi Sans Light" panose="02000503000000020004"/>
              </a:rPr>
              <a:t>Čištění </a:t>
            </a:r>
            <a:r>
              <a:rPr lang="cs-CZ" dirty="0">
                <a:latin typeface="DeLonghi Sans Light" panose="02000503000000020004"/>
              </a:rPr>
              <a:t>cesty z</a:t>
            </a:r>
            <a:r>
              <a:rPr lang="en-US" dirty="0">
                <a:latin typeface="DeLonghi Sans Light" panose="02000503000000020004"/>
              </a:rPr>
              <a:t> mlýnku je prvořadé, aby se zachovala </a:t>
            </a:r>
            <a:r>
              <a:rPr lang="cs-CZ" dirty="0">
                <a:latin typeface="DeLonghi Sans Light" panose="02000503000000020004"/>
              </a:rPr>
              <a:t>příprava</a:t>
            </a:r>
            <a:r>
              <a:rPr lang="en-US" dirty="0">
                <a:latin typeface="DeLonghi Sans Light" panose="02000503000000020004"/>
              </a:rPr>
              <a:t> nejčerstvější </a:t>
            </a:r>
            <a:r>
              <a:rPr lang="cs-CZ" dirty="0">
                <a:latin typeface="DeLonghi Sans Light" panose="02000503000000020004"/>
              </a:rPr>
              <a:t>kávy</a:t>
            </a:r>
            <a:r>
              <a:rPr lang="en-US" dirty="0">
                <a:latin typeface="DeLonghi Sans Light" panose="02000503000000020004"/>
              </a:rPr>
              <a:t> a aby se optimálně využila </a:t>
            </a:r>
            <a:r>
              <a:rPr lang="cs-CZ" dirty="0">
                <a:latin typeface="DeLonghi Sans Light" panose="02000503000000020004"/>
              </a:rPr>
              <a:t>Smart Tamping technologie v hlavě mletí a upěchování</a:t>
            </a:r>
            <a:r>
              <a:rPr lang="en-US" dirty="0">
                <a:latin typeface="DeLonghi Sans Light" panose="02000503000000020004"/>
              </a:rPr>
              <a:t>.</a:t>
            </a:r>
            <a:endParaRPr lang="cs-CZ" dirty="0">
              <a:latin typeface="DeLonghi Sans Light" panose="02000503000000020004"/>
            </a:endParaRPr>
          </a:p>
          <a:p>
            <a:endParaRPr lang="en-US" dirty="0">
              <a:latin typeface="DeLonghi Sans Light" panose="02000503000000020004"/>
            </a:endParaRPr>
          </a:p>
          <a:p>
            <a:r>
              <a:rPr lang="cs-CZ" dirty="0">
                <a:latin typeface="DeLonghi Sans Light" panose="02000503000000020004"/>
              </a:rPr>
              <a:t>Doporučuje se provádět po několika dnech</a:t>
            </a:r>
            <a:r>
              <a:rPr lang="en-US" dirty="0">
                <a:latin typeface="DeLonghi Sans Light" panose="02000503000000020004"/>
              </a:rPr>
              <a:t>, zejména když je vlhké počasí.  Přestože je kávová sedlina suchá</a:t>
            </a:r>
            <a:r>
              <a:rPr lang="cs-CZ" dirty="0">
                <a:latin typeface="DeLonghi Sans Light" panose="02000503000000020004"/>
              </a:rPr>
              <a:t>, je </a:t>
            </a:r>
            <a:r>
              <a:rPr lang="en-US" dirty="0">
                <a:latin typeface="DeLonghi Sans Light" panose="02000503000000020004"/>
              </a:rPr>
              <a:t>plná olejů a bude se </a:t>
            </a:r>
            <a:r>
              <a:rPr lang="cs-CZ" dirty="0">
                <a:latin typeface="DeLonghi Sans Light" panose="02000503000000020004"/>
              </a:rPr>
              <a:t>přichytávat na povrchu </a:t>
            </a:r>
            <a:r>
              <a:rPr lang="en-US" b="1" dirty="0">
                <a:latin typeface="DeLonghi Sans Light" panose="02000503000000020004"/>
              </a:rPr>
              <a:t>PLUS, čím více budete stroj čistit, tím lépe chutná káva.</a:t>
            </a:r>
            <a:endParaRPr lang="cs-CZ" b="1" dirty="0">
              <a:latin typeface="DeLonghi Sans Light" panose="02000503000000020004"/>
            </a:endParaRPr>
          </a:p>
          <a:p>
            <a:endParaRPr lang="en-US" dirty="0">
              <a:latin typeface="DeLonghi Sans Light" panose="02000503000000020004"/>
            </a:endParaRPr>
          </a:p>
          <a:p>
            <a:r>
              <a:rPr lang="en-US" dirty="0">
                <a:latin typeface="DeLonghi Sans Light" panose="02000503000000020004"/>
              </a:rPr>
              <a:t>Jednoduše použijte přiložený </a:t>
            </a:r>
            <a:r>
              <a:rPr lang="cs-CZ" dirty="0">
                <a:latin typeface="DeLonghi Sans Light" panose="02000503000000020004"/>
              </a:rPr>
              <a:t>čistící kartáček</a:t>
            </a:r>
            <a:endParaRPr lang="en-AU" dirty="0">
              <a:latin typeface="DeLonghi Sans Light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53265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620688"/>
            <a:ext cx="3763268" cy="5630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812360" y="620687"/>
            <a:ext cx="4351164" cy="563010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51000"/>
                </a:schemeClr>
              </a:gs>
            </a:gsLst>
            <a:lin ang="0" scaled="0"/>
          </a:gradFill>
          <a:ln w="12700">
            <a:noFill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04" y="-99392"/>
            <a:ext cx="7600056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Čištění </a:t>
            </a:r>
            <a:r>
              <a:rPr lang="cs-CZ" sz="3500" dirty="0">
                <a:cs typeface="Bodoni Std"/>
              </a:rPr>
              <a:t>spařovací </a:t>
            </a:r>
            <a:r>
              <a:rPr lang="en-GB" sz="3500" dirty="0">
                <a:cs typeface="Bodoni Std"/>
              </a:rPr>
              <a:t>hlavy na přípravu kávy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384" y="1203598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0" algn="ctr">
              <a:buNone/>
            </a:pPr>
            <a:r>
              <a:rPr lang="en-US" dirty="0">
                <a:latin typeface="DeLonghi Sans Light" panose="02000503000000020004"/>
              </a:rPr>
              <a:t>Tlačítko </a:t>
            </a:r>
            <a:r>
              <a:rPr lang="cs-CZ" dirty="0">
                <a:latin typeface="DeLonghi Sans Light" panose="02000503000000020004"/>
              </a:rPr>
              <a:t>proplachu </a:t>
            </a:r>
            <a:r>
              <a:rPr lang="en-US" dirty="0">
                <a:latin typeface="DeLonghi Sans Light" panose="02000503000000020004"/>
              </a:rPr>
              <a:t>bude svítit oranžově</a:t>
            </a:r>
            <a:r>
              <a:rPr lang="cs-CZ" dirty="0">
                <a:latin typeface="DeLonghi Sans Light" panose="02000503000000020004"/>
              </a:rPr>
              <a:t> pro </a:t>
            </a:r>
            <a:r>
              <a:rPr lang="en-US" dirty="0">
                <a:latin typeface="DeLonghi Sans Light" panose="02000503000000020004"/>
              </a:rPr>
              <a:t>doporučen</a:t>
            </a:r>
            <a:r>
              <a:rPr lang="cs-CZ" dirty="0">
                <a:latin typeface="DeLonghi Sans Light" panose="02000503000000020004"/>
              </a:rPr>
              <a:t>í</a:t>
            </a:r>
            <a:r>
              <a:rPr lang="en-US" dirty="0">
                <a:latin typeface="DeLonghi Sans Light" panose="02000503000000020004"/>
              </a:rPr>
              <a:t> </a:t>
            </a:r>
            <a:r>
              <a:rPr lang="cs-CZ" dirty="0">
                <a:latin typeface="DeLonghi Sans Light" panose="02000503000000020004"/>
              </a:rPr>
              <a:t>propláchnout</a:t>
            </a:r>
            <a:r>
              <a:rPr lang="en-US" dirty="0">
                <a:latin typeface="DeLonghi Sans Light" panose="02000503000000020004"/>
              </a:rPr>
              <a:t> spařovací hlavu.  K tomu jsou potřebné tablety na čištění kávy a černý čisticí </a:t>
            </a:r>
            <a:r>
              <a:rPr lang="cs-CZ" dirty="0">
                <a:latin typeface="DeLonghi Sans Light" panose="02000503000000020004"/>
              </a:rPr>
              <a:t>disk</a:t>
            </a:r>
            <a:r>
              <a:rPr lang="en-US" dirty="0">
                <a:latin typeface="DeLonghi Sans Light" panose="02000503000000020004"/>
              </a:rPr>
              <a:t>.</a:t>
            </a:r>
          </a:p>
          <a:p>
            <a:pPr marL="792163" indent="-342900">
              <a:buFont typeface="+mj-lt"/>
              <a:buAutoNum type="arabicPeriod"/>
            </a:pPr>
            <a:r>
              <a:rPr lang="en-US" dirty="0">
                <a:latin typeface="DeLonghi Sans Light" panose="02000503000000020004"/>
              </a:rPr>
              <a:t>Vložte čisticí disk a tabletu do filtračního koše na 1 </a:t>
            </a:r>
            <a:r>
              <a:rPr lang="cs-CZ" dirty="0">
                <a:latin typeface="DeLonghi Sans Light" panose="02000503000000020004"/>
              </a:rPr>
              <a:t>porci</a:t>
            </a:r>
            <a:r>
              <a:rPr lang="en-US" dirty="0">
                <a:latin typeface="DeLonghi Sans Light" panose="02000503000000020004"/>
              </a:rPr>
              <a:t>.</a:t>
            </a:r>
            <a:endParaRPr lang="cs-CZ" dirty="0">
              <a:latin typeface="DeLonghi Sans Light" panose="02000503000000020004"/>
            </a:endParaRPr>
          </a:p>
          <a:p>
            <a:pPr marL="792163" indent="-342900">
              <a:buFont typeface="+mj-lt"/>
              <a:buAutoNum type="arabicPeriod"/>
            </a:pPr>
            <a:endParaRPr lang="en-US" dirty="0">
              <a:latin typeface="DeLonghi Sans Light" panose="02000503000000020004"/>
            </a:endParaRPr>
          </a:p>
          <a:p>
            <a:pPr marL="792163" indent="-342900">
              <a:buFont typeface="+mj-lt"/>
              <a:buAutoNum type="arabicPeriod"/>
            </a:pPr>
            <a:r>
              <a:rPr lang="en-US" dirty="0">
                <a:latin typeface="DeLonghi Sans Light" panose="02000503000000020004"/>
              </a:rPr>
              <a:t>Vložte </a:t>
            </a:r>
            <a:r>
              <a:rPr lang="cs-CZ" dirty="0">
                <a:latin typeface="DeLonghi Sans Light" panose="02000503000000020004"/>
              </a:rPr>
              <a:t>páku se sítkem</a:t>
            </a:r>
            <a:r>
              <a:rPr lang="en-US" dirty="0">
                <a:latin typeface="DeLonghi Sans Light" panose="02000503000000020004"/>
              </a:rPr>
              <a:t> do spařovací hlavy a naplňte nádržku na vodu</a:t>
            </a:r>
            <a:r>
              <a:rPr lang="cs-CZ" dirty="0">
                <a:latin typeface="DeLonghi Sans Light" panose="02000503000000020004"/>
              </a:rPr>
              <a:t>.</a:t>
            </a:r>
          </a:p>
          <a:p>
            <a:pPr marL="792163" indent="-342900">
              <a:buFont typeface="+mj-lt"/>
              <a:buAutoNum type="arabicPeriod"/>
            </a:pPr>
            <a:endParaRPr lang="en-US" dirty="0">
              <a:latin typeface="DeLonghi Sans Light" panose="02000503000000020004"/>
            </a:endParaRPr>
          </a:p>
          <a:p>
            <a:pPr marL="792163" indent="-342900">
              <a:buFont typeface="+mj-lt"/>
              <a:buAutoNum type="arabicPeriod"/>
            </a:pPr>
            <a:r>
              <a:rPr lang="en-US" dirty="0">
                <a:latin typeface="DeLonghi Sans Light" panose="02000503000000020004"/>
              </a:rPr>
              <a:t>Stiskněte tlačítko </a:t>
            </a:r>
            <a:r>
              <a:rPr lang="cs-CZ" dirty="0">
                <a:latin typeface="DeLonghi Sans Light" panose="02000503000000020004"/>
              </a:rPr>
              <a:t>proplachu</a:t>
            </a:r>
            <a:r>
              <a:rPr lang="en-US" dirty="0">
                <a:latin typeface="DeLonghi Sans Light" panose="02000503000000020004"/>
              </a:rPr>
              <a:t>, dokud kontrolka </a:t>
            </a:r>
            <a:r>
              <a:rPr lang="cs-CZ" dirty="0">
                <a:latin typeface="DeLonghi Sans Light" panose="02000503000000020004"/>
              </a:rPr>
              <a:t>nezačne blikat </a:t>
            </a:r>
            <a:r>
              <a:rPr lang="en-US" dirty="0">
                <a:latin typeface="DeLonghi Sans Light" panose="02000503000000020004"/>
              </a:rPr>
              <a:t>oranžově.</a:t>
            </a:r>
            <a:endParaRPr lang="cs-CZ" dirty="0">
              <a:latin typeface="DeLonghi Sans Light" panose="02000503000000020004"/>
            </a:endParaRPr>
          </a:p>
          <a:p>
            <a:pPr marL="792163" indent="-342900">
              <a:buFont typeface="+mj-lt"/>
              <a:buAutoNum type="arabicPeriod"/>
            </a:pPr>
            <a:endParaRPr lang="en-US" dirty="0">
              <a:latin typeface="DeLonghi Sans Light" panose="02000503000000020004"/>
            </a:endParaRPr>
          </a:p>
          <a:p>
            <a:pPr marL="792163" indent="-342900">
              <a:buFont typeface="+mj-lt"/>
              <a:buAutoNum type="arabicPeriod"/>
            </a:pPr>
            <a:r>
              <a:rPr lang="en-US" dirty="0">
                <a:latin typeface="DeLonghi Sans Light" panose="02000503000000020004"/>
              </a:rPr>
              <a:t>Po několika minutách se proplachovací cyklus zastaví.</a:t>
            </a:r>
            <a:endParaRPr lang="cs-CZ" dirty="0">
              <a:latin typeface="DeLonghi Sans Light" panose="02000503000000020004"/>
            </a:endParaRPr>
          </a:p>
          <a:p>
            <a:pPr marL="792163" indent="-342900">
              <a:buFont typeface="+mj-lt"/>
              <a:buAutoNum type="arabicPeriod"/>
            </a:pPr>
            <a:endParaRPr lang="en-US" dirty="0">
              <a:latin typeface="DeLonghi Sans Light" panose="02000503000000020004"/>
            </a:endParaRPr>
          </a:p>
          <a:p>
            <a:pPr marL="792163" indent="-342900">
              <a:buFont typeface="+mj-lt"/>
              <a:buAutoNum type="arabicPeriod"/>
            </a:pPr>
            <a:r>
              <a:rPr lang="cs-CZ" dirty="0">
                <a:latin typeface="DeLonghi Sans Light" panose="02000503000000020004"/>
              </a:rPr>
              <a:t>Nakonec vše důkladně opláchněte.</a:t>
            </a:r>
            <a:endParaRPr lang="en-GB" dirty="0">
              <a:latin typeface="DeLonghi Sans Light" panose="020005030000000200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360" y="1052736"/>
            <a:ext cx="732440" cy="71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00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304" y="-99392"/>
            <a:ext cx="10708232" cy="581337"/>
          </a:xfrm>
        </p:spPr>
        <p:txBody>
          <a:bodyPr>
            <a:noAutofit/>
          </a:bodyPr>
          <a:lstStyle/>
          <a:p>
            <a:r>
              <a:rPr lang="it-IT" sz="3500" dirty="0">
                <a:cs typeface="Bodoni Std"/>
              </a:rPr>
              <a:t>La Specialista Prestigio vs La Specialista</a:t>
            </a:r>
            <a:endParaRPr lang="en-GB" sz="3500" dirty="0">
              <a:cs typeface="Bodoni Std"/>
            </a:endParaRPr>
          </a:p>
        </p:txBody>
      </p:sp>
      <p:graphicFrame>
        <p:nvGraphicFramePr>
          <p:cNvPr id="3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456324"/>
              </p:ext>
            </p:extLst>
          </p:nvPr>
        </p:nvGraphicFramePr>
        <p:xfrm>
          <a:off x="3143672" y="1628801"/>
          <a:ext cx="6336704" cy="3619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1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935578781"/>
                    </a:ext>
                  </a:extLst>
                </a:gridCol>
              </a:tblGrid>
              <a:tr h="888637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78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DeLonghi Sans Bold"/>
                          <a:ea typeface="+mn-ea"/>
                          <a:cs typeface="+mn-cs"/>
                        </a:rPr>
                        <a:t>La Specialista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DeLonghi Sans Bold"/>
                          <a:ea typeface="+mn-ea"/>
                          <a:cs typeface="+mn-cs"/>
                        </a:rPr>
                        <a:t>EC9335.M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78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DeLonghi Sans Bold"/>
                          <a:ea typeface="+mn-ea"/>
                          <a:cs typeface="+mn-cs"/>
                        </a:rPr>
                        <a:t>La Specialista Prestigio </a:t>
                      </a:r>
                    </a:p>
                    <a:p>
                      <a:pPr algn="ctr"/>
                      <a:r>
                        <a:rPr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DeLonghi Sans Bold"/>
                          <a:ea typeface="+mn-ea"/>
                          <a:cs typeface="+mn-cs"/>
                        </a:rPr>
                        <a:t>EC9355.x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78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5034207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DeLonghi Sans Bold"/>
                        </a:rPr>
                        <a:t>Ohřívací systém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0" dirty="0">
                          <a:solidFill>
                            <a:schemeClr val="tx1"/>
                          </a:solidFill>
                          <a:latin typeface="DeLonghi Sans Bold"/>
                        </a:rPr>
                        <a:t>1</a:t>
                      </a:r>
                      <a:r>
                        <a:rPr lang="en-GB" sz="1400" i="0" baseline="0" dirty="0">
                          <a:solidFill>
                            <a:schemeClr val="tx1"/>
                          </a:solidFill>
                          <a:latin typeface="DeLonghi Sans Bold"/>
                        </a:rPr>
                        <a:t> thermoblock + 1 </a:t>
                      </a:r>
                      <a:r>
                        <a:rPr lang="cs-CZ" sz="1400" i="0" baseline="0" dirty="0">
                          <a:solidFill>
                            <a:schemeClr val="tx1"/>
                          </a:solidFill>
                          <a:latin typeface="DeLonghi Sans Bold"/>
                        </a:rPr>
                        <a:t>okruh na přípravu páry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302">
                <a:tc>
                  <a:txBody>
                    <a:bodyPr/>
                    <a:lstStyle/>
                    <a:p>
                      <a:r>
                        <a:rPr lang="cs-CZ" sz="1400" b="1" baseline="0" dirty="0">
                          <a:solidFill>
                            <a:schemeClr val="tx1"/>
                          </a:solidFill>
                          <a:latin typeface="DeLonghi Sans Bold"/>
                        </a:rPr>
                        <a:t>Nastavení hrubosti mletí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0" dirty="0">
                          <a:solidFill>
                            <a:schemeClr val="tx1"/>
                          </a:solidFill>
                          <a:latin typeface="DeLonghi Sans Bold"/>
                        </a:rPr>
                        <a:t>6 </a:t>
                      </a:r>
                      <a:r>
                        <a:rPr lang="cs-CZ" sz="1400" i="0" dirty="0">
                          <a:solidFill>
                            <a:schemeClr val="tx1"/>
                          </a:solidFill>
                          <a:latin typeface="DeLonghi Sans Bold"/>
                        </a:rPr>
                        <a:t>nastavení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dirty="0">
                          <a:solidFill>
                            <a:schemeClr val="tx1"/>
                          </a:solidFill>
                          <a:latin typeface="DeLonghi Sans Bold"/>
                        </a:rPr>
                        <a:t>8 </a:t>
                      </a:r>
                      <a:r>
                        <a:rPr lang="cs-CZ" sz="1400" i="0" dirty="0">
                          <a:solidFill>
                            <a:schemeClr val="tx1"/>
                          </a:solidFill>
                          <a:latin typeface="DeLonghi Sans Bold"/>
                        </a:rPr>
                        <a:t>nastavení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804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DeLonghi Sans Bold"/>
                        </a:rPr>
                        <a:t>Smart tamping station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B050"/>
                          </a:solidFill>
                          <a:latin typeface="DeLonghi Sans Bold"/>
                          <a:sym typeface="Wingdings"/>
                        </a:rPr>
                        <a:t></a:t>
                      </a:r>
                      <a:endParaRPr lang="en-GB" sz="1400" b="1" dirty="0">
                        <a:solidFill>
                          <a:srgbClr val="00B050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B050"/>
                          </a:solidFill>
                          <a:latin typeface="DeLonghi Sans Bold"/>
                          <a:sym typeface="Wingdings"/>
                        </a:rPr>
                        <a:t></a:t>
                      </a:r>
                      <a:endParaRPr lang="en-GB" sz="1400" b="1" dirty="0">
                        <a:solidFill>
                          <a:srgbClr val="00B050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r>
                        <a:rPr lang="cs-CZ" sz="1400" b="1" baseline="0" dirty="0">
                          <a:solidFill>
                            <a:schemeClr val="tx1"/>
                          </a:solidFill>
                          <a:latin typeface="DeLonghi Sans Bold"/>
                        </a:rPr>
                        <a:t>Předspaření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DeLonghi Sans Bold"/>
                          <a:ea typeface="+mn-ea"/>
                          <a:cs typeface="+mn-cs"/>
                          <a:sym typeface="Wingdings"/>
                        </a:rPr>
                        <a:t>Fixní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DeLonghi Sans Bold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DeLonghi Sans Bold"/>
                          <a:ea typeface="+mn-ea"/>
                          <a:cs typeface="+mn-cs"/>
                          <a:sym typeface="Wingdings"/>
                        </a:rPr>
                        <a:t>Dynamické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DeLonghi Sans Bold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DeLonghi Sans Bold"/>
                        </a:rPr>
                        <a:t>Typ sítka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latin typeface="DeLonghi Sans Bold"/>
                        </a:rPr>
                        <a:t>Dvojité dno</a:t>
                      </a:r>
                      <a:endParaRPr lang="en-GB" sz="1400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latin typeface="DeLonghi Sans Bold"/>
                        </a:rPr>
                        <a:t>Jednoplášťové dno</a:t>
                      </a:r>
                      <a:endParaRPr lang="en-GB" sz="1400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DeLonghi Sans Bold"/>
                        </a:rPr>
                        <a:t>Nastavení teploty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  <a:latin typeface="DeLonghi Sans Bold"/>
                        </a:rPr>
                        <a:t>2</a:t>
                      </a:r>
                      <a:endParaRPr lang="en-GB" sz="1400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DeLonghi Sans Bol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DeLonghi Sans Bold"/>
                        </a:rPr>
                        <a:t>Recepty k nastavení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DeLonghi Sans Bol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DeLonghi Sans Bol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212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  <a:latin typeface="DeLonghi Sans Bold"/>
                        </a:rPr>
                        <a:t>Parní tryska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DeLonghi Sans 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  <a:latin typeface="DeLonghi Sans Bold"/>
                        </a:rPr>
                        <a:t>Pokročilý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DeLonghi Sans Bold"/>
                        </a:rPr>
                        <a:t> Latte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DeLonghi Sans Bold"/>
                        </a:rPr>
                        <a:t>My Latte 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CasellaDiTesto 32"/>
          <p:cNvSpPr txBox="1"/>
          <p:nvPr/>
        </p:nvSpPr>
        <p:spPr>
          <a:xfrm>
            <a:off x="435186" y="1988840"/>
            <a:ext cx="24002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/>
            <a:r>
              <a:rPr lang="en-GB" sz="1600" b="1" dirty="0">
                <a:latin typeface="DeLonghi Sans Bold"/>
              </a:rPr>
              <a:t>La Specialista </a:t>
            </a:r>
          </a:p>
        </p:txBody>
      </p:sp>
      <p:sp>
        <p:nvSpPr>
          <p:cNvPr id="7" name="CasellaDiTesto 32"/>
          <p:cNvSpPr txBox="1"/>
          <p:nvPr/>
        </p:nvSpPr>
        <p:spPr>
          <a:xfrm>
            <a:off x="9777715" y="1988840"/>
            <a:ext cx="2189714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/>
            <a:r>
              <a:rPr lang="en-GB" sz="1600" b="1" dirty="0">
                <a:latin typeface="DeLonghi Sans Bold"/>
              </a:rPr>
              <a:t>La Specialista </a:t>
            </a:r>
          </a:p>
          <a:p>
            <a:pPr algn="ctr" defTabSz="1219170"/>
            <a:r>
              <a:rPr lang="en-GB" sz="1600" b="1" dirty="0">
                <a:latin typeface="DeLonghi Sans Bold"/>
              </a:rPr>
              <a:t>Prestigio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168" y="2676458"/>
            <a:ext cx="18297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oogle Shape;126;p2" descr="PUMP HIGH END_FRONT+ copia.jpg"/>
          <p:cNvPicPr preferRelativeResize="0"/>
          <p:nvPr/>
        </p:nvPicPr>
        <p:blipFill rotWithShape="1">
          <a:blip r:embed="rId3" cstate="print">
            <a:alphaModFix/>
          </a:blip>
          <a:srcRect l="7578" t="5174" b="18500"/>
          <a:stretch/>
        </p:blipFill>
        <p:spPr>
          <a:xfrm>
            <a:off x="822274" y="2637408"/>
            <a:ext cx="2013179" cy="2271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578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13450" r="4138" b="13095"/>
          <a:stretch/>
        </p:blipFill>
        <p:spPr>
          <a:xfrm>
            <a:off x="2999656" y="602432"/>
            <a:ext cx="6845500" cy="6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697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500" dirty="0">
                <a:cs typeface="Bodoni Std"/>
              </a:rPr>
              <a:t>Design </a:t>
            </a:r>
          </a:p>
        </p:txBody>
      </p:sp>
      <p:sp>
        <p:nvSpPr>
          <p:cNvPr id="19" name="CasellaDiTesto 6"/>
          <p:cNvSpPr txBox="1"/>
          <p:nvPr/>
        </p:nvSpPr>
        <p:spPr>
          <a:xfrm>
            <a:off x="2074338" y="1623136"/>
            <a:ext cx="8110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solidFill>
                  <a:srgbClr val="051D2A"/>
                </a:solidFill>
                <a:latin typeface="Futura Std Book"/>
                <a:cs typeface="Futura Std Book"/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87488" y="839622"/>
            <a:ext cx="993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>
                <a:latin typeface="DeLonghi Sans Bold" panose="02000503000000020004"/>
              </a:rPr>
              <a:t>La Specialista byl koncipován tak, aby fascinoval v každém detailu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59896" y="2084307"/>
            <a:ext cx="67119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DeLonghi Sans Bold" panose="02000503000000020004"/>
              </a:rPr>
              <a:t>Dokonalá technologie harmonicky kombinovaná s liniemi charakteristického designu: díky tomu není La Specialista Prestigio jen </a:t>
            </a:r>
            <a:r>
              <a:rPr lang="cs-CZ" sz="2800" dirty="0">
                <a:solidFill>
                  <a:srgbClr val="A57851"/>
                </a:solidFill>
                <a:latin typeface="DeLonghi Sans Bold" panose="02000503000000020004"/>
              </a:rPr>
              <a:t>stylovou ikonou</a:t>
            </a:r>
            <a:r>
              <a:rPr lang="en-US" dirty="0">
                <a:latin typeface="DeLonghi Sans Bold" panose="02000503000000020004"/>
              </a:rPr>
              <a:t>, </a:t>
            </a:r>
            <a:r>
              <a:rPr lang="cs-CZ" dirty="0">
                <a:latin typeface="DeLonghi Sans Bold" panose="02000503000000020004"/>
              </a:rPr>
              <a:t>ale zaručuje také </a:t>
            </a:r>
            <a:r>
              <a:rPr lang="cs-CZ" sz="2800" dirty="0">
                <a:solidFill>
                  <a:srgbClr val="A57851"/>
                </a:solidFill>
                <a:latin typeface="DeLonghi Sans Bold" panose="02000503000000020004"/>
              </a:rPr>
              <a:t>ergonomii</a:t>
            </a:r>
            <a:r>
              <a:rPr lang="en-US" dirty="0">
                <a:latin typeface="DeLonghi Sans Bold" panose="02000503000000020004"/>
              </a:rPr>
              <a:t> </a:t>
            </a:r>
            <a:r>
              <a:rPr lang="cs-CZ" dirty="0">
                <a:latin typeface="DeLonghi Sans Bold" panose="02000503000000020004"/>
              </a:rPr>
              <a:t>a</a:t>
            </a:r>
            <a:r>
              <a:rPr lang="en-US" dirty="0">
                <a:latin typeface="DeLonghi Sans Bold" panose="02000503000000020004"/>
              </a:rPr>
              <a:t> </a:t>
            </a:r>
            <a:r>
              <a:rPr lang="cs-CZ" sz="2800" dirty="0">
                <a:solidFill>
                  <a:srgbClr val="A57851"/>
                </a:solidFill>
                <a:latin typeface="DeLonghi Sans Bold" panose="02000503000000020004"/>
              </a:rPr>
              <a:t>jednoduché použití</a:t>
            </a:r>
            <a:r>
              <a:rPr lang="en-US" dirty="0">
                <a:latin typeface="DeLonghi Sans Bold" panose="02000503000000020004"/>
              </a:rPr>
              <a:t>, </a:t>
            </a:r>
            <a:r>
              <a:rPr lang="pl-PL" dirty="0">
                <a:latin typeface="DeLonghi Sans Bold" panose="02000503000000020004"/>
              </a:rPr>
              <a:t>v každé jednotlivé operaci a funkci</a:t>
            </a:r>
            <a:r>
              <a:rPr lang="en-US" dirty="0">
                <a:latin typeface="DeLonghi Sans Bold" panose="02000503000000020004"/>
              </a:rPr>
              <a:t>.</a:t>
            </a:r>
          </a:p>
          <a:p>
            <a:pPr algn="ctr"/>
            <a:endParaRPr lang="it-IT" dirty="0">
              <a:latin typeface="DeLonghi Sans Bold" panose="02000503000000020004"/>
            </a:endParaRPr>
          </a:p>
          <a:p>
            <a:pPr algn="ctr"/>
            <a:r>
              <a:rPr lang="en-US" dirty="0">
                <a:latin typeface="DeLonghi Sans Bold" panose="02000503000000020004"/>
              </a:rPr>
              <a:t>Silná charakterizace prvků k posílení specifické identity</a:t>
            </a:r>
            <a:r>
              <a:rPr lang="cs-CZ" dirty="0">
                <a:latin typeface="DeLonghi Sans Bold" panose="02000503000000020004"/>
              </a:rPr>
              <a:t>.</a:t>
            </a:r>
          </a:p>
          <a:p>
            <a:pPr algn="ctr"/>
            <a:endParaRPr lang="en-US" dirty="0">
              <a:latin typeface="DeLonghi Sans Bold" panose="02000503000000020004"/>
            </a:endParaRPr>
          </a:p>
          <a:p>
            <a:pPr algn="ctr"/>
            <a:r>
              <a:rPr lang="en-US" dirty="0">
                <a:latin typeface="DeLonghi Sans Bold" panose="02000503000000020004"/>
              </a:rPr>
              <a:t>Nerezová ocel použitá jako hlavní materiál pro zdůraznění </a:t>
            </a:r>
            <a:r>
              <a:rPr lang="cs-CZ" sz="2800" dirty="0">
                <a:solidFill>
                  <a:srgbClr val="A57851"/>
                </a:solidFill>
                <a:latin typeface="DeLonghi Sans Bold" panose="02000503000000020004"/>
              </a:rPr>
              <a:t>robustnosti</a:t>
            </a:r>
            <a:r>
              <a:rPr lang="en-US" dirty="0">
                <a:latin typeface="DeLonghi Sans Bold" panose="02000503000000020004"/>
              </a:rPr>
              <a:t> </a:t>
            </a:r>
            <a:r>
              <a:rPr lang="cs-CZ" dirty="0">
                <a:latin typeface="DeLonghi Sans Bold" panose="02000503000000020004"/>
              </a:rPr>
              <a:t>a </a:t>
            </a:r>
            <a:r>
              <a:rPr lang="cs-CZ" sz="2800" dirty="0">
                <a:solidFill>
                  <a:srgbClr val="A57851"/>
                </a:solidFill>
                <a:latin typeface="DeLonghi Sans Bold" panose="02000503000000020004"/>
              </a:rPr>
              <a:t>trvanlivosti</a:t>
            </a:r>
            <a:r>
              <a:rPr lang="en-US" dirty="0">
                <a:latin typeface="DeLonghi Sans Bold" panose="02000503000000020004"/>
              </a:rPr>
              <a:t> </a:t>
            </a:r>
            <a:r>
              <a:rPr lang="cs-CZ" dirty="0">
                <a:latin typeface="DeLonghi Sans Bold" panose="02000503000000020004"/>
              </a:rPr>
              <a:t>stejně jako </a:t>
            </a:r>
            <a:r>
              <a:rPr lang="cs-CZ" sz="2800" dirty="0">
                <a:solidFill>
                  <a:srgbClr val="A57851"/>
                </a:solidFill>
                <a:latin typeface="DeLonghi Sans Bold" panose="02000503000000020004"/>
              </a:rPr>
              <a:t>profesionality</a:t>
            </a:r>
            <a:r>
              <a:rPr lang="en-US" dirty="0">
                <a:latin typeface="DeLonghi Sans Bold" panose="02000503000000020004"/>
              </a:rPr>
              <a:t> </a:t>
            </a:r>
            <a:r>
              <a:rPr lang="cs-CZ" dirty="0">
                <a:latin typeface="DeLonghi Sans Bold" panose="02000503000000020004"/>
              </a:rPr>
              <a:t>přístroje</a:t>
            </a:r>
            <a:r>
              <a:rPr lang="en-US" dirty="0">
                <a:latin typeface="DeLonghi Sans Bold" panose="02000503000000020004"/>
              </a:rPr>
              <a:t>.</a:t>
            </a:r>
            <a:endParaRPr lang="it-IT" dirty="0">
              <a:latin typeface="DeLonghi Sans Bold" panose="02000503000000020004"/>
            </a:endParaRPr>
          </a:p>
          <a:p>
            <a:pPr algn="ctr"/>
            <a:endParaRPr lang="it-IT" dirty="0">
              <a:latin typeface="DeLonghi Sans Bold" panose="02000503000000020004"/>
            </a:endParaRPr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 rotWithShape="1">
          <a:blip r:embed="rId3"/>
          <a:srcRect l="14303" t="5660" r="13704" b="6266"/>
          <a:stretch/>
        </p:blipFill>
        <p:spPr>
          <a:xfrm>
            <a:off x="25416" y="1410977"/>
            <a:ext cx="3943693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3"/>
          <p:cNvPicPr>
            <a:picLocks noChangeAspect="1"/>
          </p:cNvPicPr>
          <p:nvPr/>
        </p:nvPicPr>
        <p:blipFill rotWithShape="1">
          <a:blip r:embed="rId2"/>
          <a:srcRect l="12414" t="21243" r="11559" b="11406"/>
          <a:stretch/>
        </p:blipFill>
        <p:spPr>
          <a:xfrm>
            <a:off x="3653823" y="1285378"/>
            <a:ext cx="4464496" cy="4464496"/>
          </a:xfrm>
          <a:prstGeom prst="rect">
            <a:avLst/>
          </a:prstGeom>
        </p:spPr>
      </p:pic>
      <p:pic>
        <p:nvPicPr>
          <p:cNvPr id="7" name="Google Shape;1398;p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7569" y="1556828"/>
            <a:ext cx="1649274" cy="50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01;p2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2972" y="2948246"/>
            <a:ext cx="1565573" cy="49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10;p215" descr="boiler.jpg"/>
          <p:cNvPicPr preferRelativeResize="0"/>
          <p:nvPr/>
        </p:nvPicPr>
        <p:blipFill rotWithShape="1">
          <a:blip r:embed="rId5">
            <a:alphaModFix/>
          </a:blip>
          <a:srcRect l="13645" t="7115" r="12295" b="21454"/>
          <a:stretch/>
        </p:blipFill>
        <p:spPr>
          <a:xfrm>
            <a:off x="10560496" y="2919662"/>
            <a:ext cx="864096" cy="99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15;p2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8746" y="3376648"/>
            <a:ext cx="2011888" cy="49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8267" y="2903992"/>
            <a:ext cx="2320958" cy="357071"/>
          </a:xfrm>
          <a:prstGeom prst="rect">
            <a:avLst/>
          </a:prstGeom>
        </p:spPr>
      </p:pic>
      <p:pic>
        <p:nvPicPr>
          <p:cNvPr id="14" name="Immagin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040" y="4217692"/>
            <a:ext cx="2344757" cy="44636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703512" y="2126208"/>
            <a:ext cx="287684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98852" y="3517626"/>
            <a:ext cx="2708110" cy="207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738318" y="4747346"/>
            <a:ext cx="4398242" cy="353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54634" y="3918660"/>
            <a:ext cx="5569958" cy="3724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79049" y="3325745"/>
            <a:ext cx="336564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13" descr="A picture containing game, light, table&#10;&#10;Description automatically generated">
            <a:extLst>
              <a:ext uri="{FF2B5EF4-FFF2-40B4-BE49-F238E27FC236}">
                <a16:creationId xmlns:a16="http://schemas.microsoft.com/office/drawing/2014/main" xmlns="" id="{44A1B66C-63D4-FF47-BB3F-F72B8745EDE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82" y="1625304"/>
            <a:ext cx="1124870" cy="1227681"/>
          </a:xfrm>
          <a:prstGeom prst="rect">
            <a:avLst/>
          </a:prstGeom>
        </p:spPr>
      </p:pic>
      <p:pic>
        <p:nvPicPr>
          <p:cNvPr id="23" name="Picture 15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3BF5C1B0-171B-254C-880F-F134D3C413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55" y="2695589"/>
            <a:ext cx="1226668" cy="1260312"/>
          </a:xfrm>
          <a:prstGeom prst="rect">
            <a:avLst/>
          </a:prstGeom>
        </p:spPr>
      </p:pic>
      <p:pic>
        <p:nvPicPr>
          <p:cNvPr id="24" name="Picture 17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ADC8D0C5-F37E-E546-A1E3-48662D3FAF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964"/>
          <a:stretch/>
        </p:blipFill>
        <p:spPr>
          <a:xfrm>
            <a:off x="8913986" y="1614674"/>
            <a:ext cx="2006549" cy="117409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9336" y="-32657"/>
            <a:ext cx="5220072" cy="428628"/>
          </a:xfrm>
        </p:spPr>
        <p:txBody>
          <a:bodyPr>
            <a:noAutofit/>
          </a:bodyPr>
          <a:lstStyle/>
          <a:p>
            <a:r>
              <a:rPr lang="cs-CZ" sz="3500" dirty="0">
                <a:cs typeface="Bodoni Std"/>
              </a:rPr>
              <a:t>Technologie</a:t>
            </a:r>
            <a:endParaRPr lang="en-GB" sz="3500" dirty="0">
              <a:cs typeface="Bodoni Std"/>
            </a:endParaRPr>
          </a:p>
        </p:txBody>
      </p:sp>
    </p:spTree>
    <p:extLst>
      <p:ext uri="{BB962C8B-B14F-4D97-AF65-F5344CB8AC3E}">
        <p14:creationId xmlns:p14="http://schemas.microsoft.com/office/powerpoint/2010/main" val="342227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57;p204"/>
          <p:cNvSpPr txBox="1"/>
          <p:nvPr/>
        </p:nvSpPr>
        <p:spPr>
          <a:xfrm>
            <a:off x="173849" y="16875"/>
            <a:ext cx="11664800" cy="54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3200" baseline="0">
                <a:latin typeface="DeLonghi Sans Med" panose="02000603000000020004" pitchFamily="2" charset="0"/>
                <a:ea typeface="+mj-ea"/>
                <a:cs typeface="Bodoni Std"/>
              </a:defRPr>
            </a:lvl1pPr>
          </a:lstStyle>
          <a:p>
            <a:r>
              <a:rPr lang="en-AU" dirty="0">
                <a:sym typeface="Arial"/>
              </a:rPr>
              <a:t>Technologie</a:t>
            </a:r>
            <a:r>
              <a:rPr lang="cs-CZ" dirty="0">
                <a:sym typeface="Arial"/>
              </a:rPr>
              <a:t> a výhody</a:t>
            </a:r>
            <a:endParaRPr lang="en-AU" dirty="0">
              <a:sym typeface="Arial"/>
            </a:endParaRPr>
          </a:p>
        </p:txBody>
      </p:sp>
      <p:pic>
        <p:nvPicPr>
          <p:cNvPr id="38" name="Picture 2" descr="Image result for grinding coffe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96" y="3142874"/>
            <a:ext cx="1800000" cy="315758"/>
          </a:xfrm>
          <a:prstGeom prst="rect">
            <a:avLst/>
          </a:prstGeom>
          <a:noFill/>
        </p:spPr>
      </p:pic>
      <p:pic>
        <p:nvPicPr>
          <p:cNvPr id="39" name="Immagine 38" descr="active temperatur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29" y="3142874"/>
            <a:ext cx="1773967" cy="252000"/>
          </a:xfrm>
          <a:prstGeom prst="rect">
            <a:avLst/>
          </a:prstGeom>
        </p:spPr>
      </p:pic>
      <p:pic>
        <p:nvPicPr>
          <p:cNvPr id="41" name="Immagine 40" descr="smart tampin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96" y="3142874"/>
            <a:ext cx="1800000" cy="313754"/>
          </a:xfrm>
          <a:prstGeom prst="rect">
            <a:avLst/>
          </a:prstGeom>
        </p:spPr>
      </p:pic>
      <p:sp>
        <p:nvSpPr>
          <p:cNvPr id="42" name="Content Placeholder 3">
            <a:extLst>
              <a:ext uri="{FF2B5EF4-FFF2-40B4-BE49-F238E27FC236}">
                <a16:creationId xmlns:a16="http://schemas.microsoft.com/office/drawing/2014/main" xmlns="" id="{822C4DDA-376F-DE46-91A3-471344FCFE4A}"/>
              </a:ext>
            </a:extLst>
          </p:cNvPr>
          <p:cNvSpPr txBox="1">
            <a:spLocks/>
          </p:cNvSpPr>
          <p:nvPr/>
        </p:nvSpPr>
        <p:spPr>
          <a:xfrm>
            <a:off x="443616" y="3703935"/>
            <a:ext cx="1938620" cy="18369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Pokročilý mlýnek je vybaven dvěma senzory, které dodávají konzistentní dávku kávy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Nastavení mletí pro </a:t>
            </a: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použití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 různých druhů kávových zrn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xmlns="" id="{E5EDC12C-CA50-444A-A88B-3E21CC34DF67}"/>
              </a:ext>
            </a:extLst>
          </p:cNvPr>
          <p:cNvSpPr txBox="1">
            <a:spLocks/>
          </p:cNvSpPr>
          <p:nvPr/>
        </p:nvSpPr>
        <p:spPr>
          <a:xfrm>
            <a:off x="2709160" y="3703935"/>
            <a:ext cx="1938620" cy="18369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Umění pěchování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 se stává chytrým: stačí aktivovat páku a utlačit dávku správným tlakem, bez chyb a nepořádku.  Všechno se děje uvnitř stroje.</a:t>
            </a:r>
          </a:p>
        </p:txBody>
      </p:sp>
      <p:cxnSp>
        <p:nvCxnSpPr>
          <p:cNvPr id="44" name="Connettore 1 41"/>
          <p:cNvCxnSpPr/>
          <p:nvPr/>
        </p:nvCxnSpPr>
        <p:spPr>
          <a:xfrm>
            <a:off x="2658645" y="818578"/>
            <a:ext cx="0" cy="4190033"/>
          </a:xfrm>
          <a:prstGeom prst="line">
            <a:avLst/>
          </a:prstGeom>
          <a:noFill/>
          <a:ln w="317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cxnSp>
      <p:cxnSp>
        <p:nvCxnSpPr>
          <p:cNvPr id="45" name="Connettore 1 43"/>
          <p:cNvCxnSpPr/>
          <p:nvPr/>
        </p:nvCxnSpPr>
        <p:spPr>
          <a:xfrm>
            <a:off x="2567608" y="775034"/>
            <a:ext cx="0" cy="4813077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46" name="Connettore 1 48"/>
          <p:cNvCxnSpPr/>
          <p:nvPr/>
        </p:nvCxnSpPr>
        <p:spPr>
          <a:xfrm>
            <a:off x="7014849" y="775034"/>
            <a:ext cx="17255" cy="4813077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47" name="Connettore 1 49"/>
          <p:cNvCxnSpPr/>
          <p:nvPr/>
        </p:nvCxnSpPr>
        <p:spPr>
          <a:xfrm>
            <a:off x="4799856" y="775034"/>
            <a:ext cx="0" cy="4813077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cxnSp>
        <p:nvCxnSpPr>
          <p:cNvPr id="48" name="Connettore 1 48"/>
          <p:cNvCxnSpPr/>
          <p:nvPr/>
        </p:nvCxnSpPr>
        <p:spPr>
          <a:xfrm>
            <a:off x="9391113" y="775034"/>
            <a:ext cx="17255" cy="4813077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</p:cxnSp>
      <p:pic>
        <p:nvPicPr>
          <p:cNvPr id="49" name="Immagin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1" y="3069965"/>
            <a:ext cx="2237483" cy="344229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19" y="3035298"/>
            <a:ext cx="1728000" cy="328952"/>
          </a:xfrm>
          <a:prstGeom prst="rect">
            <a:avLst/>
          </a:prstGeom>
        </p:spPr>
      </p:pic>
      <p:sp>
        <p:nvSpPr>
          <p:cNvPr id="51" name="Content Placeholder 3">
            <a:extLst>
              <a:ext uri="{FF2B5EF4-FFF2-40B4-BE49-F238E27FC236}">
                <a16:creationId xmlns:a16="http://schemas.microsoft.com/office/drawing/2014/main" xmlns="" id="{822C4DDA-376F-DE46-91A3-471344FCFE4A}"/>
              </a:ext>
            </a:extLst>
          </p:cNvPr>
          <p:cNvSpPr txBox="1">
            <a:spLocks/>
          </p:cNvSpPr>
          <p:nvPr/>
        </p:nvSpPr>
        <p:spPr>
          <a:xfrm>
            <a:off x="7251513" y="3686475"/>
            <a:ext cx="1938620" cy="18369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</a:rPr>
              <a:t>Předspaření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</a:rPr>
              <a:t>je dynamick</a:t>
            </a: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</a:rPr>
              <a:t>é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</a:rPr>
              <a:t>, proto její délka je přizpůsobena hustotě dávky kávy</a:t>
            </a: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</a:rPr>
              <a:t>,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</a:rPr>
              <a:t>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A57851"/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</a:rPr>
              <a:t>aby byl celý povrch rovnoměrně a jemně mokrý.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</a:rPr>
              <a:t>To přispívá k dosažení dokonalé extrakce.</a:t>
            </a:r>
            <a:r>
              <a:rPr kumimoji="0" lang="it-IT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</a:rPr>
              <a:t> </a:t>
            </a:r>
          </a:p>
        </p:txBody>
      </p: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xmlns="" id="{822C4DDA-376F-DE46-91A3-471344FCFE4A}"/>
              </a:ext>
            </a:extLst>
          </p:cNvPr>
          <p:cNvSpPr txBox="1">
            <a:spLocks/>
          </p:cNvSpPr>
          <p:nvPr/>
        </p:nvSpPr>
        <p:spPr>
          <a:xfrm>
            <a:off x="4902211" y="3686475"/>
            <a:ext cx="2010283" cy="246136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Vysoce výkonný Thermoblock s regulovaným teplotním systémem, který zajišťuje ideální teplotní stabilitu pro přípravu kávy.</a:t>
            </a:r>
            <a:endParaRPr kumimoji="0" lang="cs-CZ" sz="140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DeLonghi Sans Light" panose="02000503000000020004" pitchFamily="2" charset="0"/>
              <a:ea typeface="Futura Medium" charset="0"/>
              <a:cs typeface="Futura Medium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</a:rPr>
              <a:t>Teplotní profily přinášejí plnou chuť </a:t>
            </a: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</a:rPr>
              <a:t>kávových zrn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DeLonghi Sans Light" panose="02000503000000020004" pitchFamily="2" charset="0"/>
              <a:ea typeface="Futura Medium" charset="0"/>
              <a:cs typeface="Futura Medium" charset="0"/>
            </a:endParaRP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xmlns="" id="{822C4DDA-376F-DE46-91A3-471344FCFE4A}"/>
              </a:ext>
            </a:extLst>
          </p:cNvPr>
          <p:cNvSpPr txBox="1">
            <a:spLocks/>
          </p:cNvSpPr>
          <p:nvPr/>
        </p:nvSpPr>
        <p:spPr>
          <a:xfrm>
            <a:off x="9529894" y="4443236"/>
            <a:ext cx="2470776" cy="78596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Jako zkušený barista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, </a:t>
            </a: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můžeš </a:t>
            </a: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srgbClr val="A57851"/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ručně kontrolovat texturu mléčné pěny </a:t>
            </a: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za použití trysky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 LatteArt. </a:t>
            </a:r>
          </a:p>
        </p:txBody>
      </p:sp>
      <p:pic>
        <p:nvPicPr>
          <p:cNvPr id="54" name="Picture 13" descr="A picture containing game, light, table&#10;&#10;Description automatically generated">
            <a:extLst>
              <a:ext uri="{FF2B5EF4-FFF2-40B4-BE49-F238E27FC236}">
                <a16:creationId xmlns:a16="http://schemas.microsoft.com/office/drawing/2014/main" xmlns="" id="{44A1B66C-63D4-FF47-BB3F-F72B8745EDE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8" y="1167526"/>
            <a:ext cx="1425684" cy="1555988"/>
          </a:xfrm>
          <a:prstGeom prst="rect">
            <a:avLst/>
          </a:prstGeom>
        </p:spPr>
      </p:pic>
      <p:pic>
        <p:nvPicPr>
          <p:cNvPr id="55" name="Picture 15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3BF5C1B0-171B-254C-880F-F134D3C413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34" y="764704"/>
            <a:ext cx="1906521" cy="1958810"/>
          </a:xfrm>
          <a:prstGeom prst="rect">
            <a:avLst/>
          </a:prstGeom>
        </p:spPr>
      </p:pic>
      <p:pic>
        <p:nvPicPr>
          <p:cNvPr id="56" name="Picture 17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ADC8D0C5-F37E-E546-A1E3-48662D3FAF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88" y="1330527"/>
            <a:ext cx="1906520" cy="1467157"/>
          </a:xfrm>
          <a:prstGeom prst="rect">
            <a:avLst/>
          </a:prstGeom>
        </p:spPr>
      </p:pic>
      <p:pic>
        <p:nvPicPr>
          <p:cNvPr id="57" name="Picture 19" descr="A picture containing sitting, small, blue&#10;&#10;Description automatically generated">
            <a:extLst>
              <a:ext uri="{FF2B5EF4-FFF2-40B4-BE49-F238E27FC236}">
                <a16:creationId xmlns:a16="http://schemas.microsoft.com/office/drawing/2014/main" xmlns="" id="{F9465AEF-18D7-304A-868E-78A1BE3C4B4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28" y="1063095"/>
            <a:ext cx="1546967" cy="1764850"/>
          </a:xfrm>
          <a:prstGeom prst="rect">
            <a:avLst/>
          </a:prstGeom>
        </p:spPr>
      </p:pic>
      <p:sp>
        <p:nvSpPr>
          <p:cNvPr id="58" name="Content Placeholder 3">
            <a:extLst>
              <a:ext uri="{FF2B5EF4-FFF2-40B4-BE49-F238E27FC236}">
                <a16:creationId xmlns:a16="http://schemas.microsoft.com/office/drawing/2014/main" xmlns="" id="{822C4DDA-376F-DE46-91A3-471344FCFE4A}"/>
              </a:ext>
            </a:extLst>
          </p:cNvPr>
          <p:cNvSpPr txBox="1">
            <a:spLocks/>
          </p:cNvSpPr>
          <p:nvPr/>
        </p:nvSpPr>
        <p:spPr>
          <a:xfrm>
            <a:off x="9529894" y="3648916"/>
            <a:ext cx="2313492" cy="504099"/>
          </a:xfrm>
          <a:prstGeom prst="rect">
            <a:avLst/>
          </a:prstGeom>
          <a:solidFill>
            <a:schemeClr val="bg1"/>
          </a:solidFill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Speciální systém ohřevu pro přípravu mléka zajišťuje </a:t>
            </a: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srgbClr val="A57851"/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vysoký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A57851"/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parní </a:t>
            </a:r>
            <a:r>
              <a:rPr kumimoji="0" lang="cs-CZ" sz="1400" u="none" strike="noStrike" kern="1200" cap="none" spc="0" normalizeH="0" baseline="0" noProof="0" dirty="0">
                <a:ln>
                  <a:noFill/>
                </a:ln>
                <a:solidFill>
                  <a:srgbClr val="A57851"/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výstup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A57851"/>
                </a:solidFill>
                <a:effectLst/>
                <a:uLnTx/>
                <a:uFillTx/>
                <a:latin typeface="DeLonghi Sans Light" panose="02000503000000020004" pitchFamily="2" charset="0"/>
                <a:ea typeface="Futura Medium" charset="0"/>
                <a:cs typeface="Futura Medium" charset="0"/>
                <a:sym typeface="Arial"/>
              </a:rPr>
              <a:t>.</a:t>
            </a:r>
          </a:p>
        </p:txBody>
      </p:sp>
      <p:pic>
        <p:nvPicPr>
          <p:cNvPr id="59" name="Immagine 5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19" y="1431475"/>
            <a:ext cx="1701710" cy="12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0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336" y="-32658"/>
            <a:ext cx="525658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Bean Adapt Technology</a:t>
            </a:r>
          </a:p>
        </p:txBody>
      </p:sp>
      <p:cxnSp>
        <p:nvCxnSpPr>
          <p:cNvPr id="7" name="Connettore diritto 4"/>
          <p:cNvCxnSpPr>
            <a:endCxn id="11" idx="2"/>
          </p:cNvCxnSpPr>
          <p:nvPr/>
        </p:nvCxnSpPr>
        <p:spPr>
          <a:xfrm>
            <a:off x="3386600" y="2561171"/>
            <a:ext cx="5344577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149F174D-89E1-493A-B161-5904913D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18300" y="1883879"/>
            <a:ext cx="1554972" cy="1432320"/>
          </a:xfrm>
          <a:prstGeom prst="ellipse">
            <a:avLst/>
          </a:prstGeom>
          <a:ln w="38100">
            <a:solidFill>
              <a:srgbClr val="996633"/>
            </a:solidFill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66D5A9B-B979-4E0B-A88C-A1BC179FDECE}"/>
              </a:ext>
            </a:extLst>
          </p:cNvPr>
          <p:cNvSpPr/>
          <p:nvPr/>
        </p:nvSpPr>
        <p:spPr>
          <a:xfrm>
            <a:off x="1976265" y="1152533"/>
            <a:ext cx="1203719" cy="40010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onghi Sans Bold" panose="02000503000000020004"/>
                <a:sym typeface="Helvetica"/>
              </a:rPr>
              <a:t>Výběr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onghi Sans Bold" panose="02000503000000020004"/>
                <a:sym typeface="Helvetica"/>
              </a:rPr>
              <a:t>zrn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onghi Sans Bold" panose="02000503000000020004"/>
              <a:sym typeface="Helvetica"/>
            </a:endParaRPr>
          </a:p>
        </p:txBody>
      </p:sp>
      <p:pic>
        <p:nvPicPr>
          <p:cNvPr id="11" name="Picture 4" descr="Related image">
            <a:extLst>
              <a:ext uri="{FF2B5EF4-FFF2-40B4-BE49-F238E27FC236}">
                <a16:creationId xmlns:a16="http://schemas.microsoft.com/office/drawing/2014/main" xmlns="" id="{F1DD8F6A-DF0E-4DD2-874A-1D9A02235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1177" y="1855949"/>
            <a:ext cx="1487078" cy="1410444"/>
          </a:xfrm>
          <a:prstGeom prst="ellipse">
            <a:avLst/>
          </a:prstGeom>
          <a:noFill/>
          <a:ln w="38100">
            <a:solidFill>
              <a:srgbClr val="9966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23F022C0-0C9A-412B-AFC0-5261C38CF422}"/>
              </a:ext>
            </a:extLst>
          </p:cNvPr>
          <p:cNvSpPr/>
          <p:nvPr/>
        </p:nvSpPr>
        <p:spPr>
          <a:xfrm>
            <a:off x="8812995" y="1160572"/>
            <a:ext cx="1236100" cy="40010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onghi Sans Bold" panose="02000503000000020004"/>
                <a:sym typeface="Helvetica"/>
              </a:rPr>
              <a:t>Chuť kávy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onghi Sans Bold" panose="02000503000000020004"/>
              <a:sym typeface="Helvetica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E66D5A9B-B979-4E0B-A88C-A1BC179FDECE}"/>
              </a:ext>
            </a:extLst>
          </p:cNvPr>
          <p:cNvSpPr/>
          <p:nvPr/>
        </p:nvSpPr>
        <p:spPr>
          <a:xfrm>
            <a:off x="5762172" y="1162018"/>
            <a:ext cx="686463" cy="40010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Longhi Sans Bold" panose="02000503000000020004"/>
                <a:sym typeface="Helvetica"/>
              </a:rPr>
              <a:t>Stroj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Longhi Sans Bold" panose="02000503000000020004"/>
              <a:sym typeface="Helvetica"/>
            </a:endParaRPr>
          </a:p>
        </p:txBody>
      </p:sp>
      <p:pic>
        <p:nvPicPr>
          <p:cNvPr id="15" name="Immagine 3"/>
          <p:cNvPicPr>
            <a:picLocks noChangeAspect="1"/>
          </p:cNvPicPr>
          <p:nvPr/>
        </p:nvPicPr>
        <p:blipFill rotWithShape="1">
          <a:blip r:embed="rId4"/>
          <a:srcRect l="12414" t="21243" r="11559" b="11406"/>
          <a:stretch/>
        </p:blipFill>
        <p:spPr>
          <a:xfrm>
            <a:off x="5422196" y="1598292"/>
            <a:ext cx="1717907" cy="1717907"/>
          </a:xfrm>
          <a:prstGeom prst="rect">
            <a:avLst/>
          </a:prstGeom>
        </p:spPr>
      </p:pic>
      <p:sp>
        <p:nvSpPr>
          <p:cNvPr id="16" name="CasellaDiTesto 65"/>
          <p:cNvSpPr txBox="1"/>
          <p:nvPr/>
        </p:nvSpPr>
        <p:spPr>
          <a:xfrm>
            <a:off x="668800" y="3861048"/>
            <a:ext cx="10873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Med" panose="02000603000000020004"/>
                <a:sym typeface="Helvetica"/>
              </a:rPr>
              <a:t>Pro získání dokonalého zážitku z kávy vyžaduje každá odrůda zrn zvláštní nastavení a mělo by se s ní zacházet odlišně.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DeLonghi Sans Med" panose="02000603000000020004"/>
              <a:sym typeface="Helvetica"/>
            </a:endParaRP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DeLonghi Sans Med" panose="02000603000000020004"/>
                <a:sym typeface="Helvetica"/>
              </a:rPr>
              <a:t>Předtím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DeLonghi Sans Med" panose="02000603000000020004"/>
                <a:sym typeface="Helvetica"/>
              </a:rPr>
              <a:t> 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Med" panose="02000603000000020004"/>
                <a:sym typeface="Helvetica"/>
              </a:rPr>
              <a:t>bylo nastavení stroje nezávislé na typech </a:t>
            </a:r>
            <a:r>
              <a:rPr kumimoji="0" lang="cs-CZ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Med" panose="02000603000000020004"/>
                <a:sym typeface="Helvetica"/>
              </a:rPr>
              <a:t>použitých zrn</a:t>
            </a: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Longhi Sans Med" panose="02000603000000020004"/>
              <a:sym typeface="Helvetica"/>
            </a:endParaRP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DeLonghi Sans Med" panose="02000603000000020004"/>
                <a:sym typeface="Helvetica"/>
              </a:rPr>
              <a:t>Nyní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Med" panose="02000603000000020004"/>
                <a:sym typeface="Helvetica"/>
              </a:rPr>
              <a:t> </a:t>
            </a:r>
            <a:r>
              <a:rPr kumimoji="0" lang="cs-CZ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Med" panose="02000603000000020004"/>
                <a:sym typeface="Helvetica"/>
              </a:rPr>
              <a:t>s</a:t>
            </a:r>
            <a:r>
              <a:rPr kumimoji="0" lang="en-GB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Med" panose="02000603000000020004"/>
                <a:sym typeface="Helvetica"/>
              </a:rPr>
              <a:t> 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Med" panose="02000603000000020004"/>
                <a:sym typeface="Helvetica"/>
              </a:rPr>
              <a:t>Bean Adapt Technology </a:t>
            </a:r>
            <a:r>
              <a:rPr kumimoji="0" lang="en-GB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Med" panose="02000603000000020004"/>
                <a:sym typeface="Helvetica"/>
              </a:rPr>
              <a:t>všechna nastavení stroje byla vyvinuta s ohledem na specifické vlastnosti a chování kávových zrn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Longhi Sans Med" panose="02000603000000020004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4038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392" y="-71770"/>
            <a:ext cx="525658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Bean Adapt Technology</a:t>
            </a:r>
          </a:p>
        </p:txBody>
      </p:sp>
      <p:sp>
        <p:nvSpPr>
          <p:cNvPr id="14" name="Titolo 2"/>
          <p:cNvSpPr txBox="1">
            <a:spLocks/>
          </p:cNvSpPr>
          <p:nvPr/>
        </p:nvSpPr>
        <p:spPr>
          <a:xfrm>
            <a:off x="213048" y="-71770"/>
            <a:ext cx="504056" cy="70754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Futura Md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defRPr/>
            </a:pPr>
            <a:r>
              <a:rPr lang="it-IT" sz="4000" b="1" dirty="0">
                <a:solidFill>
                  <a:srgbClr val="A57851"/>
                </a:solidFill>
                <a:latin typeface="DeLonghi Sans Black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1A68B8-5B0C-455C-BE98-F1B67CCEC9E4}"/>
              </a:ext>
            </a:extLst>
          </p:cNvPr>
          <p:cNvSpPr txBox="1"/>
          <p:nvPr/>
        </p:nvSpPr>
        <p:spPr>
          <a:xfrm>
            <a:off x="4943872" y="1844824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Light" panose="02000503000000020004"/>
              </a:rPr>
              <a:t>Bean Adapt 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Light" panose="02000503000000020004"/>
              </a:rPr>
              <a:t>je nejvyšší inovace společnosti De’Longhi.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Longhi Sans Light" panose="020005030000000200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Longhi Sans Light" panose="020005030000000200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Light" panose="02000503000000020004"/>
              </a:rPr>
              <a:t>Bean Adapt Technology je proces, který začíná rozpoznáním kávových zrn uživatelem a končí dokonalým šálkem kávy.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Longhi Sans Light" panose="020005030000000200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Light" panose="02000503000000020004"/>
              </a:rPr>
              <a:t>Upravuje specifické parametry mletí, dávkování a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Light" panose="02000503000000020004"/>
              </a:rPr>
              <a:t>teploty</a:t>
            </a:r>
            <a:r>
              <a:rPr lang="cs-CZ" sz="2000" dirty="0">
                <a:solidFill>
                  <a:srgbClr val="000000"/>
                </a:solidFill>
                <a:latin typeface="DeLonghi Sans Light" panose="02000503000000020004"/>
              </a:rPr>
              <a:t> pro </a:t>
            </a:r>
            <a:r>
              <a:rPr lang="cs-CZ" sz="2000" b="1" dirty="0">
                <a:solidFill>
                  <a:srgbClr val="A57851"/>
                </a:solidFill>
                <a:latin typeface="DeLonghi Sans Light" panose="02000503000000020004"/>
              </a:rPr>
              <a:t>optimální extrakci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7851"/>
              </a:solidFill>
              <a:effectLst/>
              <a:uLnTx/>
              <a:uFillTx/>
              <a:latin typeface="DeLonghi Sans Light" panose="020005030000000200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Light" panose="02000503000000020004"/>
              </a:rPr>
              <a:t>kter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Light" panose="02000503000000020004"/>
              </a:rPr>
              <a:t>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Light" panose="02000503000000020004"/>
              </a:rPr>
              <a:t> umožňuje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Light" panose="02000503000000020004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Light" panose="02000503000000020004"/>
              </a:rPr>
              <a:t>ochutnat tu nejaromatičtější a nejbohatší kávu.</a:t>
            </a:r>
          </a:p>
          <a:p>
            <a:pPr marL="0" marR="0" lvl="0" indent="0" algn="ctr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onghi Sans Light" panose="02000503000000020004"/>
                <a:sym typeface="Helvetica"/>
              </a:rPr>
              <a:t> </a:t>
            </a:r>
          </a:p>
        </p:txBody>
      </p:sp>
      <p:pic>
        <p:nvPicPr>
          <p:cNvPr id="18" name="Picture 2" descr="C:\Users\PRMCC125\Desktop\Bean_Adapt_Technology_logo_orizz.png">
            <a:extLst>
              <a:ext uri="{FF2B5EF4-FFF2-40B4-BE49-F238E27FC236}">
                <a16:creationId xmlns:a16="http://schemas.microsoft.com/office/drawing/2014/main" xmlns="" id="{DED07986-5E66-4279-ACC1-E6A9F61E7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5128" y="764704"/>
            <a:ext cx="3156241" cy="720080"/>
          </a:xfrm>
          <a:prstGeom prst="rect">
            <a:avLst/>
          </a:prstGeom>
          <a:noFill/>
        </p:spPr>
      </p:pic>
      <p:pic>
        <p:nvPicPr>
          <p:cNvPr id="19" name="Picture 3" descr="A picture containing indoor, table, food, sitting&#10;&#10;Description automatically generated">
            <a:extLst>
              <a:ext uri="{FF2B5EF4-FFF2-40B4-BE49-F238E27FC236}">
                <a16:creationId xmlns:a16="http://schemas.microsoft.com/office/drawing/2014/main" xmlns="" id="{97B620BF-4FA3-9C4A-8CE1-6664B5F8E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844824"/>
            <a:ext cx="4032448" cy="2524481"/>
          </a:xfrm>
          <a:prstGeom prst="rect">
            <a:avLst/>
          </a:prstGeom>
        </p:spPr>
      </p:pic>
      <p:sp>
        <p:nvSpPr>
          <p:cNvPr id="20" name="TextBox 20">
            <a:extLst>
              <a:ext uri="{FF2B5EF4-FFF2-40B4-BE49-F238E27FC236}">
                <a16:creationId xmlns:a16="http://schemas.microsoft.com/office/drawing/2014/main" xmlns="" id="{7EA00EB1-E986-4F41-8CC0-FF916096C99F}"/>
              </a:ext>
            </a:extLst>
          </p:cNvPr>
          <p:cNvSpPr txBox="1"/>
          <p:nvPr/>
        </p:nvSpPr>
        <p:spPr>
          <a:xfrm>
            <a:off x="465076" y="4509120"/>
            <a:ext cx="4349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A57851"/>
                </a:solidFill>
                <a:effectLst/>
                <a:uLnTx/>
                <a:uFillTx/>
                <a:latin typeface="DeLonghi Sans Light" panose="02000503000000020004"/>
              </a:rPr>
              <a:t>Kontroluje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7851"/>
                </a:solidFill>
                <a:effectLst/>
                <a:uLnTx/>
                <a:uFillTx/>
                <a:latin typeface="DeLonghi Sans Light" panose="02000503000000020004"/>
              </a:rPr>
              <a:t> mletí, dávku a teplotu, abyste získali nejlepší chuť a extrakci z kávových zrn.</a:t>
            </a:r>
          </a:p>
        </p:txBody>
      </p:sp>
    </p:spTree>
    <p:extLst>
      <p:ext uri="{BB962C8B-B14F-4D97-AF65-F5344CB8AC3E}">
        <p14:creationId xmlns:p14="http://schemas.microsoft.com/office/powerpoint/2010/main" val="26454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408" y="-45197"/>
            <a:ext cx="701486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Sensor Grinding Technology</a:t>
            </a:r>
          </a:p>
        </p:txBody>
      </p:sp>
      <p:sp>
        <p:nvSpPr>
          <p:cNvPr id="14" name="Titolo 2"/>
          <p:cNvSpPr txBox="1">
            <a:spLocks/>
          </p:cNvSpPr>
          <p:nvPr/>
        </p:nvSpPr>
        <p:spPr>
          <a:xfrm>
            <a:off x="263352" y="-45197"/>
            <a:ext cx="504056" cy="7075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Futura Md BT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noProof="0" dirty="0">
                <a:solidFill>
                  <a:srgbClr val="A57851"/>
                </a:solidFill>
                <a:latin typeface="DeLonghi Sans Black"/>
              </a:rPr>
              <a:t>2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A57851"/>
              </a:solidFill>
              <a:effectLst/>
              <a:uLnTx/>
              <a:uFillTx/>
              <a:latin typeface="DeLonghi Sans Black"/>
            </a:endParaRPr>
          </a:p>
        </p:txBody>
      </p:sp>
      <p:sp>
        <p:nvSpPr>
          <p:cNvPr id="4" name="Rettangolo 36"/>
          <p:cNvSpPr/>
          <p:nvPr/>
        </p:nvSpPr>
        <p:spPr>
          <a:xfrm>
            <a:off x="4151785" y="1500504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2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SENSORY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 – 8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DeLonghi Sans Light" panose="02000503000000020004"/>
              </a:rPr>
              <a:t>NASTAVENÍ</a:t>
            </a:r>
            <a:endParaRPr lang="it-IT" b="1" dirty="0">
              <a:solidFill>
                <a:schemeClr val="accent6">
                  <a:lumMod val="50000"/>
                </a:schemeClr>
              </a:solidFill>
              <a:latin typeface="DeLonghi Sans Light" panose="02000503000000020004"/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prstClr val="black"/>
                </a:solidFill>
                <a:latin typeface="DeLonghi Sans Light" panose="02000503000000020004"/>
              </a:rPr>
              <a:t>1. Grinder Sensor </a:t>
            </a:r>
            <a:r>
              <a:rPr lang="cs-CZ" dirty="0">
                <a:solidFill>
                  <a:prstClr val="black"/>
                </a:solidFill>
                <a:latin typeface="DeLonghi Sans Light" panose="02000503000000020004"/>
              </a:rPr>
              <a:t>zajišťuje, aby mlýnek vždy namlel</a:t>
            </a:r>
            <a:r>
              <a:rPr lang="it-IT" dirty="0">
                <a:solidFill>
                  <a:prstClr val="black"/>
                </a:solidFill>
                <a:latin typeface="DeLonghi Sans Light" panose="02000503000000020004"/>
              </a:rPr>
              <a:t> </a:t>
            </a:r>
            <a:r>
              <a:rPr lang="pt-BR" b="1" dirty="0">
                <a:solidFill>
                  <a:prstClr val="black"/>
                </a:solidFill>
                <a:latin typeface="DeLonghi Sans Light" panose="02000503000000020004"/>
              </a:rPr>
              <a:t>konzistentní dávk</a:t>
            </a:r>
            <a:r>
              <a:rPr lang="cs-CZ" b="1" dirty="0">
                <a:solidFill>
                  <a:prstClr val="black"/>
                </a:solidFill>
                <a:latin typeface="DeLonghi Sans Light" panose="02000503000000020004"/>
              </a:rPr>
              <a:t>u</a:t>
            </a:r>
            <a:r>
              <a:rPr lang="pt-BR" b="1" dirty="0">
                <a:solidFill>
                  <a:prstClr val="black"/>
                </a:solidFill>
                <a:latin typeface="DeLonghi Sans Light" panose="02000503000000020004"/>
              </a:rPr>
              <a:t> podle </a:t>
            </a:r>
            <a:r>
              <a:rPr lang="cs-CZ" b="1" dirty="0">
                <a:solidFill>
                  <a:prstClr val="black"/>
                </a:solidFill>
                <a:latin typeface="DeLonghi Sans Light" panose="02000503000000020004"/>
              </a:rPr>
              <a:t>nastavení porce</a:t>
            </a:r>
            <a:r>
              <a:rPr lang="it-IT" b="1" dirty="0">
                <a:solidFill>
                  <a:prstClr val="black"/>
                </a:solidFill>
                <a:latin typeface="DeLonghi Sans Light" panose="02000503000000020004"/>
              </a:rPr>
              <a:t>.  </a:t>
            </a:r>
            <a:r>
              <a:rPr lang="cs-CZ" b="1" dirty="0">
                <a:solidFill>
                  <a:prstClr val="black"/>
                </a:solidFill>
                <a:latin typeface="DeLonghi Sans Light" panose="02000503000000020004"/>
              </a:rPr>
              <a:t>První sensor měří </a:t>
            </a:r>
            <a:r>
              <a:rPr lang="it-IT" dirty="0">
                <a:solidFill>
                  <a:prstClr val="black"/>
                </a:solidFill>
                <a:latin typeface="DeLonghi Sans Light" panose="02000503000000020004"/>
              </a:rPr>
              <a:t>polohu mlýnku a nastavení načasování mletí, aby se dosáhlo správného dávkování.</a:t>
            </a:r>
          </a:p>
          <a:p>
            <a:pPr algn="l">
              <a:lnSpc>
                <a:spcPct val="150000"/>
              </a:lnSpc>
            </a:pPr>
            <a:r>
              <a:rPr lang="it-IT" b="1" dirty="0">
                <a:solidFill>
                  <a:prstClr val="black"/>
                </a:solidFill>
                <a:latin typeface="DeLonghi Sans Light" panose="02000503000000020004"/>
              </a:rPr>
              <a:t>2. </a:t>
            </a:r>
            <a:r>
              <a:rPr lang="cs-CZ" b="1" dirty="0">
                <a:solidFill>
                  <a:prstClr val="black"/>
                </a:solidFill>
                <a:latin typeface="DeLonghi Sans Light" panose="02000503000000020004"/>
              </a:rPr>
              <a:t>Druhý sensor </a:t>
            </a:r>
            <a:r>
              <a:rPr lang="it-IT" dirty="0">
                <a:solidFill>
                  <a:prstClr val="black"/>
                </a:solidFill>
                <a:latin typeface="DeLonghi Sans Light" panose="02000503000000020004"/>
              </a:rPr>
              <a:t>upozorní, když se nádoba na zrnkovou kávu blíží prázdné, aby se zabránilo zbytečným cyklům </a:t>
            </a:r>
            <a:r>
              <a:rPr lang="cs-CZ" dirty="0">
                <a:solidFill>
                  <a:prstClr val="black"/>
                </a:solidFill>
                <a:latin typeface="DeLonghi Sans Light" panose="02000503000000020004"/>
              </a:rPr>
              <a:t>přípravy kávy</a:t>
            </a:r>
            <a:r>
              <a:rPr lang="it-IT" dirty="0">
                <a:solidFill>
                  <a:prstClr val="black"/>
                </a:solidFill>
                <a:latin typeface="DeLonghi Sans Light" panose="02000503000000020004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352" y="3734595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prstClr val="black"/>
                </a:solidFill>
                <a:latin typeface="DeLonghi Sans Light" panose="02000503000000020004"/>
              </a:rPr>
              <a:t>Ostatní značky mlýnků používají standardní regulaci mletí </a:t>
            </a:r>
            <a:r>
              <a:rPr lang="en-GB" b="1" i="1" dirty="0">
                <a:solidFill>
                  <a:prstClr val="black"/>
                </a:solidFill>
                <a:latin typeface="DeLonghi Sans Light" panose="02000503000000020004"/>
              </a:rPr>
              <a:t>založenou na čase</a:t>
            </a:r>
            <a:r>
              <a:rPr lang="en-GB" i="1" dirty="0">
                <a:solidFill>
                  <a:prstClr val="black"/>
                </a:solidFill>
                <a:latin typeface="DeLonghi Sans Light" panose="02000503000000020004"/>
              </a:rPr>
              <a:t>, která má vyšší míru chyb a nekonzistence dávkování.</a:t>
            </a:r>
          </a:p>
        </p:txBody>
      </p:sp>
      <p:pic>
        <p:nvPicPr>
          <p:cNvPr id="8" name="Picture 13" descr="A picture containing game, light, table&#10;&#10;Description automatically generated">
            <a:extLst>
              <a:ext uri="{FF2B5EF4-FFF2-40B4-BE49-F238E27FC236}">
                <a16:creationId xmlns:a16="http://schemas.microsoft.com/office/drawing/2014/main" xmlns="" id="{44A1B66C-63D4-FF47-BB3F-F72B8745E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36" y="1512825"/>
            <a:ext cx="2035710" cy="2221770"/>
          </a:xfrm>
          <a:prstGeom prst="rect">
            <a:avLst/>
          </a:prstGeom>
        </p:spPr>
      </p:pic>
      <p:pic>
        <p:nvPicPr>
          <p:cNvPr id="9" name="Picture 2" descr="Image result for grinding coffe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73838" y="837895"/>
            <a:ext cx="2489533" cy="436716"/>
          </a:xfrm>
          <a:prstGeom prst="rect">
            <a:avLst/>
          </a:prstGeom>
          <a:noFill/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 flipH="1">
            <a:off x="4151785" y="4524364"/>
            <a:ext cx="8040215" cy="1375117"/>
            <a:chOff x="0" y="1701"/>
            <a:chExt cx="7228" cy="2117"/>
          </a:xfrm>
          <a:solidFill>
            <a:srgbClr val="A57851"/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1701"/>
              <a:ext cx="7228" cy="2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16"/>
                </a:cxn>
                <a:cxn ang="0">
                  <a:pos x="6898" y="2116"/>
                </a:cxn>
                <a:cxn ang="0">
                  <a:pos x="6996" y="2113"/>
                </a:cxn>
                <a:cxn ang="0">
                  <a:pos x="7073" y="2104"/>
                </a:cxn>
                <a:cxn ang="0">
                  <a:pos x="7153" y="2075"/>
                </a:cxn>
                <a:cxn ang="0">
                  <a:pos x="7199" y="2018"/>
                </a:cxn>
                <a:cxn ang="0">
                  <a:pos x="7221" y="1925"/>
                </a:cxn>
                <a:cxn ang="0">
                  <a:pos x="7227" y="1838"/>
                </a:cxn>
                <a:cxn ang="0">
                  <a:pos x="7228" y="1727"/>
                </a:cxn>
                <a:cxn ang="0">
                  <a:pos x="7228" y="389"/>
                </a:cxn>
                <a:cxn ang="0">
                  <a:pos x="7227" y="278"/>
                </a:cxn>
                <a:cxn ang="0">
                  <a:pos x="7221" y="191"/>
                </a:cxn>
                <a:cxn ang="0">
                  <a:pos x="7209" y="124"/>
                </a:cxn>
                <a:cxn ang="0">
                  <a:pos x="7172" y="56"/>
                </a:cxn>
                <a:cxn ang="0">
                  <a:pos x="7104" y="19"/>
                </a:cxn>
                <a:cxn ang="0">
                  <a:pos x="7037" y="7"/>
                </a:cxn>
                <a:cxn ang="0">
                  <a:pos x="6950" y="1"/>
                </a:cxn>
                <a:cxn ang="0">
                  <a:pos x="0" y="0"/>
                </a:cxn>
              </a:cxnLst>
              <a:rect l="0" t="0" r="r" b="b"/>
              <a:pathLst>
                <a:path w="7228" h="2117">
                  <a:moveTo>
                    <a:pt x="0" y="0"/>
                  </a:moveTo>
                  <a:lnTo>
                    <a:pt x="0" y="2116"/>
                  </a:lnTo>
                  <a:lnTo>
                    <a:pt x="6898" y="2116"/>
                  </a:lnTo>
                  <a:lnTo>
                    <a:pt x="6996" y="2113"/>
                  </a:lnTo>
                  <a:lnTo>
                    <a:pt x="7073" y="2104"/>
                  </a:lnTo>
                  <a:lnTo>
                    <a:pt x="7153" y="2075"/>
                  </a:lnTo>
                  <a:lnTo>
                    <a:pt x="7199" y="2018"/>
                  </a:lnTo>
                  <a:lnTo>
                    <a:pt x="7221" y="1925"/>
                  </a:lnTo>
                  <a:lnTo>
                    <a:pt x="7227" y="1838"/>
                  </a:lnTo>
                  <a:lnTo>
                    <a:pt x="7228" y="1727"/>
                  </a:lnTo>
                  <a:lnTo>
                    <a:pt x="7228" y="389"/>
                  </a:lnTo>
                  <a:lnTo>
                    <a:pt x="7227" y="278"/>
                  </a:lnTo>
                  <a:lnTo>
                    <a:pt x="7221" y="191"/>
                  </a:lnTo>
                  <a:lnTo>
                    <a:pt x="7209" y="124"/>
                  </a:lnTo>
                  <a:lnTo>
                    <a:pt x="7172" y="56"/>
                  </a:lnTo>
                  <a:lnTo>
                    <a:pt x="7104" y="19"/>
                  </a:lnTo>
                  <a:lnTo>
                    <a:pt x="7037" y="7"/>
                  </a:lnTo>
                  <a:lnTo>
                    <a:pt x="6950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" name="Rectangle 1"/>
          <p:cNvSpPr/>
          <p:nvPr/>
        </p:nvSpPr>
        <p:spPr>
          <a:xfrm>
            <a:off x="4799856" y="4750257"/>
            <a:ext cx="685208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solidFill>
                  <a:prstClr val="black"/>
                </a:solidFill>
                <a:latin typeface="DeLonghi Sans Light" panose="02000503000000020004"/>
              </a:rPr>
              <a:t>Technologie Sensor Grinding přináší konzistentnější a přesnější dávku</a:t>
            </a:r>
            <a:r>
              <a:rPr lang="cs-CZ" dirty="0">
                <a:solidFill>
                  <a:prstClr val="black"/>
                </a:solidFill>
                <a:latin typeface="DeLonghi Sans Light" panose="02000503000000020004"/>
              </a:rPr>
              <a:t>.</a:t>
            </a:r>
            <a:endParaRPr lang="it-IT" dirty="0">
              <a:solidFill>
                <a:prstClr val="black"/>
              </a:solidFill>
              <a:latin typeface="DeLonghi Sans Light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33605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336" y="-32658"/>
            <a:ext cx="12457384" cy="581337"/>
          </a:xfrm>
        </p:spPr>
        <p:txBody>
          <a:bodyPr>
            <a:noAutofit/>
          </a:bodyPr>
          <a:lstStyle/>
          <a:p>
            <a:r>
              <a:rPr lang="en-GB" sz="3500" dirty="0">
                <a:cs typeface="Bodoni Std"/>
              </a:rPr>
              <a:t>Sensor Grinding Technology. </a:t>
            </a:r>
            <a:r>
              <a:rPr lang="cs-CZ" sz="3500" dirty="0">
                <a:cs typeface="Bodoni Std"/>
              </a:rPr>
              <a:t>Dávkování a jeden plášť sítka</a:t>
            </a:r>
            <a:endParaRPr lang="en-GB" sz="3500" dirty="0">
              <a:cs typeface="Bodoni St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860" y="69269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La Specialista Prestigio nabízí 2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sítka 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pro různé velikosti dávek : </a:t>
            </a:r>
          </a:p>
          <a:p>
            <a:endParaRPr lang="en-GB" dirty="0">
              <a:solidFill>
                <a:prstClr val="black"/>
              </a:solidFill>
              <a:latin typeface="DeLonghi Sans Light" panose="02000503000000020004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Single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sítko na jednu porci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: pro dávk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u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 až 12 g kávy. Nej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lépe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 pro jedno espresso nebo slabší velkou kávu.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Double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sítko na dvě porce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: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pro dávku až 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20g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kávy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. Nejl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épe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 pro dva šálky kávy,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dvojitou kávu do většího šálku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, silnější jednu kávu nebo pro použití s ​​leh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ce světle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 praženou kávou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prstClr val="black"/>
              </a:solidFill>
              <a:latin typeface="DeLonghi Sans Light" panose="02000503000000020004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Nastavte správnou dávku kávy otáčením voliče dávky v malých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krocích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 počínaje minimem, dokud nedosáhnete značky uvnitř </a:t>
            </a:r>
            <a:r>
              <a:rPr lang="cs-CZ" dirty="0">
                <a:solidFill>
                  <a:prstClr val="black"/>
                </a:solidFill>
                <a:latin typeface="DeLonghi Sans Med" panose="02000603000000020004"/>
              </a:rPr>
              <a:t>sítka</a:t>
            </a:r>
            <a:r>
              <a:rPr lang="en-GB" dirty="0">
                <a:solidFill>
                  <a:prstClr val="black"/>
                </a:solidFill>
                <a:latin typeface="DeLonghi Sans Light" panose="02000503000000020004"/>
              </a:rPr>
              <a:t>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4656777"/>
            <a:ext cx="7824192" cy="1375117"/>
            <a:chOff x="0" y="1701"/>
            <a:chExt cx="7228" cy="2117"/>
          </a:xfrm>
          <a:solidFill>
            <a:srgbClr val="A57851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1701"/>
              <a:ext cx="7228" cy="2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16"/>
                </a:cxn>
                <a:cxn ang="0">
                  <a:pos x="6898" y="2116"/>
                </a:cxn>
                <a:cxn ang="0">
                  <a:pos x="6996" y="2113"/>
                </a:cxn>
                <a:cxn ang="0">
                  <a:pos x="7073" y="2104"/>
                </a:cxn>
                <a:cxn ang="0">
                  <a:pos x="7153" y="2075"/>
                </a:cxn>
                <a:cxn ang="0">
                  <a:pos x="7199" y="2018"/>
                </a:cxn>
                <a:cxn ang="0">
                  <a:pos x="7221" y="1925"/>
                </a:cxn>
                <a:cxn ang="0">
                  <a:pos x="7227" y="1838"/>
                </a:cxn>
                <a:cxn ang="0">
                  <a:pos x="7228" y="1727"/>
                </a:cxn>
                <a:cxn ang="0">
                  <a:pos x="7228" y="389"/>
                </a:cxn>
                <a:cxn ang="0">
                  <a:pos x="7227" y="278"/>
                </a:cxn>
                <a:cxn ang="0">
                  <a:pos x="7221" y="191"/>
                </a:cxn>
                <a:cxn ang="0">
                  <a:pos x="7209" y="124"/>
                </a:cxn>
                <a:cxn ang="0">
                  <a:pos x="7172" y="56"/>
                </a:cxn>
                <a:cxn ang="0">
                  <a:pos x="7104" y="19"/>
                </a:cxn>
                <a:cxn ang="0">
                  <a:pos x="7037" y="7"/>
                </a:cxn>
                <a:cxn ang="0">
                  <a:pos x="6950" y="1"/>
                </a:cxn>
                <a:cxn ang="0">
                  <a:pos x="0" y="0"/>
                </a:cxn>
              </a:cxnLst>
              <a:rect l="0" t="0" r="r" b="b"/>
              <a:pathLst>
                <a:path w="7228" h="2117">
                  <a:moveTo>
                    <a:pt x="0" y="0"/>
                  </a:moveTo>
                  <a:lnTo>
                    <a:pt x="0" y="2116"/>
                  </a:lnTo>
                  <a:lnTo>
                    <a:pt x="6898" y="2116"/>
                  </a:lnTo>
                  <a:lnTo>
                    <a:pt x="6996" y="2113"/>
                  </a:lnTo>
                  <a:lnTo>
                    <a:pt x="7073" y="2104"/>
                  </a:lnTo>
                  <a:lnTo>
                    <a:pt x="7153" y="2075"/>
                  </a:lnTo>
                  <a:lnTo>
                    <a:pt x="7199" y="2018"/>
                  </a:lnTo>
                  <a:lnTo>
                    <a:pt x="7221" y="1925"/>
                  </a:lnTo>
                  <a:lnTo>
                    <a:pt x="7227" y="1838"/>
                  </a:lnTo>
                  <a:lnTo>
                    <a:pt x="7228" y="1727"/>
                  </a:lnTo>
                  <a:lnTo>
                    <a:pt x="7228" y="389"/>
                  </a:lnTo>
                  <a:lnTo>
                    <a:pt x="7227" y="278"/>
                  </a:lnTo>
                  <a:lnTo>
                    <a:pt x="7221" y="191"/>
                  </a:lnTo>
                  <a:lnTo>
                    <a:pt x="7209" y="124"/>
                  </a:lnTo>
                  <a:lnTo>
                    <a:pt x="7172" y="56"/>
                  </a:lnTo>
                  <a:lnTo>
                    <a:pt x="7104" y="19"/>
                  </a:lnTo>
                  <a:lnTo>
                    <a:pt x="7037" y="7"/>
                  </a:lnTo>
                  <a:lnTo>
                    <a:pt x="6950" y="1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520" y="488267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DeLonghi Sans Light" panose="02000503000000020004"/>
              </a:rPr>
              <a:t>Vyšší dávka dodává intenzivnější chuť, jako</a:t>
            </a:r>
            <a:r>
              <a:rPr lang="cs-CZ" dirty="0">
                <a:solidFill>
                  <a:prstClr val="black"/>
                </a:solidFill>
                <a:latin typeface="DeLonghi Sans Light" panose="02000503000000020004"/>
              </a:rPr>
              <a:t> u kávy v kavárně</a:t>
            </a:r>
            <a:r>
              <a:rPr lang="en-US" dirty="0">
                <a:solidFill>
                  <a:prstClr val="black"/>
                </a:solidFill>
                <a:latin typeface="DeLonghi Sans Light" panose="02000503000000020004"/>
              </a:rPr>
              <a:t>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779" y="3512583"/>
            <a:ext cx="3688400" cy="253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r="1137" b="71083"/>
          <a:stretch/>
        </p:blipFill>
        <p:spPr>
          <a:xfrm>
            <a:off x="251520" y="1988840"/>
            <a:ext cx="2952328" cy="6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96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71361</TotalTime>
  <Words>1963</Words>
  <Application>Microsoft Office PowerPoint</Application>
  <PresentationFormat>Širokoúhlá obrazovka</PresentationFormat>
  <Paragraphs>261</Paragraphs>
  <Slides>25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15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41" baseType="lpstr">
      <vt:lpstr>Arial</vt:lpstr>
      <vt:lpstr>Bodoni Std</vt:lpstr>
      <vt:lpstr>Calibri</vt:lpstr>
      <vt:lpstr>DeLonghi Sans</vt:lpstr>
      <vt:lpstr>DeLonghi Sans Black</vt:lpstr>
      <vt:lpstr>DeLonghi Sans Bold</vt:lpstr>
      <vt:lpstr>DeLonghi Sans Light</vt:lpstr>
      <vt:lpstr>DeLonghi Sans Med</vt:lpstr>
      <vt:lpstr>Futura Bk BT</vt:lpstr>
      <vt:lpstr>Futura Lt BT</vt:lpstr>
      <vt:lpstr>Futura Medium</vt:lpstr>
      <vt:lpstr>Futura Std Book</vt:lpstr>
      <vt:lpstr>Helvetica</vt:lpstr>
      <vt:lpstr>Poppins</vt:lpstr>
      <vt:lpstr>Wingdings</vt:lpstr>
      <vt:lpstr>Tema di Office</vt:lpstr>
      <vt:lpstr>Prezentace aplikace PowerPoint</vt:lpstr>
      <vt:lpstr>Představení La Specialista Prestigio</vt:lpstr>
      <vt:lpstr>Design </vt:lpstr>
      <vt:lpstr>Technologie</vt:lpstr>
      <vt:lpstr>Prezentace aplikace PowerPoint</vt:lpstr>
      <vt:lpstr>Bean Adapt Technology</vt:lpstr>
      <vt:lpstr>Bean Adapt Technology</vt:lpstr>
      <vt:lpstr>Sensor Grinding Technology</vt:lpstr>
      <vt:lpstr>Sensor Grinding Technology. Dávkování a jeden plášť sítka</vt:lpstr>
      <vt:lpstr>Sensor Grinding Technology. Nastavení porce kávy</vt:lpstr>
      <vt:lpstr>Co je nového?</vt:lpstr>
      <vt:lpstr>Sensor Grinding Technology. Jak pracuje</vt:lpstr>
      <vt:lpstr>Smart Tamping Station</vt:lpstr>
      <vt:lpstr>Active Temperature Control</vt:lpstr>
      <vt:lpstr>Dynamic Preinfusion</vt:lpstr>
      <vt:lpstr>My LatteArt</vt:lpstr>
      <vt:lpstr>My LatteArt</vt:lpstr>
      <vt:lpstr>Přednastavené recepty</vt:lpstr>
      <vt:lpstr>MY Funkce</vt:lpstr>
      <vt:lpstr>Technický popis</vt:lpstr>
      <vt:lpstr>Control panel</vt:lpstr>
      <vt:lpstr>Čištění cesty z mlýnku</vt:lpstr>
      <vt:lpstr>Čištění spařovací hlavy na přípravu kávy</vt:lpstr>
      <vt:lpstr>La Specialista Prestigio vs La Specialista</vt:lpstr>
      <vt:lpstr>Prezentace aplikace PowerPoint</vt:lpstr>
    </vt:vector>
  </TitlesOfParts>
  <Company>De'Longhi S.p.A.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Giovanni Toffano</dc:creator>
  <cp:lastModifiedBy>Lukas</cp:lastModifiedBy>
  <cp:revision>896</cp:revision>
  <cp:lastPrinted>2020-12-11T16:59:08Z</cp:lastPrinted>
  <dcterms:created xsi:type="dcterms:W3CDTF">2011-06-27T10:43:18Z</dcterms:created>
  <dcterms:modified xsi:type="dcterms:W3CDTF">2021-05-04T11:45:48Z</dcterms:modified>
</cp:coreProperties>
</file>