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87266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2" d="100"/>
          <a:sy n="82" d="100"/>
        </p:scale>
        <p:origin x="198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534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5075"/>
            <a:ext cx="4441825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51220"/>
            <a:ext cx="5438140" cy="3887361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5" y="9377319"/>
            <a:ext cx="2945659" cy="49534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25.11.2021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HWO60SM5B5BH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Multifunkční trouba I-</a:t>
            </a:r>
            <a:r>
              <a:rPr lang="cs-CZ" altLang="cs-CZ" sz="1400" dirty="0" err="1">
                <a:latin typeface="Arial" charset="0"/>
              </a:rPr>
              <a:t>Message</a:t>
            </a:r>
            <a:r>
              <a:rPr lang="cs-CZ" altLang="cs-CZ" sz="1400" dirty="0">
                <a:latin typeface="Arial" charset="0"/>
              </a:rPr>
              <a:t>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s pravým horkým vzduchem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Objem 70 l,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Wi-Fi+BLE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H</a:t>
            </a:r>
            <a:r>
              <a:rPr lang="cs-CZ" altLang="cs-CZ" sz="1200" baseline="-250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2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0 a katalytické čištění, masová sonda, dotykový displej, Soft </a:t>
            </a:r>
            <a:r>
              <a:rPr lang="cs-CZ" altLang="cs-CZ" sz="1200" dirty="0" err="1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Close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teleskopický výsuv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56553" y="980728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Kapacita (l) 			70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A+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Statický program (kWh) 		1,10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 err="1">
                <a:latin typeface="Arial" charset="0"/>
                <a:cs typeface="+mn-cs"/>
              </a:rPr>
              <a:t>Spotř</a:t>
            </a:r>
            <a:r>
              <a:rPr lang="cs-CZ" altLang="cs-CZ" sz="800" dirty="0">
                <a:latin typeface="Arial" charset="0"/>
                <a:cs typeface="+mn-cs"/>
              </a:rPr>
              <a:t>. en. Nucená ventilace (kWh) 		0,68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příkon (W)			</a:t>
            </a:r>
            <a:r>
              <a:rPr lang="cs-CZ" altLang="cs-CZ" sz="800" dirty="0">
                <a:latin typeface="Arial" charset="0"/>
              </a:rPr>
              <a:t>2200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Maximální možná teplota (°C)		240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Statický, Spodní ohřev + Horní ohřev + Ventilátor, Multifunkce (pravý horký vzduch), Gril, Gril + Ventilátor, Spodní ohřev, Spodní ohřev + Ventilátor, Světlo</a:t>
            </a:r>
            <a:br>
              <a:rPr lang="cs-CZ" altLang="cs-CZ" sz="800" dirty="0">
                <a:latin typeface="Arial" charset="0"/>
              </a:rPr>
            </a:br>
            <a:endParaRPr lang="cs-CZ" altLang="cs-CZ" sz="800" dirty="0"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Wi-Fi + Bluetooth </a:t>
            </a:r>
            <a:r>
              <a:rPr lang="cs-CZ" altLang="cs-CZ" sz="800" dirty="0">
                <a:latin typeface="Arial" charset="0"/>
              </a:rPr>
              <a:t>– možnost připojení k aplikaci </a:t>
            </a:r>
            <a:r>
              <a:rPr lang="cs-CZ" altLang="cs-CZ" sz="800" b="1" dirty="0" err="1">
                <a:latin typeface="Arial" charset="0"/>
              </a:rPr>
              <a:t>hOn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a ovládání na dálku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Masová sonda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Tailor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Bake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program pro přípravu uvnitř měkkých a na povrchu křupavých pokrmů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Kynutí </a:t>
            </a:r>
            <a:r>
              <a:rPr lang="cs-CZ" altLang="cs-CZ" sz="800" dirty="0">
                <a:latin typeface="Arial" charset="0"/>
              </a:rPr>
              <a:t>– speciální program se stálou teplotou 40°C &amp; </a:t>
            </a:r>
            <a:r>
              <a:rPr lang="cs-CZ" altLang="cs-CZ" sz="800" b="1" dirty="0">
                <a:latin typeface="Arial" charset="0"/>
              </a:rPr>
              <a:t>Rozmrazování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Katalytické čištění </a:t>
            </a:r>
            <a:r>
              <a:rPr lang="cs-CZ" altLang="cs-CZ" sz="800" dirty="0">
                <a:latin typeface="Arial" charset="0"/>
              </a:rPr>
              <a:t>– čištění zahřátím trouby na vysokou teplotu (200-250°C)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</a:t>
            </a:r>
            <a:r>
              <a:rPr lang="cs-CZ" altLang="cs-CZ" sz="800" b="1" baseline="-25000" dirty="0">
                <a:latin typeface="Arial" charset="0"/>
              </a:rPr>
              <a:t>2</a:t>
            </a:r>
            <a:r>
              <a:rPr lang="cs-CZ" altLang="cs-CZ" sz="800" b="1" dirty="0">
                <a:latin typeface="Arial" charset="0"/>
              </a:rPr>
              <a:t>0 čištění </a:t>
            </a:r>
            <a:r>
              <a:rPr lang="cs-CZ" altLang="cs-CZ" sz="800" dirty="0">
                <a:latin typeface="Arial" charset="0"/>
              </a:rPr>
              <a:t>– rychlé ekologické čištění pomocí vody, které je hotové za 30 min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Ovládání </a:t>
            </a:r>
            <a:r>
              <a:rPr lang="cs-CZ" altLang="cs-CZ" sz="800" b="1" dirty="0">
                <a:latin typeface="Arial" charset="0"/>
              </a:rPr>
              <a:t>i</a:t>
            </a:r>
            <a:r>
              <a:rPr lang="cs-CZ" altLang="cs-CZ" sz="800" b="1" dirty="0">
                <a:latin typeface="Arial" charset="0"/>
                <a:cs typeface="+mn-cs"/>
              </a:rPr>
              <a:t>-</a:t>
            </a:r>
            <a:r>
              <a:rPr lang="cs-CZ" altLang="cs-CZ" sz="800" b="1" dirty="0" err="1">
                <a:latin typeface="Arial" charset="0"/>
                <a:cs typeface="+mn-cs"/>
              </a:rPr>
              <a:t>Message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  <a:r>
              <a:rPr lang="cs-CZ" altLang="cs-CZ" sz="800" dirty="0">
                <a:latin typeface="Arial" charset="0"/>
                <a:cs typeface="+mn-cs"/>
              </a:rPr>
              <a:t>– intuitivní dotykový displej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Technologie </a:t>
            </a:r>
            <a:r>
              <a:rPr lang="cs-CZ" altLang="cs-CZ" sz="800" b="1" dirty="0" err="1">
                <a:latin typeface="Arial" charset="0"/>
              </a:rPr>
              <a:t>Climatech</a:t>
            </a:r>
            <a:r>
              <a:rPr lang="cs-CZ" altLang="cs-CZ" sz="800" b="1" dirty="0">
                <a:latin typeface="Arial" charset="0"/>
              </a:rPr>
              <a:t>: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Soft+ </a:t>
            </a:r>
            <a:r>
              <a:rPr lang="cs-CZ" altLang="cs-CZ" sz="800" dirty="0">
                <a:latin typeface="Arial" charset="0"/>
              </a:rPr>
              <a:t>– kombinuje první fázi tradičního pečení a následně mění rychlost ventilátoru tak, aby koláče, sušenky a croissanty byly nadýchané a měkké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Dvojitý gril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 err="1">
                <a:latin typeface="Arial" charset="0"/>
              </a:rPr>
              <a:t>Chef</a:t>
            </a:r>
            <a:r>
              <a:rPr lang="cs-CZ" altLang="cs-CZ" sz="800" b="1" dirty="0">
                <a:latin typeface="Arial" charset="0"/>
              </a:rPr>
              <a:t> panel</a:t>
            </a:r>
            <a:r>
              <a:rPr lang="cs-CZ" altLang="cs-CZ" sz="800" dirty="0">
                <a:latin typeface="Arial" charset="0"/>
              </a:rPr>
              <a:t> – speciální tvar ventilátoru pro optimální rozložení vzduchu a rychlý ohřev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cs-CZ" altLang="cs-CZ" sz="800" b="1" dirty="0">
                <a:latin typeface="Arial" charset="0"/>
              </a:rPr>
              <a:t>Aktivní ventilace </a:t>
            </a:r>
            <a:r>
              <a:rPr lang="cs-CZ" altLang="cs-CZ" sz="800" dirty="0">
                <a:latin typeface="Arial" charset="0"/>
              </a:rPr>
              <a:t>– zajistí konstantní vnitřní teplotu, nepřehřívání dvířek a madla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2 bezpečnostní skla (možné odmontovat)</a:t>
            </a:r>
            <a:r>
              <a:rPr lang="cs-CZ" altLang="cs-CZ" sz="800" dirty="0">
                <a:latin typeface="Arial" charset="0"/>
              </a:rPr>
              <a:t>			</a:t>
            </a:r>
            <a:br>
              <a:rPr lang="cs-CZ" altLang="cs-CZ" sz="800" dirty="0"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Postranní osvětlení LED pro viditelnost 360°C	</a:t>
            </a:r>
            <a:r>
              <a:rPr lang="cs-CZ" altLang="cs-CZ" sz="800" dirty="0">
                <a:latin typeface="Arial" charset="0"/>
              </a:rPr>
              <a:t> 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Nerezové pojezdy pro vedení plechů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Teleskopický výsuv (1x)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  <a:cs typeface="+mn-cs"/>
              </a:rPr>
              <a:t>Soft </a:t>
            </a:r>
            <a:r>
              <a:rPr lang="cs-CZ" altLang="cs-CZ" sz="800" b="1" dirty="0" err="1">
                <a:latin typeface="Arial" charset="0"/>
                <a:cs typeface="+mn-cs"/>
              </a:rPr>
              <a:t>Close</a:t>
            </a:r>
            <a:r>
              <a:rPr lang="cs-CZ" altLang="cs-CZ" sz="800" b="1" dirty="0">
                <a:latin typeface="Arial" charset="0"/>
                <a:cs typeface="+mn-cs"/>
              </a:rPr>
              <a:t> – pomalé dovírání dvířek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33703163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8059019010953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výrobku V × Š × H (mm)	595 × 595 × 546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32,6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× Š × H (mm)	665 × 620 × 640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34,3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65709" y="1093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4797270" y="184832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Soft+ pro dokonale měkké pokrmy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65709" y="2702865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Teleskopický výsuv</a:t>
            </a:r>
          </a:p>
        </p:txBody>
      </p:sp>
      <p:sp>
        <p:nvSpPr>
          <p:cNvPr id="36" name="TextovéPole 35"/>
          <p:cNvSpPr txBox="1"/>
          <p:nvPr/>
        </p:nvSpPr>
        <p:spPr>
          <a:xfrm>
            <a:off x="4816758" y="3434297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Postranní osvětlení pro 360°C viditelnost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1130" y="1056066"/>
            <a:ext cx="589760" cy="626240"/>
          </a:xfrm>
          <a:prstGeom prst="rect">
            <a:avLst/>
          </a:prstGeom>
        </p:spPr>
      </p:pic>
      <p:pic>
        <p:nvPicPr>
          <p:cNvPr id="28" name="Obrázek 27">
            <a:extLst>
              <a:ext uri="{FF2B5EF4-FFF2-40B4-BE49-F238E27FC236}">
                <a16:creationId xmlns:a16="http://schemas.microsoft.com/office/drawing/2014/main" id="{4AD5A672-9D3B-4494-BFD9-E023DE19BD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97988" y="3436436"/>
            <a:ext cx="705392" cy="683188"/>
          </a:xfrm>
          <a:prstGeom prst="rect">
            <a:avLst/>
          </a:prstGeom>
        </p:spPr>
      </p:pic>
      <p:pic>
        <p:nvPicPr>
          <p:cNvPr id="40" name="Obrázek 39">
            <a:extLst>
              <a:ext uri="{FF2B5EF4-FFF2-40B4-BE49-F238E27FC236}">
                <a16:creationId xmlns:a16="http://schemas.microsoft.com/office/drawing/2014/main" id="{7F7E5044-A133-435D-8505-7BA3B6DCBBD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6870" y="1791947"/>
            <a:ext cx="727358" cy="709660"/>
          </a:xfrm>
          <a:prstGeom prst="rect">
            <a:avLst/>
          </a:prstGeom>
        </p:spPr>
      </p:pic>
      <p:pic>
        <p:nvPicPr>
          <p:cNvPr id="42" name="Obrázek 41">
            <a:extLst>
              <a:ext uri="{FF2B5EF4-FFF2-40B4-BE49-F238E27FC236}">
                <a16:creationId xmlns:a16="http://schemas.microsoft.com/office/drawing/2014/main" id="{75EAABF9-C665-474B-818A-DC0625773A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1337" y="2611248"/>
            <a:ext cx="693534" cy="559666"/>
          </a:xfrm>
          <a:prstGeom prst="rect">
            <a:avLst/>
          </a:prstGeom>
        </p:spPr>
      </p:pic>
      <p:pic>
        <p:nvPicPr>
          <p:cNvPr id="44" name="Obrázek 43">
            <a:extLst>
              <a:ext uri="{FF2B5EF4-FFF2-40B4-BE49-F238E27FC236}">
                <a16:creationId xmlns:a16="http://schemas.microsoft.com/office/drawing/2014/main" id="{C48B6050-6194-4219-AFD9-96B169410F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62493" y="4273225"/>
            <a:ext cx="731511" cy="683188"/>
          </a:xfrm>
          <a:prstGeom prst="rect">
            <a:avLst/>
          </a:prstGeom>
        </p:spPr>
      </p:pic>
      <p:sp>
        <p:nvSpPr>
          <p:cNvPr id="46" name="TextovéPole 45">
            <a:extLst>
              <a:ext uri="{FF2B5EF4-FFF2-40B4-BE49-F238E27FC236}">
                <a16:creationId xmlns:a16="http://schemas.microsoft.com/office/drawing/2014/main" id="{38B9F9D3-E082-4EB9-AFCB-466BCAC760C4}"/>
              </a:ext>
            </a:extLst>
          </p:cNvPr>
          <p:cNvSpPr txBox="1"/>
          <p:nvPr/>
        </p:nvSpPr>
        <p:spPr>
          <a:xfrm>
            <a:off x="4758600" y="441195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Katalytické a H</a:t>
            </a:r>
            <a:r>
              <a:rPr lang="cs-CZ" sz="800" baseline="-25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čištění trouby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F94FF5E-7483-41CE-BFB0-E946455D7F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89847" y="1234832"/>
            <a:ext cx="2121534" cy="208875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3E8FC22-D56B-4428-BA30-D7899A3CB2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9846" y="3532253"/>
            <a:ext cx="1285654" cy="112960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A45382CB-28B0-4A26-81F1-BC756AB2AA0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71178" y="3534419"/>
            <a:ext cx="1296821" cy="115021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B41AAD82-3544-44CA-AF98-9710DC3DE54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260" y="1188121"/>
            <a:ext cx="1073602" cy="2146702"/>
          </a:xfrm>
          <a:prstGeom prst="rect">
            <a:avLst/>
          </a:prstGeom>
        </p:spPr>
      </p:pic>
      <p:sp>
        <p:nvSpPr>
          <p:cNvPr id="25" name="TextovéPole 24">
            <a:extLst>
              <a:ext uri="{FF2B5EF4-FFF2-40B4-BE49-F238E27FC236}">
                <a16:creationId xmlns:a16="http://schemas.microsoft.com/office/drawing/2014/main" id="{F9301A81-ACD5-453C-AD67-50C8B982E083}"/>
              </a:ext>
            </a:extLst>
          </p:cNvPr>
          <p:cNvSpPr txBox="1"/>
          <p:nvPr/>
        </p:nvSpPr>
        <p:spPr>
          <a:xfrm>
            <a:off x="56553" y="6200035"/>
            <a:ext cx="458114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cs-CZ" sz="800" b="1" u="sng" dirty="0">
                <a:solidFill>
                  <a:schemeClr val="bg1"/>
                </a:solidFill>
                <a:latin typeface="Arial" charset="0"/>
              </a:rPr>
              <a:t>Příslušenství</a:t>
            </a:r>
            <a:br>
              <a:rPr lang="cs-CZ" sz="800" dirty="0">
                <a:solidFill>
                  <a:schemeClr val="bg1"/>
                </a:solidFill>
                <a:latin typeface="Arial" charset="0"/>
              </a:rPr>
            </a:b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35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plech – 50 mm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sz="800" dirty="0">
                <a:solidFill>
                  <a:schemeClr val="bg1"/>
                </a:solidFill>
                <a:latin typeface="Arial" charset="0"/>
              </a:rPr>
              <a:t>1x rošt</a:t>
            </a:r>
          </a:p>
        </p:txBody>
      </p:sp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b4af0723-3826-4aee-ba08-906e8dce3040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a09af93a-bc92-4cce-8ba3-c8fdbed82e22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2633</TotalTime>
  <Words>408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Kristýna Kopecká</cp:lastModifiedBy>
  <cp:revision>293</cp:revision>
  <cp:lastPrinted>2021-09-06T12:33:52Z</cp:lastPrinted>
  <dcterms:created xsi:type="dcterms:W3CDTF">2015-07-16T11:02:07Z</dcterms:created>
  <dcterms:modified xsi:type="dcterms:W3CDTF">2021-11-25T15:40:46Z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